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2" r:id="rId3"/>
    <p:sldId id="288" r:id="rId4"/>
    <p:sldId id="264" r:id="rId5"/>
    <p:sldId id="309" r:id="rId6"/>
    <p:sldId id="291" r:id="rId7"/>
    <p:sldId id="308" r:id="rId8"/>
    <p:sldId id="313" r:id="rId9"/>
    <p:sldId id="265" r:id="rId10"/>
    <p:sldId id="267" r:id="rId11"/>
    <p:sldId id="269" r:id="rId12"/>
    <p:sldId id="270" r:id="rId13"/>
    <p:sldId id="271" r:id="rId14"/>
    <p:sldId id="314" r:id="rId15"/>
    <p:sldId id="320" r:id="rId16"/>
    <p:sldId id="275" r:id="rId17"/>
    <p:sldId id="272" r:id="rId18"/>
    <p:sldId id="310" r:id="rId19"/>
    <p:sldId id="315" r:id="rId20"/>
    <p:sldId id="321" r:id="rId21"/>
    <p:sldId id="286" r:id="rId22"/>
    <p:sldId id="273" r:id="rId23"/>
    <p:sldId id="285" r:id="rId24"/>
    <p:sldId id="268" r:id="rId25"/>
    <p:sldId id="316" r:id="rId26"/>
    <p:sldId id="322" r:id="rId27"/>
    <p:sldId id="274" r:id="rId28"/>
    <p:sldId id="287" r:id="rId29"/>
    <p:sldId id="317" r:id="rId30"/>
    <p:sldId id="323" r:id="rId31"/>
    <p:sldId id="299" r:id="rId32"/>
    <p:sldId id="305" r:id="rId33"/>
    <p:sldId id="318" r:id="rId34"/>
    <p:sldId id="324" r:id="rId35"/>
    <p:sldId id="289" r:id="rId36"/>
    <p:sldId id="319" r:id="rId37"/>
    <p:sldId id="290" r:id="rId38"/>
    <p:sldId id="284" r:id="rId39"/>
    <p:sldId id="283" r:id="rId40"/>
    <p:sldId id="311" r:id="rId41"/>
    <p:sldId id="3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19/02/2018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afromthecold.com/" TargetMode="External"/><Relationship Id="rId2" Type="http://schemas.openxmlformats.org/officeDocument/2006/relationships/hyperlink" Target="mailto:dbafromthecold@gmail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4/06/04/partitioning-basics-part-1/" TargetMode="External"/><Relationship Id="rId2" Type="http://schemas.openxmlformats.org/officeDocument/2006/relationships/hyperlink" Target="https://github.com/dbafromthecold/IntroToPartitio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et.microsoft.com/en-us/library/ms187526(v=sql.105).aspx" TargetMode="External"/><Relationship Id="rId4" Type="http://schemas.openxmlformats.org/officeDocument/2006/relationships/hyperlink" Target="https://docs.microsoft.com/en-us/sql/relational-databases/partitions/partitioned-tables-and-indexe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Introduction to partitioning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rows in the table to a partition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DATATYPE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n1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n2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nx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62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Left / Right Range Types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481294" y="4274875"/>
            <a:ext cx="6312309" cy="1840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&lt;= x &lt; 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2018-01-01</a:t>
            </a:r>
            <a:br>
              <a:rPr lang="en-GB" sz="2400" u="sng" dirty="0">
                <a:solidFill>
                  <a:srgbClr val="FF0000"/>
                </a:solidFill>
              </a:rPr>
            </a:br>
            <a:br>
              <a:rPr lang="en-GB" sz="2400" dirty="0"/>
            </a:b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 x &lt;= 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2018-01-01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2500E-52F4-4A56-8D39-3C5CC84B8289}"/>
              </a:ext>
            </a:extLst>
          </p:cNvPr>
          <p:cNvSpPr txBox="1"/>
          <p:nvPr/>
        </p:nvSpPr>
        <p:spPr>
          <a:xfrm>
            <a:off x="331596" y="1570139"/>
            <a:ext cx="106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Defines which side of the boundary the value specified belongs</a:t>
            </a:r>
            <a:endParaRPr lang="en-I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F9205-C9CA-4532-BB58-72AB65563323}"/>
              </a:ext>
            </a:extLst>
          </p:cNvPr>
          <p:cNvSpPr txBox="1"/>
          <p:nvPr/>
        </p:nvSpPr>
        <p:spPr>
          <a:xfrm>
            <a:off x="1460090" y="2477728"/>
            <a:ext cx="927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MyPartitionFunction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DATE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2016-01-01,2017-01-01,2018-01-01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31999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Schemes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partitions to filegroups</a:t>
            </a:r>
            <a:br>
              <a:rPr lang="en-US" altLang="en-US" dirty="0">
                <a:solidFill>
                  <a:srgbClr val="0064C3"/>
                </a:solidFill>
              </a:rPr>
            </a:br>
            <a:endParaRPr lang="en-US" altLang="en-US" dirty="0">
              <a:solidFill>
                <a:srgbClr val="0064C3"/>
              </a:solidFill>
            </a:endParaRPr>
          </a:p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FUNCTION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[ALL]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TO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9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Creating a partitioned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0DF59-13D1-4D8D-871D-FE09DF75D58E}"/>
              </a:ext>
            </a:extLst>
          </p:cNvPr>
          <p:cNvSpPr txBox="1"/>
          <p:nvPr/>
        </p:nvSpPr>
        <p:spPr>
          <a:xfrm>
            <a:off x="712838" y="1887793"/>
            <a:ext cx="107663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E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PartitionedTable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ColA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ColB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ColC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ColD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ON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PartitionScheme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519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Indexing Considerations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54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Clustered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Create on the partition scheme specifying the partitioning key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dirty="0"/>
              <a:t> – the partitioning key has to be explicitly specified 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– the partitioning key will be added by SQL if not 		     explicitly specified </a:t>
            </a:r>
          </a:p>
        </p:txBody>
      </p:sp>
    </p:spTree>
    <p:extLst>
      <p:ext uri="{BB962C8B-B14F-4D97-AF65-F5344CB8AC3E}">
        <p14:creationId xmlns:p14="http://schemas.microsoft.com/office/powerpoint/2010/main" val="349419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879" y="552659"/>
            <a:ext cx="10515600" cy="713433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An index that is created using the same partition scheme as the base table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br>
              <a:rPr lang="en-US" altLang="en-US" sz="3200" b="1" i="1" dirty="0"/>
            </a:br>
            <a:endParaRPr lang="en-US" altLang="en-US" sz="3200" b="1" i="1" dirty="0"/>
          </a:p>
          <a:p>
            <a:pPr marL="0" indent="0">
              <a:buNone/>
            </a:pPr>
            <a:r>
              <a:rPr lang="en-US" altLang="en-US" sz="3200" dirty="0"/>
              <a:t>An index that is created on a different filegroup or using a different partition scheme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non-aligned</a:t>
            </a:r>
            <a:endParaRPr lang="en-GB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0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b="1" dirty="0"/>
              <a:t> </a:t>
            </a:r>
            <a:r>
              <a:rPr lang="en-GB" sz="3200" dirty="0"/>
              <a:t>- the partitioning key has to be explicitly specified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- the partitioning key will be added by SQL if not 			  explicitly specified as an included column</a:t>
            </a:r>
          </a:p>
        </p:txBody>
      </p:sp>
    </p:spTree>
    <p:extLst>
      <p:ext uri="{BB962C8B-B14F-4D97-AF65-F5344CB8AC3E}">
        <p14:creationId xmlns:p14="http://schemas.microsoft.com/office/powerpoint/2010/main" val="419788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9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>
                <a:hlinkClick r:id="rId2"/>
              </a:rPr>
              <a:t>dbafromthecold@gmail.com</a:t>
            </a:r>
            <a:r>
              <a:rPr lang="en-GB" sz="2000" dirty="0"/>
              <a:t> </a:t>
            </a:r>
          </a:p>
          <a:p>
            <a:r>
              <a:rPr lang="en-GB" sz="2000" dirty="0">
                <a:hlinkClick r:id="rId3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for 6 years</a:t>
            </a:r>
          </a:p>
          <a:p>
            <a:r>
              <a:rPr lang="en-GB" sz="2000" dirty="0"/>
              <a:t>Data Platform MVP</a:t>
            </a:r>
          </a:p>
          <a:p>
            <a:r>
              <a:rPr lang="en-GB" sz="2000" dirty="0"/>
              <a:t>Working with RDBMS for ~10 years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Merging &amp; Splitting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84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5605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500" dirty="0"/>
              <a:t>Removes a partition</a:t>
            </a:r>
          </a:p>
          <a:p>
            <a:pPr marL="0" indent="0">
              <a:buNone/>
            </a:pPr>
            <a:r>
              <a:rPr lang="en-US" altLang="en-US" sz="3500" dirty="0"/>
              <a:t>Effectively “merges” two partitions into one</a:t>
            </a:r>
          </a:p>
          <a:p>
            <a:pPr marL="0" indent="0">
              <a:buNone/>
            </a:pPr>
            <a:r>
              <a:rPr lang="en-US" altLang="en-US" sz="3500" dirty="0"/>
              <a:t>Meta-data only operation if performed on an empty partition</a:t>
            </a:r>
          </a:p>
          <a:p>
            <a:pPr marL="0" indent="0">
              <a:buNone/>
            </a:pPr>
            <a:r>
              <a:rPr lang="en-US" altLang="en-US" sz="3500" dirty="0"/>
              <a:t>Data </a:t>
            </a:r>
            <a:r>
              <a:rPr lang="en-US" altLang="en-US" sz="3500" i="1" dirty="0"/>
              <a:t>will</a:t>
            </a:r>
            <a:r>
              <a:rPr lang="en-US" altLang="en-US" sz="3500" dirty="0"/>
              <a:t> be moved if partition is not empty, causing blocking and transaction log growth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91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6419" y="540775"/>
            <a:ext cx="10515600" cy="737420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MERGE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036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Creates a new partition with new boundary value</a:t>
            </a:r>
          </a:p>
          <a:p>
            <a:pPr marL="0" indent="0">
              <a:buNone/>
            </a:pPr>
            <a:r>
              <a:rPr lang="en-US" altLang="en-US" sz="3200" dirty="0"/>
              <a:t>New boundary value must be distinct from other values</a:t>
            </a:r>
          </a:p>
          <a:p>
            <a:pPr marL="0" indent="0">
              <a:buNone/>
            </a:pPr>
            <a:r>
              <a:rPr lang="en-US" altLang="en-US" sz="3200" dirty="0"/>
              <a:t>Takes a schema modification lock on the table</a:t>
            </a:r>
          </a:p>
          <a:p>
            <a:pPr marL="0" indent="0">
              <a:buNone/>
            </a:pPr>
            <a:r>
              <a:rPr lang="en-US" altLang="en-US" sz="3200" dirty="0"/>
              <a:t>Meta-data only operation if partition is empty</a:t>
            </a:r>
          </a:p>
          <a:p>
            <a:pPr marL="0" indent="0">
              <a:buNone/>
            </a:pPr>
            <a:r>
              <a:rPr lang="en-US" altLang="en-US" sz="3200" dirty="0"/>
              <a:t>SQL </a:t>
            </a:r>
            <a:r>
              <a:rPr lang="en-US" altLang="en-US" sz="3200" i="1" dirty="0"/>
              <a:t>will</a:t>
            </a:r>
            <a:r>
              <a:rPr lang="en-US" altLang="en-US" sz="3200" dirty="0"/>
              <a:t> move data to the new partition if the data crosses the new boundary value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40774"/>
            <a:ext cx="10515600" cy="727587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NEXT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USED 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FILEGROUP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SPLIT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1211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86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Switching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85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27588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52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Move a partition from one table to another</a:t>
            </a:r>
          </a:p>
          <a:p>
            <a:pPr marL="0" indent="0">
              <a:buNone/>
            </a:pPr>
            <a:r>
              <a:rPr lang="en-US" altLang="en-US" sz="3200" dirty="0"/>
              <a:t>Meta-data operation, runs immediately </a:t>
            </a:r>
          </a:p>
          <a:p>
            <a:pPr marL="0" indent="0">
              <a:buNone/>
            </a:pPr>
            <a:r>
              <a:rPr lang="en-US" altLang="en-US" sz="3200" dirty="0"/>
              <a:t>Both tables must have the same structures</a:t>
            </a:r>
          </a:p>
          <a:p>
            <a:pPr marL="0" indent="0">
              <a:buNone/>
            </a:pPr>
            <a:r>
              <a:rPr lang="en-US" altLang="en-US" sz="3200" dirty="0"/>
              <a:t>Destination partition must be empty or…</a:t>
            </a:r>
            <a:br>
              <a:rPr lang="en-US" altLang="en-US" sz="3200" dirty="0"/>
            </a:br>
            <a:r>
              <a:rPr lang="en-US" altLang="en-US" sz="3200" dirty="0"/>
              <a:t>if destination table is not partitioned, it must be completely empty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0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Source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SWITCH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Destination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 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/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32181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3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515600" cy="72348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400" dirty="0"/>
              <a:t>To give you a base of knowledge to work </a:t>
            </a:r>
          </a:p>
          <a:p>
            <a:pPr marL="0" indent="0" algn="ctr">
              <a:buNone/>
            </a:pPr>
            <a:r>
              <a:rPr lang="en-GB" sz="4400" dirty="0"/>
              <a:t>with partitioning in SQL Server</a:t>
            </a:r>
          </a:p>
        </p:txBody>
      </p:sp>
    </p:spTree>
    <p:extLst>
      <p:ext uri="{BB962C8B-B14F-4D97-AF65-F5344CB8AC3E}">
        <p14:creationId xmlns:p14="http://schemas.microsoft.com/office/powerpoint/2010/main" val="372482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Implementing Partition Sliding Windows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53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866"/>
            <a:ext cx="10515600" cy="401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Method to remove old data and bring in new data periodically</a:t>
            </a:r>
          </a:p>
          <a:p>
            <a:pPr marL="0" indent="0">
              <a:buNone/>
            </a:pPr>
            <a:r>
              <a:rPr lang="en-GB" sz="3200" dirty="0"/>
              <a:t>Implements the SWITCH, MERGE, &amp; SPLIT functions</a:t>
            </a:r>
          </a:p>
          <a:p>
            <a:pPr marL="0" indent="0">
              <a:buNone/>
            </a:pPr>
            <a:r>
              <a:rPr lang="en-GB" sz="3200" dirty="0"/>
              <a:t>Partitions in the table move “forward” but the overall number of partitions remains the same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9341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8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SWITCH oldest partition in live table to archive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MERGE oldest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SPLIT new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Load new data into staging table</a:t>
            </a:r>
          </a:p>
          <a:p>
            <a:pPr marL="514350" indent="-514350">
              <a:buAutoNum type="arabicPeriod"/>
            </a:pPr>
            <a:r>
              <a:rPr lang="en-GB" sz="3200" dirty="0"/>
              <a:t>SWITCH data from staging table to live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Update statistics on live table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09046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Filegroup Restores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523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DD40-C302-445D-9980-036F52F3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30943"/>
            <a:ext cx="10515600" cy="74725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Filegroup Restores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DBE67-F44E-4BE4-A6CA-B5E4A56E6312}"/>
              </a:ext>
            </a:extLst>
          </p:cNvPr>
          <p:cNvSpPr txBox="1"/>
          <p:nvPr/>
        </p:nvSpPr>
        <p:spPr>
          <a:xfrm>
            <a:off x="1086568" y="2013228"/>
            <a:ext cx="1001886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Can be useful for VLDBs</a:t>
            </a:r>
          </a:p>
          <a:p>
            <a:r>
              <a:rPr lang="en-GB" sz="3200" dirty="0"/>
              <a:t>Can be used to restore live partitions to development </a:t>
            </a:r>
          </a:p>
          <a:p>
            <a:r>
              <a:rPr lang="en-GB" sz="3200" dirty="0"/>
              <a:t>Individual partitions are on different filegroups</a:t>
            </a:r>
          </a:p>
          <a:p>
            <a:r>
              <a:rPr lang="en-GB" sz="3200" dirty="0"/>
              <a:t>Data in older partitions does not change or is not needed </a:t>
            </a:r>
          </a:p>
          <a:p>
            <a:r>
              <a:rPr lang="en-GB" sz="3200" dirty="0"/>
              <a:t>Reduce recovery time for “active” data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1230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6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9" y="3060290"/>
            <a:ext cx="3389671" cy="737420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A quick story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hlinkClick r:id="rId2"/>
              </a:rPr>
              <a:t>https://github.com/dbafromthecold/IntroToPartitioning</a:t>
            </a:r>
            <a:r>
              <a:rPr lang="en-IE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dirty="0">
                <a:hlinkClick r:id="rId3"/>
              </a:rPr>
              <a:t>https://dbafromthecold.com/2014/06/04/partitioning-basics-part-1/</a:t>
            </a:r>
            <a:r>
              <a:rPr lang="en-IE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dirty="0">
                <a:hlinkClick r:id="rId4"/>
              </a:rPr>
              <a:t>https://docs.microsoft.com/en-us/sql/relational-databases/partitions/partitioned-tables-and-indexes</a:t>
            </a:r>
            <a:r>
              <a:rPr lang="en-IE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dirty="0">
                <a:hlinkClick r:id="rId5"/>
              </a:rPr>
              <a:t>https://technet.microsoft.com/en-us/library/ms187526(v=sql.105).aspx</a:t>
            </a:r>
            <a:r>
              <a:rPr lang="en-IE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5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Partitioning Definition</a:t>
            </a:r>
          </a:p>
          <a:p>
            <a:pPr marL="0" indent="0">
              <a:buNone/>
            </a:pPr>
            <a:r>
              <a:rPr lang="en-US" sz="3200" dirty="0"/>
              <a:t>Partitioning Key</a:t>
            </a:r>
          </a:p>
          <a:p>
            <a:pPr marL="0" indent="0">
              <a:buNone/>
            </a:pPr>
            <a:r>
              <a:rPr lang="en-US" sz="3200" dirty="0"/>
              <a:t>Partition Functions &amp; Schemes</a:t>
            </a:r>
          </a:p>
          <a:p>
            <a:pPr marL="0" indent="0">
              <a:buNone/>
            </a:pPr>
            <a:r>
              <a:rPr lang="en-US" sz="3200" dirty="0"/>
              <a:t>Indexing Considerations</a:t>
            </a:r>
          </a:p>
          <a:p>
            <a:pPr marL="0" indent="0">
              <a:buNone/>
            </a:pPr>
            <a:r>
              <a:rPr lang="en-US" sz="3200" dirty="0"/>
              <a:t>Splitting, Merging &amp; Switching Partitions</a:t>
            </a:r>
          </a:p>
          <a:p>
            <a:pPr marL="0" indent="0">
              <a:buNone/>
            </a:pPr>
            <a:r>
              <a:rPr lang="en-US" sz="3200" dirty="0"/>
              <a:t>Implementing Sliding Windows</a:t>
            </a:r>
          </a:p>
          <a:p>
            <a:pPr marL="0" indent="0">
              <a:buNone/>
            </a:pPr>
            <a:r>
              <a:rPr lang="en-US" sz="3200" dirty="0"/>
              <a:t>Filegroup Restores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FFC7-910E-4D91-BAFD-1FBEECCB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Just like Jimi Hendrix …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E34A-A8D0-4F7A-9BA7-500146BA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405"/>
            <a:ext cx="10515600" cy="30511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222222"/>
                </a:solidFill>
                <a:ea typeface="Calibri"/>
                <a:cs typeface="Calibri"/>
              </a:rPr>
              <a:t>We love to get feedback</a:t>
            </a:r>
            <a:endParaRPr lang="en-US" sz="3200" dirty="0">
              <a:cs typeface="Calibri"/>
            </a:endParaRPr>
          </a:p>
          <a:p>
            <a:pPr marL="0" indent="0" algn="ctr">
              <a:buNone/>
            </a:pPr>
            <a:endParaRPr lang="en-US" sz="3200" dirty="0">
              <a:solidFill>
                <a:srgbClr val="222222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222222"/>
                </a:solidFill>
                <a:ea typeface="Calibri"/>
                <a:cs typeface="Calibri"/>
              </a:rPr>
              <a:t>Please complete the </a:t>
            </a:r>
            <a:r>
              <a:rPr lang="en-US" sz="3200" dirty="0">
                <a:solidFill>
                  <a:srgbClr val="222222"/>
                </a:solidFill>
                <a:cs typeface="Calibri"/>
              </a:rPr>
              <a:t>session feedback forms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9347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48F-E4EC-4646-98B0-0B6115D9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cs typeface="Calibri Light"/>
              </a:rPr>
              <a:t>SQLBits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 - It's all about the community...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E138-B02B-4422-A57C-EE0ABDC1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174"/>
            <a:ext cx="10515600" cy="27496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Please visit Community Corner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We are trying this year to get more people to learn about the SQL Community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If you would be happy to visit the community corner we’d really appreciate it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607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Definition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3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Splitting a table horizontally into different units</a:t>
            </a:r>
          </a:p>
          <a:p>
            <a:pPr marL="0" indent="0">
              <a:buNone/>
            </a:pPr>
            <a:r>
              <a:rPr lang="en-US" altLang="en-US" sz="3200" dirty="0"/>
              <a:t>Units can be spread across different physical locations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Limit of 15,000 partitions per table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Primarily for maintenance of data</a:t>
            </a:r>
          </a:p>
          <a:p>
            <a:pPr marL="0" indent="0">
              <a:buNone/>
            </a:pPr>
            <a:r>
              <a:rPr lang="en-US" altLang="en-US" sz="3200" dirty="0"/>
              <a:t>Specialist functions available to manage data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70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36865"/>
            <a:ext cx="10515600" cy="4368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Partitioned tables appear as normal tables</a:t>
            </a:r>
          </a:p>
          <a:p>
            <a:pPr marL="0" indent="0">
              <a:buNone/>
            </a:pPr>
            <a:r>
              <a:rPr lang="en-GB" sz="3200" dirty="0"/>
              <a:t>Data is automatically mapped to the correct partition</a:t>
            </a:r>
          </a:p>
          <a:p>
            <a:pPr marL="0" indent="0">
              <a:buNone/>
            </a:pPr>
            <a:r>
              <a:rPr lang="en-GB" sz="3200" dirty="0"/>
              <a:t>Specialist operations allow for easy management of data</a:t>
            </a:r>
          </a:p>
          <a:p>
            <a:pPr marL="0" indent="0">
              <a:buNone/>
            </a:pPr>
            <a:r>
              <a:rPr lang="en-GB" sz="3200" dirty="0"/>
              <a:t>Individual partitions can be compressed</a:t>
            </a:r>
          </a:p>
          <a:p>
            <a:pPr marL="0" indent="0">
              <a:buNone/>
            </a:pPr>
            <a:r>
              <a:rPr lang="en-GB" sz="3200" dirty="0"/>
              <a:t>Individual partitions can be rebuilt</a:t>
            </a:r>
          </a:p>
        </p:txBody>
      </p:sp>
    </p:spTree>
    <p:extLst>
      <p:ext uri="{BB962C8B-B14F-4D97-AF65-F5344CB8AC3E}">
        <p14:creationId xmlns:p14="http://schemas.microsoft.com/office/powerpoint/2010/main" val="237881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Drawbacks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Requires management of partitions and filegroups</a:t>
            </a:r>
          </a:p>
          <a:p>
            <a:pPr marL="0" indent="0">
              <a:buNone/>
            </a:pPr>
            <a:r>
              <a:rPr lang="en-GB" sz="3200" dirty="0"/>
              <a:t>Specialist operations can be blocked by DML operations</a:t>
            </a:r>
          </a:p>
          <a:p>
            <a:pPr marL="0" indent="0">
              <a:buNone/>
            </a:pPr>
            <a:r>
              <a:rPr lang="en-GB" sz="3200" dirty="0"/>
              <a:t>Foreign keys referencing partitioned table will prevent switch operations</a:t>
            </a:r>
          </a:p>
          <a:p>
            <a:pPr marL="0" indent="0">
              <a:buNone/>
            </a:pPr>
            <a:r>
              <a:rPr lang="en-GB" sz="3200" dirty="0"/>
              <a:t>Performance of queries not referencing the partitioning key will be affected</a:t>
            </a:r>
          </a:p>
        </p:txBody>
      </p:sp>
    </p:spTree>
    <p:extLst>
      <p:ext uri="{BB962C8B-B14F-4D97-AF65-F5344CB8AC3E}">
        <p14:creationId xmlns:p14="http://schemas.microsoft.com/office/powerpoint/2010/main" val="5684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Building a partitioned table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66D88-393F-441A-8265-4E4795C329A1}"/>
              </a:ext>
            </a:extLst>
          </p:cNvPr>
          <p:cNvSpPr txBox="1"/>
          <p:nvPr/>
        </p:nvSpPr>
        <p:spPr>
          <a:xfrm>
            <a:off x="816078" y="1905506"/>
            <a:ext cx="10746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Column in the table which defines partition boundaries</a:t>
            </a:r>
            <a:br>
              <a:rPr lang="en-US" altLang="en-US" sz="3200" dirty="0"/>
            </a:br>
            <a:r>
              <a:rPr lang="en-US" altLang="en-US" sz="3200" dirty="0"/>
              <a:t>How is the data going to be split?</a:t>
            </a:r>
            <a:br>
              <a:rPr lang="en-US" altLang="en-US" sz="3200" dirty="0"/>
            </a:br>
            <a:r>
              <a:rPr lang="en-US" altLang="en-US" sz="3200" dirty="0"/>
              <a:t>Archiving/retention policy for the data?</a:t>
            </a:r>
            <a:br>
              <a:rPr lang="en-US" altLang="en-US" sz="3200" dirty="0"/>
            </a:br>
            <a:r>
              <a:rPr lang="en-US" altLang="en-US" sz="3200" dirty="0"/>
              <a:t>How is the table going to be queried?</a:t>
            </a:r>
          </a:p>
          <a:p>
            <a:r>
              <a:rPr lang="en-GB" sz="3200" dirty="0"/>
              <a:t>All column types except timestamp, </a:t>
            </a:r>
            <a:r>
              <a:rPr lang="en-GB" sz="3200" dirty="0" err="1"/>
              <a:t>ntext</a:t>
            </a:r>
            <a:r>
              <a:rPr lang="en-GB" sz="3200" dirty="0"/>
              <a:t>, text, image, xml, varchar(max), </a:t>
            </a:r>
            <a:r>
              <a:rPr lang="en-GB" sz="3200" dirty="0" err="1"/>
              <a:t>nvarchar</a:t>
            </a:r>
            <a:r>
              <a:rPr lang="en-GB" sz="3200" dirty="0"/>
              <a:t>(max), or </a:t>
            </a:r>
            <a:r>
              <a:rPr lang="en-GB" sz="3200" dirty="0" err="1"/>
              <a:t>varbinary</a:t>
            </a:r>
            <a:r>
              <a:rPr lang="en-GB" sz="3200" dirty="0"/>
              <a:t>(max) </a:t>
            </a:r>
          </a:p>
        </p:txBody>
      </p:sp>
    </p:spTree>
    <p:extLst>
      <p:ext uri="{BB962C8B-B14F-4D97-AF65-F5344CB8AC3E}">
        <p14:creationId xmlns:p14="http://schemas.microsoft.com/office/powerpoint/2010/main" val="27947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695</Words>
  <Application>Microsoft Office PowerPoint</Application>
  <PresentationFormat>Widescreen</PresentationFormat>
  <Paragraphs>143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Introduction to partitioning</vt:lpstr>
      <vt:lpstr>About Me</vt:lpstr>
      <vt:lpstr>Session Aim</vt:lpstr>
      <vt:lpstr>Agenda</vt:lpstr>
      <vt:lpstr>Partitioning Definition</vt:lpstr>
      <vt:lpstr>Benefits</vt:lpstr>
      <vt:lpstr>Drawbacks</vt:lpstr>
      <vt:lpstr>Building a partitioned table</vt:lpstr>
      <vt:lpstr>Partitioning key</vt:lpstr>
      <vt:lpstr>Partition Functions</vt:lpstr>
      <vt:lpstr>Left / Right Range Types</vt:lpstr>
      <vt:lpstr>Partition Schemes</vt:lpstr>
      <vt:lpstr>Creating a partitioned table</vt:lpstr>
      <vt:lpstr>Demo</vt:lpstr>
      <vt:lpstr>Indexing Considerations</vt:lpstr>
      <vt:lpstr>Clustered indexes</vt:lpstr>
      <vt:lpstr>Nonclustered indexes</vt:lpstr>
      <vt:lpstr>Nonclustered indexes</vt:lpstr>
      <vt:lpstr>Demo</vt:lpstr>
      <vt:lpstr>Merging &amp; Splitting Partitions</vt:lpstr>
      <vt:lpstr>Merging Partitions</vt:lpstr>
      <vt:lpstr>Merging Partitions</vt:lpstr>
      <vt:lpstr>Splitting partitions</vt:lpstr>
      <vt:lpstr>Splitting partitions</vt:lpstr>
      <vt:lpstr>Demo</vt:lpstr>
      <vt:lpstr>Switching partitions</vt:lpstr>
      <vt:lpstr>Switching partitions</vt:lpstr>
      <vt:lpstr>Switching partitions</vt:lpstr>
      <vt:lpstr>Demo</vt:lpstr>
      <vt:lpstr>Implementing Partition Sliding Windows</vt:lpstr>
      <vt:lpstr>Partition Sliding Windows</vt:lpstr>
      <vt:lpstr>Partition Sliding Windows</vt:lpstr>
      <vt:lpstr>Demo</vt:lpstr>
      <vt:lpstr>Filegroup Restores</vt:lpstr>
      <vt:lpstr>Filegroup Restores</vt:lpstr>
      <vt:lpstr>Demo</vt:lpstr>
      <vt:lpstr>A quick story</vt:lpstr>
      <vt:lpstr>Resources</vt:lpstr>
      <vt:lpstr>Questions?</vt:lpstr>
      <vt:lpstr>Just like Jimi Hendrix …</vt:lpstr>
      <vt:lpstr>SQLBits - It's all about the community...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101</cp:revision>
  <dcterms:created xsi:type="dcterms:W3CDTF">2015-11-24T18:05:02Z</dcterms:created>
  <dcterms:modified xsi:type="dcterms:W3CDTF">2018-02-19T17:24:54Z</dcterms:modified>
</cp:coreProperties>
</file>