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82" r:id="rId4"/>
    <p:sldId id="288" r:id="rId5"/>
    <p:sldId id="264" r:id="rId6"/>
    <p:sldId id="309" r:id="rId7"/>
    <p:sldId id="291" r:id="rId8"/>
    <p:sldId id="308" r:id="rId9"/>
    <p:sldId id="265" r:id="rId10"/>
    <p:sldId id="267" r:id="rId11"/>
    <p:sldId id="269" r:id="rId12"/>
    <p:sldId id="270" r:id="rId13"/>
    <p:sldId id="271" r:id="rId14"/>
    <p:sldId id="266" r:id="rId15"/>
    <p:sldId id="275" r:id="rId16"/>
    <p:sldId id="272" r:id="rId17"/>
    <p:sldId id="310" r:id="rId18"/>
    <p:sldId id="292" r:id="rId19"/>
    <p:sldId id="286" r:id="rId20"/>
    <p:sldId id="273" r:id="rId21"/>
    <p:sldId id="285" r:id="rId22"/>
    <p:sldId id="268" r:id="rId23"/>
    <p:sldId id="294" r:id="rId24"/>
    <p:sldId id="274" r:id="rId25"/>
    <p:sldId id="287" r:id="rId26"/>
    <p:sldId id="295" r:id="rId27"/>
    <p:sldId id="299" r:id="rId28"/>
    <p:sldId id="305" r:id="rId29"/>
    <p:sldId id="277" r:id="rId30"/>
    <p:sldId id="289" r:id="rId31"/>
    <p:sldId id="298" r:id="rId32"/>
    <p:sldId id="290" r:id="rId33"/>
    <p:sldId id="284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1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863B-FA9B-4512-A178-D5CD000B838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afromthecold.com/" TargetMode="External"/><Relationship Id="rId2" Type="http://schemas.openxmlformats.org/officeDocument/2006/relationships/hyperlink" Target="mailto:dbafromthecold@gmail.com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Introduction to partitioning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41984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56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Maps rows in the table to a partition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](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DATATYPE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n1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n2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nx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62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Left / Right Range Types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Defines partition boundaries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US" altLang="en-US" dirty="0"/>
              <a:t>Right</a:t>
            </a:r>
            <a:br>
              <a:rPr lang="en-GB" dirty="0"/>
            </a:br>
            <a:r>
              <a:rPr lang="en-GB" dirty="0"/>
              <a:t>	2017-01-01 &lt;= x &lt; </a:t>
            </a:r>
            <a:r>
              <a:rPr lang="en-GB" u="sng" dirty="0">
                <a:solidFill>
                  <a:srgbClr val="FF0000"/>
                </a:solidFill>
              </a:rPr>
              <a:t>2018-01-01</a:t>
            </a:r>
            <a:br>
              <a:rPr lang="en-GB" u="sng" dirty="0">
                <a:solidFill>
                  <a:srgbClr val="FF0000"/>
                </a:solidFill>
              </a:rPr>
            </a:br>
            <a:br>
              <a:rPr lang="en-GB" dirty="0"/>
            </a:br>
            <a:r>
              <a:rPr lang="en-US" altLang="en-US" dirty="0"/>
              <a:t>Left</a:t>
            </a:r>
            <a:br>
              <a:rPr lang="en-GB" dirty="0"/>
            </a:br>
            <a:r>
              <a:rPr lang="en-GB" dirty="0"/>
              <a:t>	</a:t>
            </a:r>
            <a:r>
              <a:rPr lang="en-GB" u="sng" dirty="0">
                <a:solidFill>
                  <a:srgbClr val="FF0000"/>
                </a:solidFill>
              </a:rPr>
              <a:t>2017-01-01 </a:t>
            </a:r>
            <a:r>
              <a:rPr lang="en-GB" dirty="0"/>
              <a:t>&lt; x &lt;= 2018-01-01</a:t>
            </a:r>
          </a:p>
        </p:txBody>
      </p:sp>
    </p:spTree>
    <p:extLst>
      <p:ext uri="{BB962C8B-B14F-4D97-AF65-F5344CB8AC3E}">
        <p14:creationId xmlns:p14="http://schemas.microsoft.com/office/powerpoint/2010/main" val="331999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 Schemes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Maps partitions to </a:t>
            </a:r>
            <a:r>
              <a:rPr lang="en-US" altLang="en-US" dirty="0" err="1"/>
              <a:t>filegroups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SCHEME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AS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latin typeface="Consolas" panose="020B0609020204030204" pitchFamily="49" charset="0"/>
              </a:rPr>
              <a:t>FUNCTION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[ALL]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TO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...);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79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755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Creating a partitioned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0DF59-13D1-4D8D-871D-FE09DF75D58E}"/>
              </a:ext>
            </a:extLst>
          </p:cNvPr>
          <p:cNvSpPr txBox="1"/>
          <p:nvPr/>
        </p:nvSpPr>
        <p:spPr>
          <a:xfrm>
            <a:off x="712838" y="1887793"/>
            <a:ext cx="1076632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IE" sz="3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PartitionedTable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ColA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ColB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ColC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ColD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PartitioningKey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ON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PartitionScheme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PartitioningKey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E" sz="32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519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54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499" y="552659"/>
            <a:ext cx="10515600" cy="723482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Clustered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Create on the partition scheme specifying the partitioning key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Unique – the partitioning key has to be explicitly specified in the index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Nonunique – the partitioning key will be added by SQL if not explicitly specified </a:t>
            </a:r>
          </a:p>
        </p:txBody>
      </p:sp>
    </p:spTree>
    <p:extLst>
      <p:ext uri="{BB962C8B-B14F-4D97-AF65-F5344CB8AC3E}">
        <p14:creationId xmlns:p14="http://schemas.microsoft.com/office/powerpoint/2010/main" val="3494195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879" y="552659"/>
            <a:ext cx="10515600" cy="713433"/>
          </a:xfrm>
        </p:spPr>
        <p:txBody>
          <a:bodyPr/>
          <a:lstStyle/>
          <a:p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Nonclustered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An index that is created using the same partition scheme as the base table is </a:t>
            </a:r>
            <a:r>
              <a:rPr lang="en-US" altLang="en-US" b="1" i="1" dirty="0"/>
              <a:t>aligned</a:t>
            </a:r>
            <a:br>
              <a:rPr lang="en-US" altLang="en-US" b="1" i="1" dirty="0"/>
            </a:br>
            <a:br>
              <a:rPr lang="en-US" altLang="en-US" b="1" i="1" dirty="0"/>
            </a:br>
            <a:r>
              <a:rPr lang="en-US" altLang="en-US" dirty="0"/>
              <a:t>An index that is created on a different </a:t>
            </a:r>
            <a:r>
              <a:rPr lang="en-US" altLang="en-US" dirty="0" err="1"/>
              <a:t>filegroup</a:t>
            </a:r>
            <a:r>
              <a:rPr lang="en-US" altLang="en-US" dirty="0"/>
              <a:t> or using a different partition scheme is </a:t>
            </a:r>
            <a:r>
              <a:rPr lang="en-US" altLang="en-US" b="1" i="1" dirty="0"/>
              <a:t>non-aligned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40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499" y="552659"/>
            <a:ext cx="10515600" cy="723482"/>
          </a:xfrm>
        </p:spPr>
        <p:txBody>
          <a:bodyPr/>
          <a:lstStyle/>
          <a:p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Nonclustered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Unique - the partitioning key has to be explicitly specified in the index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Nonunique - the partitioning key will be added by SQL if not explicitly 			specified  as an included column</a:t>
            </a:r>
          </a:p>
        </p:txBody>
      </p:sp>
    </p:spTree>
    <p:extLst>
      <p:ext uri="{BB962C8B-B14F-4D97-AF65-F5344CB8AC3E}">
        <p14:creationId xmlns:p14="http://schemas.microsoft.com/office/powerpoint/2010/main" val="419788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304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6922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Merging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Removes a partition</a:t>
            </a:r>
          </a:p>
          <a:p>
            <a:pPr marL="0" indent="0">
              <a:buNone/>
            </a:pPr>
            <a:endParaRPr lang="en-US" altLang="en-US" dirty="0">
              <a:solidFill>
                <a:srgbClr val="0064C3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Effectively “merges” two partitions into one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Meta-data only operation if performed on an empty partition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Data </a:t>
            </a:r>
            <a:r>
              <a:rPr lang="en-US" altLang="en-US" i="1" dirty="0"/>
              <a:t>will</a:t>
            </a:r>
            <a:r>
              <a:rPr lang="en-US" altLang="en-US" dirty="0"/>
              <a:t> be moved if partition is not empty, causing blocking and transaction log growth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91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4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Sponsors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49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6419" y="540775"/>
            <a:ext cx="10515600" cy="737420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Merging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]()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MERGE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RANGE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i="1" dirty="0">
                <a:latin typeface="Consolas" panose="020B0609020204030204" pitchFamily="49" charset="0"/>
              </a:rPr>
              <a:t>VALUE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366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755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Splitting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en-US" dirty="0"/>
              <a:t>Creates a new partition with new boundary value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New boundary value must be distinct from other values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Takes a schema modification lock on the table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Meta-data only operation if partition is empty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SQL </a:t>
            </a:r>
            <a:r>
              <a:rPr lang="en-US" altLang="en-US" i="1" dirty="0"/>
              <a:t>will</a:t>
            </a:r>
            <a:r>
              <a:rPr lang="en-US" altLang="en-US" dirty="0"/>
              <a:t> move data to the new partition if the data crosses the new boundary value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194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6922" y="540774"/>
            <a:ext cx="10515600" cy="727587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Splitting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SCHEME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NEXT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USED 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]()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	SPLIT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RANGE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i="1" dirty="0">
                <a:latin typeface="Consolas" panose="020B0609020204030204" pitchFamily="49" charset="0"/>
              </a:rPr>
              <a:t>VALUE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211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517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27588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Switching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1"/>
            <a:ext cx="10515600" cy="4521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Move a partition from one table to another</a:t>
            </a:r>
          </a:p>
          <a:p>
            <a:pPr marL="0" indent="0">
              <a:buNone/>
            </a:pPr>
            <a:endParaRPr lang="en-US" altLang="en-US" dirty="0">
              <a:solidFill>
                <a:srgbClr val="0064C3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Meta-data operation, runs immediately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Both tables must have the same structures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Destination partition must be empty or…</a:t>
            </a:r>
            <a:br>
              <a:rPr lang="en-US" altLang="en-US" dirty="0"/>
            </a:br>
            <a:r>
              <a:rPr lang="en-US" altLang="en-US" dirty="0"/>
              <a:t>if destination table is not partitioned, it must be completely empty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03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Switching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latin typeface="Consolas" panose="020B0609020204030204" pitchFamily="49" charset="0"/>
              </a:rPr>
              <a:t>Source Table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	SWITCH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Partition_Number</a:t>
            </a:r>
            <a:b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latin typeface="Consolas" panose="020B0609020204030204" pitchFamily="49" charset="0"/>
              </a:rPr>
              <a:t>Destination Table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 </a:t>
            </a:r>
            <a:b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GB" dirty="0"/>
              <a:t>PARTITION </a:t>
            </a:r>
            <a:r>
              <a:rPr lang="en-GB" i="1" dirty="0" err="1">
                <a:latin typeface="Consolas" panose="020B0609020204030204" pitchFamily="49" charset="0"/>
              </a:rPr>
              <a:t>Partition_Number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181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043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40774"/>
            <a:ext cx="10515600" cy="727587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Partition Sliding Windows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Method to remove old data and bring in new data periodically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Implements the SWITCH, MERGE, &amp; SPLIT functions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Partitions in the table move “forward” but the overall number of partitions remains the same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3410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40774"/>
            <a:ext cx="10515600" cy="727587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Partition Sliding Windows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SWITCH oldest partition in live table to archive table</a:t>
            </a:r>
          </a:p>
          <a:p>
            <a:pPr marL="514350" indent="-514350">
              <a:buAutoNum type="arabicPeriod"/>
            </a:pPr>
            <a:r>
              <a:rPr lang="en-GB" dirty="0"/>
              <a:t>MERGE oldest partition</a:t>
            </a:r>
          </a:p>
          <a:p>
            <a:pPr marL="514350" indent="-514350">
              <a:buAutoNum type="arabicPeriod"/>
            </a:pPr>
            <a:r>
              <a:rPr lang="en-GB" dirty="0"/>
              <a:t>SPLIT new partition</a:t>
            </a:r>
          </a:p>
          <a:p>
            <a:pPr marL="514350" indent="-514350">
              <a:buAutoNum type="arabicPeriod"/>
            </a:pPr>
            <a:r>
              <a:rPr lang="en-GB" dirty="0"/>
              <a:t>Load new data into staging table</a:t>
            </a:r>
          </a:p>
          <a:p>
            <a:pPr marL="514350" indent="-514350">
              <a:buAutoNum type="arabicPeriod"/>
            </a:pPr>
            <a:r>
              <a:rPr lang="en-GB" dirty="0"/>
              <a:t>SWITCH data from staging table to live table</a:t>
            </a:r>
          </a:p>
          <a:p>
            <a:pPr marL="514350" indent="-514350">
              <a:buAutoNum type="arabicPeriod"/>
            </a:pPr>
            <a:r>
              <a:rPr lang="en-GB" dirty="0"/>
              <a:t>Update statistics on live table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0904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40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1507253"/>
            <a:ext cx="5687877" cy="4871940"/>
          </a:xfrm>
        </p:spPr>
        <p:txBody>
          <a:bodyPr>
            <a:noAutofit/>
          </a:bodyPr>
          <a:lstStyle/>
          <a:p>
            <a:r>
              <a:rPr lang="en-GB" sz="2800" b="1" dirty="0"/>
              <a:t>Andrew Pruski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DBAFromTheCold</a:t>
            </a:r>
            <a:endParaRPr lang="en-GB" sz="2000" dirty="0"/>
          </a:p>
          <a:p>
            <a:r>
              <a:rPr lang="en-GB" sz="2000" dirty="0">
                <a:hlinkClick r:id="rId2"/>
              </a:rPr>
              <a:t>dbafromthecold@gmail.com</a:t>
            </a:r>
            <a:r>
              <a:rPr lang="en-GB" sz="2000" dirty="0"/>
              <a:t> </a:t>
            </a:r>
          </a:p>
          <a:p>
            <a:r>
              <a:rPr lang="en-GB" sz="2000" dirty="0">
                <a:hlinkClick r:id="rId3"/>
              </a:rPr>
              <a:t>www.dbafromthecold.com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SQL Server DBA for 6 years</a:t>
            </a:r>
          </a:p>
          <a:p>
            <a:r>
              <a:rPr lang="en-GB" sz="2000" dirty="0"/>
              <a:t>Data Platform MVP</a:t>
            </a:r>
          </a:p>
          <a:p>
            <a:r>
              <a:rPr lang="en-GB" sz="2000" dirty="0"/>
              <a:t>Working with RDBMS for ~10 years</a:t>
            </a:r>
          </a:p>
          <a:p>
            <a:endParaRPr lang="en-GB" sz="2000" dirty="0"/>
          </a:p>
          <a:p>
            <a:r>
              <a:rPr lang="en-GB" sz="2000" dirty="0"/>
              <a:t>Originally from Wales, now living in Dublin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1456E69-669B-4B3F-8F79-98E110A2EBC9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29" y="1125933"/>
            <a:ext cx="5033706" cy="4606133"/>
          </a:xfr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0869C8A-19C3-4106-8ABE-A0D1E3A2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6" y="552658"/>
            <a:ext cx="10184004" cy="693337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DD40-C302-445D-9980-036F52F3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30943"/>
            <a:ext cx="10515600" cy="747252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Filegroup Restores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D52D-D0A1-4DC6-B975-12A205A2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Can be useful for VLDBs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Individual partitions are on different filegroups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 in older partitions does not change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Reduce recovery time for “active” data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1230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847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530942"/>
            <a:ext cx="10515600" cy="73742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 quick story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3562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3742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8539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59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515600" cy="72348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Session Aim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4400" dirty="0"/>
              <a:t>To give you a base of knowledge to work </a:t>
            </a:r>
          </a:p>
          <a:p>
            <a:pPr marL="0" indent="0" algn="ctr">
              <a:buNone/>
            </a:pPr>
            <a:r>
              <a:rPr lang="en-GB" sz="4400" dirty="0"/>
              <a:t>with partitioning in SQL Server</a:t>
            </a:r>
          </a:p>
        </p:txBody>
      </p:sp>
    </p:spTree>
    <p:extLst>
      <p:ext uri="{BB962C8B-B14F-4D97-AF65-F5344CB8AC3E}">
        <p14:creationId xmlns:p14="http://schemas.microsoft.com/office/powerpoint/2010/main" val="372482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Partitioning Definition</a:t>
            </a:r>
          </a:p>
          <a:p>
            <a:pPr marL="0" indent="0">
              <a:buNone/>
            </a:pPr>
            <a:r>
              <a:rPr lang="en-US" sz="3200" dirty="0"/>
              <a:t>Partition Functions</a:t>
            </a:r>
          </a:p>
          <a:p>
            <a:pPr marL="0" indent="0">
              <a:buNone/>
            </a:pPr>
            <a:r>
              <a:rPr lang="en-US" sz="3200" dirty="0"/>
              <a:t>Partition Schemes</a:t>
            </a:r>
          </a:p>
          <a:p>
            <a:pPr marL="0" indent="0">
              <a:buNone/>
            </a:pPr>
            <a:r>
              <a:rPr lang="en-US" sz="3200" dirty="0"/>
              <a:t>Indexing</a:t>
            </a:r>
          </a:p>
          <a:p>
            <a:pPr marL="0" indent="0">
              <a:buNone/>
            </a:pPr>
            <a:r>
              <a:rPr lang="en-US" sz="3200" dirty="0"/>
              <a:t>Splitting, merging &amp; switching partitions</a:t>
            </a:r>
          </a:p>
          <a:p>
            <a:pPr marL="0" indent="0">
              <a:buNone/>
            </a:pPr>
            <a:r>
              <a:rPr lang="en-US" sz="3200" dirty="0"/>
              <a:t>Implementing Sliding Windows</a:t>
            </a:r>
          </a:p>
          <a:p>
            <a:pPr marL="0" indent="0">
              <a:buNone/>
            </a:pPr>
            <a:r>
              <a:rPr lang="en-US" sz="3200" dirty="0"/>
              <a:t>Filegroup restores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2418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Partitioning Definition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20239"/>
            <a:ext cx="10515600" cy="423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Splitting a table horizontally into different units</a:t>
            </a:r>
          </a:p>
          <a:p>
            <a:pPr marL="0" indent="0">
              <a:buNone/>
            </a:pPr>
            <a:r>
              <a:rPr lang="en-US" altLang="en-US" sz="3200" dirty="0"/>
              <a:t>Units can be spread across different physical locations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Limit of 15,000 partitions per table</a:t>
            </a: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Primarily for maintenance of data</a:t>
            </a:r>
          </a:p>
          <a:p>
            <a:pPr marL="0" indent="0">
              <a:buNone/>
            </a:pPr>
            <a:r>
              <a:rPr lang="en-US" altLang="en-US" sz="3200" dirty="0"/>
              <a:t>Specialist functions available to manage data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707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Benefits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36865"/>
            <a:ext cx="10515600" cy="4368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Partitioned tables appear as normal tables</a:t>
            </a:r>
          </a:p>
          <a:p>
            <a:pPr marL="0" indent="0">
              <a:buNone/>
            </a:pPr>
            <a:r>
              <a:rPr lang="en-GB" sz="3200" dirty="0"/>
              <a:t>Data is automatically mapped to the correct partition</a:t>
            </a:r>
          </a:p>
          <a:p>
            <a:pPr marL="0" indent="0">
              <a:buNone/>
            </a:pPr>
            <a:r>
              <a:rPr lang="en-GB" sz="3200" dirty="0"/>
              <a:t>Specialist operations allow for easy management of data</a:t>
            </a:r>
          </a:p>
          <a:p>
            <a:pPr marL="0" indent="0">
              <a:buNone/>
            </a:pPr>
            <a:r>
              <a:rPr lang="en-GB" sz="3200" dirty="0"/>
              <a:t>Individual partitions can be compressed</a:t>
            </a:r>
          </a:p>
          <a:p>
            <a:pPr marL="0" indent="0">
              <a:buNone/>
            </a:pPr>
            <a:r>
              <a:rPr lang="en-GB" sz="3200" dirty="0"/>
              <a:t>Individual partitions can be rebuilt</a:t>
            </a:r>
          </a:p>
        </p:txBody>
      </p:sp>
    </p:spTree>
    <p:extLst>
      <p:ext uri="{BB962C8B-B14F-4D97-AF65-F5344CB8AC3E}">
        <p14:creationId xmlns:p14="http://schemas.microsoft.com/office/powerpoint/2010/main" val="237881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Drawbacks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Requires management of partitions and filegroups</a:t>
            </a:r>
          </a:p>
          <a:p>
            <a:pPr marL="0" indent="0">
              <a:buNone/>
            </a:pPr>
            <a:r>
              <a:rPr lang="en-GB" sz="3200" dirty="0"/>
              <a:t>Specialist operations can be blocked by DML operations</a:t>
            </a:r>
          </a:p>
          <a:p>
            <a:pPr marL="0" indent="0">
              <a:buNone/>
            </a:pPr>
            <a:r>
              <a:rPr lang="en-GB" sz="3200" dirty="0"/>
              <a:t>Foreign keys referencing partitioned table will prevent switch operations</a:t>
            </a:r>
          </a:p>
          <a:p>
            <a:pPr marL="0" indent="0">
              <a:buNone/>
            </a:pPr>
            <a:r>
              <a:rPr lang="en-GB" sz="3200" dirty="0"/>
              <a:t>Performance of queries not referencing the partitioning key will be affected</a:t>
            </a:r>
          </a:p>
        </p:txBody>
      </p:sp>
    </p:spTree>
    <p:extLst>
      <p:ext uri="{BB962C8B-B14F-4D97-AF65-F5344CB8AC3E}">
        <p14:creationId xmlns:p14="http://schemas.microsoft.com/office/powerpoint/2010/main" val="56840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Partitioning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66D88-393F-441A-8265-4E4795C329A1}"/>
              </a:ext>
            </a:extLst>
          </p:cNvPr>
          <p:cNvSpPr txBox="1"/>
          <p:nvPr/>
        </p:nvSpPr>
        <p:spPr>
          <a:xfrm>
            <a:off x="816078" y="1905506"/>
            <a:ext cx="10746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Column in the table which defines partition boundaries</a:t>
            </a:r>
            <a:br>
              <a:rPr lang="en-US" altLang="en-US" sz="3200" dirty="0"/>
            </a:br>
            <a:r>
              <a:rPr lang="en-US" altLang="en-US" sz="3200" dirty="0"/>
              <a:t>How is the data going to be split?</a:t>
            </a:r>
            <a:br>
              <a:rPr lang="en-US" altLang="en-US" sz="3200" dirty="0"/>
            </a:br>
            <a:r>
              <a:rPr lang="en-US" altLang="en-US" sz="3200" dirty="0"/>
              <a:t>Archiving/retention policy for the data?</a:t>
            </a:r>
            <a:br>
              <a:rPr lang="en-US" altLang="en-US" sz="3200" dirty="0"/>
            </a:br>
            <a:r>
              <a:rPr lang="en-US" altLang="en-US" sz="3200" dirty="0"/>
              <a:t>How is the table going to be queried?</a:t>
            </a:r>
          </a:p>
          <a:p>
            <a:r>
              <a:rPr lang="en-GB" sz="3200" dirty="0"/>
              <a:t>All column types except timestamp, </a:t>
            </a:r>
            <a:r>
              <a:rPr lang="en-GB" sz="3200" dirty="0" err="1"/>
              <a:t>ntext</a:t>
            </a:r>
            <a:r>
              <a:rPr lang="en-GB" sz="3200" dirty="0"/>
              <a:t>, text, image, xml, varchar(max), </a:t>
            </a:r>
            <a:r>
              <a:rPr lang="en-GB" sz="3200" dirty="0" err="1"/>
              <a:t>nvarchar</a:t>
            </a:r>
            <a:r>
              <a:rPr lang="en-GB" sz="3200" dirty="0"/>
              <a:t>(max), or </a:t>
            </a:r>
            <a:r>
              <a:rPr lang="en-GB" sz="3200" dirty="0" err="1"/>
              <a:t>varbinary</a:t>
            </a:r>
            <a:r>
              <a:rPr lang="en-GB" sz="3200" dirty="0"/>
              <a:t>(max) </a:t>
            </a:r>
          </a:p>
        </p:txBody>
      </p:sp>
    </p:spTree>
    <p:extLst>
      <p:ext uri="{BB962C8B-B14F-4D97-AF65-F5344CB8AC3E}">
        <p14:creationId xmlns:p14="http://schemas.microsoft.com/office/powerpoint/2010/main" val="279473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1" id="{56649D0E-CE10-48D2-ACBE-58B85B0DE391}" vid="{CEC94C19-45C9-4881-97B8-2B5D17C46E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</TotalTime>
  <Words>548</Words>
  <Application>Microsoft Office PowerPoint</Application>
  <PresentationFormat>Widescreen</PresentationFormat>
  <Paragraphs>135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Introduction to partitioning</vt:lpstr>
      <vt:lpstr>Sponsors</vt:lpstr>
      <vt:lpstr>About Me</vt:lpstr>
      <vt:lpstr>Session Aim</vt:lpstr>
      <vt:lpstr>Agenda</vt:lpstr>
      <vt:lpstr>Partitioning Definition</vt:lpstr>
      <vt:lpstr>Benefits</vt:lpstr>
      <vt:lpstr>Drawbacks</vt:lpstr>
      <vt:lpstr>Partitioning key</vt:lpstr>
      <vt:lpstr>Partition Functions</vt:lpstr>
      <vt:lpstr>Left / Right Range Types</vt:lpstr>
      <vt:lpstr>Partition Schemes</vt:lpstr>
      <vt:lpstr>Creating a partitioned table</vt:lpstr>
      <vt:lpstr>Demo</vt:lpstr>
      <vt:lpstr>Clustered indexes</vt:lpstr>
      <vt:lpstr>Nonclustered indexes</vt:lpstr>
      <vt:lpstr>Nonclustered indexes</vt:lpstr>
      <vt:lpstr>Demo</vt:lpstr>
      <vt:lpstr>Merging Partitions</vt:lpstr>
      <vt:lpstr>Merging Partitions</vt:lpstr>
      <vt:lpstr>Splitting partitions</vt:lpstr>
      <vt:lpstr>Splitting partitions</vt:lpstr>
      <vt:lpstr>Demo</vt:lpstr>
      <vt:lpstr>Switching partitions</vt:lpstr>
      <vt:lpstr>Switching partitions</vt:lpstr>
      <vt:lpstr>Demo</vt:lpstr>
      <vt:lpstr>Partition Sliding Windows</vt:lpstr>
      <vt:lpstr>Partition Sliding Windows</vt:lpstr>
      <vt:lpstr>Demo</vt:lpstr>
      <vt:lpstr>Filegroup Restores</vt:lpstr>
      <vt:lpstr>Demo</vt:lpstr>
      <vt:lpstr>A quick story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Pruski</dc:creator>
  <cp:lastModifiedBy>Andrew Pruski</cp:lastModifiedBy>
  <cp:revision>75</cp:revision>
  <dcterms:created xsi:type="dcterms:W3CDTF">2015-11-24T18:05:02Z</dcterms:created>
  <dcterms:modified xsi:type="dcterms:W3CDTF">2018-02-13T20:03:36Z</dcterms:modified>
</cp:coreProperties>
</file>