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76" r:id="rId3"/>
    <p:sldMasterId id="2147483692" r:id="rId4"/>
    <p:sldMasterId id="2147483700" r:id="rId5"/>
  </p:sldMasterIdLst>
  <p:notesMasterIdLst>
    <p:notesMasterId r:id="rId24"/>
  </p:notesMasterIdLst>
  <p:sldIdLst>
    <p:sldId id="256" r:id="rId6"/>
    <p:sldId id="298" r:id="rId7"/>
    <p:sldId id="257" r:id="rId8"/>
    <p:sldId id="276" r:id="rId9"/>
    <p:sldId id="278" r:id="rId10"/>
    <p:sldId id="279" r:id="rId11"/>
    <p:sldId id="280" r:id="rId12"/>
    <p:sldId id="296" r:id="rId13"/>
    <p:sldId id="293" r:id="rId14"/>
    <p:sldId id="294" r:id="rId15"/>
    <p:sldId id="290" r:id="rId16"/>
    <p:sldId id="292" r:id="rId17"/>
    <p:sldId id="297" r:id="rId18"/>
    <p:sldId id="301" r:id="rId19"/>
    <p:sldId id="295" r:id="rId20"/>
    <p:sldId id="299" r:id="rId21"/>
    <p:sldId id="300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21"/>
    <a:srgbClr val="78278B"/>
    <a:srgbClr val="243B7A"/>
    <a:srgbClr val="61217D"/>
    <a:srgbClr val="7728A8"/>
    <a:srgbClr val="5525AB"/>
    <a:srgbClr val="5B25AB"/>
    <a:srgbClr val="65C8F2"/>
    <a:srgbClr val="D3CE28"/>
    <a:srgbClr val="41A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18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44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C1967-5875-443B-9753-7E6FA619D50D}" type="datetimeFigureOut">
              <a:rPr lang="en-GB" smtClean="0"/>
              <a:t>29/04/2017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3D4C7-CC60-4B2D-9DD7-17D330A37E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75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1122363"/>
            <a:ext cx="9144000" cy="2387600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360203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30B3-5AE4-425B-82B2-B1A3AED8E2C3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3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0A35-B007-4956-B909-1150D9BD7FB4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638424" y="365125"/>
            <a:ext cx="9143673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638424" y="1825625"/>
            <a:ext cx="914367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22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2D7A-FE12-47D7-A1C7-A6BDA6239280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E3E2-BCFE-4B8A-A43C-92B33DCA2AE6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66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0025"/>
            <a:ext cx="10515600" cy="18192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462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4A3B-B036-44F2-AE7B-B8C81CDB60F8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82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817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825625"/>
            <a:ext cx="43815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E762-015C-402B-8D2B-267AAFB4A6F6}" type="datetime1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91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1122363"/>
            <a:ext cx="9144000" cy="2387600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360203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F182-9BBC-4E56-892F-7E6A4F2AE73A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08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0393" y="4800944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3969-94A6-4FF2-A282-233F3E6630C1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48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44EA-CA5C-415D-B53A-219EEFE9D9E4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38424" y="365125"/>
            <a:ext cx="9143673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638424" y="1825625"/>
            <a:ext cx="914367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9080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C343-ADD6-47AC-84AE-1835802FB3A4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26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4D69-EDAA-4F85-BDF6-2811C9C5A674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3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0393" y="4800944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3F75-555C-4923-A9E6-E59C4A1735AD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98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0025"/>
            <a:ext cx="10515600" cy="18192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462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9AD7-F272-4A62-BBE9-67A42871BC13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8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817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825625"/>
            <a:ext cx="43815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DDC7-2753-449E-ABFA-84EFD2FE40A8}" type="datetime1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47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1122363"/>
            <a:ext cx="9144000" cy="2387600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360203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B48D-2DF4-4FB3-8D19-EDA3F5A14029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569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0393" y="4800944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BAD-DEC1-45F8-BC83-04CE8E0330CF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869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E79A-63FD-43EB-BB54-2B5581ADC691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38424" y="365125"/>
            <a:ext cx="9143673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638424" y="1825625"/>
            <a:ext cx="914367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0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93D7-6AEF-4C7F-AB0C-D913B2CF3339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826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EBE4-6C58-4D04-B864-2996A1166E4F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540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0025"/>
            <a:ext cx="10515600" cy="18192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462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7B0-0048-4835-AE42-6A998B500572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310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817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825625"/>
            <a:ext cx="43815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5C64-AB90-4499-BEF9-0DF27EBDA78A}" type="datetime1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05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1122363"/>
            <a:ext cx="9144000" cy="2387600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360203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C053-BB18-4941-891C-0FBAF35B3890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4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8424" y="365125"/>
            <a:ext cx="9143673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8424" y="1825625"/>
            <a:ext cx="914367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C80D-029F-4693-B887-80F13392086A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110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0393" y="4800944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80B5-31CF-405F-8BD8-F5BAD50DD4C2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115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44DD-DDCD-48EB-952B-3EF1496E12D3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38424" y="365125"/>
            <a:ext cx="9143673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638424" y="1825625"/>
            <a:ext cx="914367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68346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4677-EDD2-43F7-B3A5-D59C22B7F5B6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656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E4E-9E07-4285-9837-C5A8929E8C3F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067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0025"/>
            <a:ext cx="10515600" cy="18192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462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9580-5F02-42E5-9200-938B9687E933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825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817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825625"/>
            <a:ext cx="43815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37FC-3F5F-4C8D-A8A3-DB3DA2E73D60}" type="datetime1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7E2B-3EC2-46EF-9CBA-04093DFCF371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0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32D7-CAAA-4215-9081-9FDE8C461DAF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0025"/>
            <a:ext cx="10515600" cy="18192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462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86883-A65E-4962-9AF2-7FBAFE9918F1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39" y="2174029"/>
            <a:ext cx="8426836" cy="95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3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730992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817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825625"/>
            <a:ext cx="43815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8E05-797D-47FA-A712-6F111DD655FD}" type="datetime1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3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6799" y="-1533181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1122363"/>
            <a:ext cx="9144000" cy="2387600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3602038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4576-B0D2-4F23-B504-FB7F9136F1B1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5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0393" y="4800944"/>
            <a:ext cx="8426836" cy="9596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4DB1-8EC9-4A96-A58F-FF0A7FAD18F3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1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40000">
              <a:schemeClr val="accent4"/>
            </a:gs>
            <a:gs pos="100000">
              <a:srgbClr val="65C8F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994C2C8-7BEC-46BA-94A3-AA0A32DADAAD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CB822CF8-E28B-4ADD-9012-61BC9C50D1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9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4" r:id="rId4"/>
    <p:sldLayoutId id="2147483675" r:id="rId5"/>
    <p:sldLayoutId id="2147483651" r:id="rId6"/>
    <p:sldLayoutId id="2147483652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accent2"/>
            </a:gs>
            <a:gs pos="50000">
              <a:srgbClr val="FFD92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3F401-EF3B-40DD-809B-9D03A1ACC521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22CF8-E28B-4ADD-9012-61BC9C50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9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D3CE28">
                <a:lumMod val="100000"/>
              </a:srgbClr>
            </a:gs>
            <a:gs pos="40000">
              <a:srgbClr val="41AD4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D8BEC6C-4FAE-4F8B-B120-160F02473F2E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CB822CF8-E28B-4ADD-9012-61BC9C50D1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2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78278B"/>
            </a:gs>
            <a:gs pos="40000">
              <a:srgbClr val="7030A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487F555-13BB-4E12-97A1-B76AF82EDBB8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CB822CF8-E28B-4ADD-9012-61BC9C50D1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8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40000">
              <a:srgbClr val="243B7A"/>
            </a:gs>
            <a:gs pos="100000">
              <a:schemeClr val="accent3">
                <a:lumMod val="5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A9A491D-D7F7-46C4-B838-D596949584C0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CB822CF8-E28B-4ADD-9012-61BC9C50D1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pn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Relationship Id="rId1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Resources,%20books,%20tutorials" TargetMode="External"/><Relationship Id="rId2" Type="http://schemas.openxmlformats.org/officeDocument/2006/relationships/hyperlink" Target="http://stackoverflow.com/documentation/r/topics" TargetMode="Externa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5.png"/><Relationship Id="rId4" Type="http://schemas.openxmlformats.org/officeDocument/2006/relationships/hyperlink" Target="https://www.consolidata.co.uk/explore/blog/r-part-1-installing-and-using-r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olliefrost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2220" y="1381443"/>
            <a:ext cx="9144000" cy="2387600"/>
          </a:xfrm>
        </p:spPr>
        <p:txBody>
          <a:bodyPr/>
          <a:lstStyle/>
          <a:p>
            <a:r>
              <a:rPr lang="en-GB" b="1" dirty="0"/>
              <a:t>Data Science with SQL Server 2016 and R</a:t>
            </a:r>
            <a:br>
              <a:rPr lang="en-GB" dirty="0"/>
            </a:br>
            <a:r>
              <a:rPr lang="en-GB" sz="4400" dirty="0"/>
              <a:t>Oliver Frost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2220" y="3861118"/>
            <a:ext cx="9144000" cy="1655762"/>
          </a:xfrm>
        </p:spPr>
        <p:txBody>
          <a:bodyPr/>
          <a:lstStyle/>
          <a:p>
            <a:r>
              <a:rPr lang="en-GB" dirty="0"/>
              <a:t>Saturday 29</a:t>
            </a:r>
            <a:r>
              <a:rPr lang="en-GB" baseline="30000" dirty="0"/>
              <a:t>th</a:t>
            </a:r>
            <a:r>
              <a:rPr lang="en-GB" dirty="0"/>
              <a:t> April 2017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FE89-C094-4938-9565-7138C7757428}" type="datetime1">
              <a:rPr lang="en-US" smtClean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</a:t>
            </a:r>
            <a:r>
              <a:rPr lang="en-US" dirty="0" err="1"/>
              <a:t>Consolidata</a:t>
            </a:r>
            <a:r>
              <a:rPr lang="en-US"/>
              <a:t>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86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Microsoft</a:t>
            </a:r>
            <a:r>
              <a:rPr lang="en-GB" dirty="0"/>
              <a:t> </a:t>
            </a:r>
            <a:r>
              <a:rPr lang="en-GB" b="1" dirty="0"/>
              <a:t>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Formerly known as Revolution R</a:t>
            </a:r>
          </a:p>
          <a:p>
            <a:r>
              <a:rPr lang="en-GB" dirty="0"/>
              <a:t>Provides Math Kernel Libraries (MKLs) capable of multithreading – makes R code generally faster.</a:t>
            </a:r>
          </a:p>
          <a:p>
            <a:r>
              <a:rPr lang="en-GB" dirty="0"/>
              <a:t>MS offers three basic products:</a:t>
            </a:r>
          </a:p>
          <a:p>
            <a:pPr lvl="1"/>
            <a:r>
              <a:rPr lang="en-GB" dirty="0"/>
              <a:t>R Open – a base</a:t>
            </a:r>
          </a:p>
          <a:p>
            <a:pPr lvl="1"/>
            <a:r>
              <a:rPr lang="en-GB" dirty="0"/>
              <a:t>R Client – restricted use of </a:t>
            </a:r>
            <a:br>
              <a:rPr lang="en-GB" dirty="0"/>
            </a:br>
            <a:r>
              <a:rPr lang="en-GB" dirty="0"/>
              <a:t>proprietary functions.</a:t>
            </a:r>
          </a:p>
          <a:p>
            <a:pPr lvl="1"/>
            <a:r>
              <a:rPr lang="en-GB" dirty="0"/>
              <a:t>R Server – unlimited scalability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BAD-DEC1-45F8-BC83-04CE8E0330CF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22" descr="https://www.r-project.org/logo/R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203" y="430391"/>
            <a:ext cx="1133312" cy="99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logok.org/wp-content/uploads/2014/06/Microsoft-logo-m-box-880x6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127" y="-211984"/>
            <a:ext cx="3078581" cy="230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39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What’s new inside SQL Server 2016?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75342" y="1825625"/>
            <a:ext cx="5981700" cy="4351338"/>
          </a:xfrm>
        </p:spPr>
        <p:txBody>
          <a:bodyPr/>
          <a:lstStyle/>
          <a:p>
            <a:r>
              <a:rPr lang="en-GB" sz="3200" dirty="0"/>
              <a:t>JSON support.</a:t>
            </a:r>
          </a:p>
          <a:p>
            <a:r>
              <a:rPr lang="en-GB" sz="3200" dirty="0"/>
              <a:t>R and Microsoft R Server integration.</a:t>
            </a:r>
          </a:p>
          <a:p>
            <a:r>
              <a:rPr lang="en-GB" sz="3200" dirty="0"/>
              <a:t>Other features:</a:t>
            </a:r>
          </a:p>
          <a:p>
            <a:pPr lvl="1"/>
            <a:r>
              <a:rPr lang="en-GB" sz="2800" dirty="0"/>
              <a:t>Temporal tables.</a:t>
            </a:r>
          </a:p>
          <a:p>
            <a:pPr lvl="1"/>
            <a:r>
              <a:rPr lang="en-GB" sz="2800" dirty="0"/>
              <a:t>Row masking and </a:t>
            </a:r>
            <a:br>
              <a:rPr lang="en-GB" sz="2800" dirty="0"/>
            </a:br>
            <a:r>
              <a:rPr lang="en-GB" sz="2800" dirty="0"/>
              <a:t>encryption.</a:t>
            </a:r>
          </a:p>
          <a:p>
            <a:pPr lvl="1"/>
            <a:r>
              <a:rPr lang="en-GB" sz="2800" dirty="0"/>
              <a:t>Integration with Hadoop, </a:t>
            </a:r>
            <a:br>
              <a:rPr lang="en-GB" sz="2800" dirty="0"/>
            </a:br>
            <a:r>
              <a:rPr lang="en-GB" sz="2800" dirty="0"/>
              <a:t>Spark, Teradata.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38DB-B6F9-411F-811C-7F08A09D8358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11</a:t>
            </a:fld>
            <a:endParaRPr lang="en-US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70983" y="1646237"/>
            <a:ext cx="7038582" cy="38111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9073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UPDATE: Python in SQL Server 2017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28712" y="1825625"/>
            <a:ext cx="59817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No need to move data around.</a:t>
            </a:r>
          </a:p>
          <a:p>
            <a:r>
              <a:rPr lang="en-GB" dirty="0"/>
              <a:t>Embed Python scripts inside T-SQL stored procedures.</a:t>
            </a:r>
          </a:p>
          <a:p>
            <a:r>
              <a:rPr lang="en-GB" dirty="0"/>
              <a:t>You will therefore be able to deploy machine learning and AI applications inside SQL Server 2017.</a:t>
            </a:r>
          </a:p>
          <a:p>
            <a:r>
              <a:rPr lang="en-GB" dirty="0"/>
              <a:t>Manage R and Python scripts in the same location.</a:t>
            </a:r>
          </a:p>
          <a:p>
            <a:r>
              <a:rPr lang="en-GB" dirty="0"/>
              <a:t>90k+ libraries – majority of which should be compatible.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5C64-AB90-4499-BEF9-0DF27EBDA78A}" type="datetime1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28" descr="Image result for databas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24" y="1825626"/>
            <a:ext cx="3787966" cy="198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pngall.com/wp-content/uploads/2016/05/Python-Logo-PNG-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3548428"/>
            <a:ext cx="5907414" cy="295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5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69" y="200025"/>
            <a:ext cx="11226019" cy="1819275"/>
          </a:xfrm>
        </p:spPr>
        <p:txBody>
          <a:bodyPr/>
          <a:lstStyle/>
          <a:p>
            <a:r>
              <a:rPr lang="en-GB" b="1" dirty="0"/>
              <a:t>Data Science in Microsoft R Server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2B28-4F65-4191-8BC3-F25C7EE53635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78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3B6D-B191-4352-92A5-7EF7A90CD61D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2" descr="http://www.pngall.com/wp-content/uploads/2016/05/Python-Logo-PNG-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49" y="4835703"/>
            <a:ext cx="3534947" cy="176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2000px-Microsoft_Excel_2013_logo.svg.png (2000×1964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041" y="419676"/>
            <a:ext cx="1244618" cy="122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doop.png (213×143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4" y="326175"/>
            <a:ext cx="20288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8335" y="2088853"/>
            <a:ext cx="1064944" cy="864735"/>
          </a:xfrm>
          <a:prstGeom prst="rect">
            <a:avLst/>
          </a:prstGeom>
        </p:spPr>
      </p:pic>
      <p:pic>
        <p:nvPicPr>
          <p:cNvPr id="1040" name="Picture 16" descr="https://d3an9kf42ylj3p.cloudfront.net/uploads/2015/06/spark-logo.png?x2305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0" t="9330" r="6624" b="24290"/>
          <a:stretch/>
        </p:blipFill>
        <p:spPr bwMode="auto">
          <a:xfrm>
            <a:off x="8837385" y="333296"/>
            <a:ext cx="2670629" cy="159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azure ml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899" y="4535989"/>
            <a:ext cx="1253365" cy="103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www.r-project.org/logo/R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296" y="1947071"/>
            <a:ext cx="3574682" cy="312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vector.me/files/images/5/2/52047/sps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367" y="5638415"/>
            <a:ext cx="1377266" cy="46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azure.microsoft.com/svghandler/data-lake-store/?width=600&amp;height=3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752" y="3129611"/>
            <a:ext cx="2790559" cy="146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database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76" y="4609749"/>
            <a:ext cx="2694283" cy="141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encrypted-tbn3.gstatic.com/images?q=tbn:ANd9GcSS3FWte1qk6Hr31YgLPy4J8LctTjhEbeuG3FcYnYnJ-XoB8wR0GRboKR2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2553148"/>
            <a:ext cx="23622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info.neo4j.com/rs/773-GON-065/images/neo4j_logo_glob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49" y="333296"/>
            <a:ext cx="1565254" cy="156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Linkedin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906" y="3413090"/>
            <a:ext cx="769918" cy="68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42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982"/>
            <a:ext cx="10515600" cy="1325563"/>
          </a:xfrm>
        </p:spPr>
        <p:txBody>
          <a:bodyPr/>
          <a:lstStyle/>
          <a:p>
            <a:r>
              <a:rPr lang="en-GB" b="1" dirty="0"/>
              <a:t>What do businesses use these tools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22502"/>
            <a:ext cx="10308771" cy="1727098"/>
          </a:xfrm>
        </p:spPr>
        <p:txBody>
          <a:bodyPr/>
          <a:lstStyle/>
          <a:p>
            <a:pPr lvl="0"/>
            <a:r>
              <a:rPr lang="en-GB" dirty="0"/>
              <a:t>Building “data pipelines”:</a:t>
            </a:r>
            <a:endParaRPr lang="en-GB" sz="4000" dirty="0"/>
          </a:p>
          <a:p>
            <a:pPr lvl="1"/>
            <a:r>
              <a:rPr lang="en-GB" dirty="0"/>
              <a:t>New data is coming in all the time.</a:t>
            </a:r>
            <a:endParaRPr lang="en-GB" sz="3600" dirty="0"/>
          </a:p>
          <a:p>
            <a:pPr lvl="1"/>
            <a:r>
              <a:rPr lang="en-GB" dirty="0"/>
              <a:t>Needs to be extracted, transformed and loaded.</a:t>
            </a:r>
            <a:endParaRPr lang="en-GB" sz="3600" dirty="0"/>
          </a:p>
          <a:p>
            <a:pPr lvl="1"/>
            <a:r>
              <a:rPr lang="en-GB" dirty="0"/>
              <a:t>Needs to be fast.</a:t>
            </a:r>
            <a:endParaRPr lang="en-GB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10E7-60CB-47C6-8483-33A1C315E76A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 descr="https://cdn0.iconfinder.com/data/icons/flat-file-format/100/csv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14" y="3468914"/>
            <a:ext cx="970043" cy="97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xt Icon | Flat File Type Iconset | PelFus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07" y="4125073"/>
            <a:ext cx="848387" cy="84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1289358" y="3468914"/>
            <a:ext cx="2749242" cy="336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26" descr="https://azure.microsoft.com/svghandler/data-lake-store/?width=600&amp;height=3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715" y="3489582"/>
            <a:ext cx="1547572" cy="81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8" descr="Image result for databas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722" y="3489581"/>
            <a:ext cx="1583189" cy="83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adoop.png (213×143)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98"/>
          <a:stretch/>
        </p:blipFill>
        <p:spPr bwMode="auto">
          <a:xfrm>
            <a:off x="3900715" y="4055591"/>
            <a:ext cx="2238829" cy="92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pngall.com/wp-content/uploads/2016/05/Python-Logo-PNG-Ima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793" y="3858630"/>
            <a:ext cx="1890486" cy="94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2" descr="https://www.r-project.org/logo/R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725" y="4303965"/>
            <a:ext cx="750492" cy="65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340407" y="4188175"/>
            <a:ext cx="706356" cy="39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>
            <a:off x="1547895" y="4195432"/>
            <a:ext cx="706356" cy="39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2" name="Picture 8" descr="https://cdn0.iconfinder.com/data/icons/colicon/24/chart_bar_analystic_repor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202" y="3283511"/>
            <a:ext cx="1337787" cy="133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0" descr="Image result for azure ml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19" y="5507766"/>
            <a:ext cx="910235" cy="74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ight Arrow 20"/>
          <p:cNvSpPr/>
          <p:nvPr/>
        </p:nvSpPr>
        <p:spPr>
          <a:xfrm>
            <a:off x="5970216" y="3476170"/>
            <a:ext cx="2749242" cy="336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" descr="http://www.pngall.com/wp-content/uploads/2016/05/Python-Logo-PNG-Ima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049" y="3865887"/>
            <a:ext cx="1890486" cy="94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https://www.r-project.org/logo/R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981" y="4311222"/>
            <a:ext cx="750492" cy="65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7992235" y="4195432"/>
            <a:ext cx="706356" cy="39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>
            <a:off x="5996527" y="4202689"/>
            <a:ext cx="706356" cy="39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5400000">
            <a:off x="7133598" y="5059554"/>
            <a:ext cx="422476" cy="39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7904243" y="5685437"/>
            <a:ext cx="1573585" cy="39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10800000">
            <a:off x="5488222" y="5680363"/>
            <a:ext cx="1217377" cy="39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 rot="16200000">
            <a:off x="4775090" y="5346084"/>
            <a:ext cx="883901" cy="39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 rot="16200000">
            <a:off x="9073040" y="5242119"/>
            <a:ext cx="1270314" cy="39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2" descr="http://www.pngall.com/wp-content/uploads/2016/05/Python-Logo-PNG-Ima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170" y="2479397"/>
            <a:ext cx="1890486" cy="94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https://www.r-project.org/logo/R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102" y="2924732"/>
            <a:ext cx="750492" cy="65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75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6" grpId="0" animBg="1"/>
      <p:bldP spid="17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Azure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Microsoft is constantly developing its Azure platform for data science and machine learning.</a:t>
            </a:r>
          </a:p>
          <a:p>
            <a:r>
              <a:rPr lang="en-GB" dirty="0"/>
              <a:t>Tools:</a:t>
            </a:r>
          </a:p>
          <a:p>
            <a:pPr lvl="1"/>
            <a:r>
              <a:rPr lang="en-GB" dirty="0"/>
              <a:t>Azure ML – a “drag and drop” tool for building data science pipelines.</a:t>
            </a:r>
          </a:p>
          <a:p>
            <a:pPr lvl="1"/>
            <a:r>
              <a:rPr lang="en-GB" dirty="0"/>
              <a:t>Microsoft SQL Server 2016 with R Services – run R scripts as SQL procedures.</a:t>
            </a:r>
          </a:p>
          <a:p>
            <a:pPr lvl="1"/>
            <a:r>
              <a:rPr lang="en-GB" dirty="0"/>
              <a:t>Microsoft R Server.</a:t>
            </a:r>
          </a:p>
          <a:p>
            <a:pPr lvl="1"/>
            <a:r>
              <a:rPr lang="en-GB" dirty="0"/>
              <a:t>You also have Python support.</a:t>
            </a:r>
          </a:p>
          <a:p>
            <a:r>
              <a:rPr lang="en-GB" dirty="0"/>
              <a:t>Build pipelines “without a PhD in statistics.”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3371-E33F-4761-A127-57C1CBFBA580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20" descr="Image result for azure m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17" y="512118"/>
            <a:ext cx="1253365" cy="1031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15260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13" y="365125"/>
            <a:ext cx="10515600" cy="1325563"/>
          </a:xfrm>
        </p:spPr>
        <p:txBody>
          <a:bodyPr/>
          <a:lstStyle/>
          <a:p>
            <a:r>
              <a:rPr lang="en-GB" b="1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73" y="1709512"/>
            <a:ext cx="10515600" cy="4351338"/>
          </a:xfrm>
        </p:spPr>
        <p:txBody>
          <a:bodyPr/>
          <a:lstStyle/>
          <a:p>
            <a:pPr lvl="0"/>
            <a:r>
              <a:rPr lang="en-GB" dirty="0"/>
              <a:t>Stack Overflow:</a:t>
            </a:r>
            <a:endParaRPr lang="en-GB" dirty="0">
              <a:hlinkClick r:id="rId2"/>
            </a:endParaRPr>
          </a:p>
          <a:p>
            <a:pPr lvl="1"/>
            <a:r>
              <a:rPr lang="en-GB" u="sng" dirty="0">
                <a:hlinkClick r:id="rId2"/>
              </a:rPr>
              <a:t>Documentation Topics</a:t>
            </a:r>
            <a:endParaRPr lang="en-GB" dirty="0"/>
          </a:p>
          <a:p>
            <a:pPr lvl="1"/>
            <a:r>
              <a:rPr lang="en-GB" u="sng" dirty="0">
                <a:hlinkClick r:id="rId3" action="ppaction://hlinkfile"/>
              </a:rPr>
              <a:t>Resources, books, tutorials</a:t>
            </a:r>
            <a:endParaRPr lang="en-GB" dirty="0"/>
          </a:p>
          <a:p>
            <a:pPr lvl="0"/>
            <a:r>
              <a:rPr lang="en-GB" dirty="0"/>
              <a:t>Consolidata:</a:t>
            </a:r>
            <a:endParaRPr lang="en-GB" dirty="0">
              <a:hlinkClick r:id="rId4"/>
            </a:endParaRPr>
          </a:p>
          <a:p>
            <a:pPr lvl="1"/>
            <a:r>
              <a:rPr lang="en-GB" u="sng" dirty="0">
                <a:hlinkClick r:id="rId4"/>
              </a:rPr>
              <a:t>R tutorial series</a:t>
            </a:r>
            <a:endParaRPr lang="en-GB" dirty="0"/>
          </a:p>
          <a:p>
            <a:pPr lvl="0"/>
            <a:r>
              <a:rPr lang="en-GB" dirty="0"/>
              <a:t>‘swirl’ library in R: </a:t>
            </a:r>
          </a:p>
          <a:p>
            <a:pPr lvl="1"/>
            <a:r>
              <a:rPr lang="en-GB" dirty="0"/>
              <a:t>learn R inside R!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F72F-E31B-4BEF-9899-1073C68F5B7F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5025" t="20258" r="39710" b="13108"/>
          <a:stretch/>
        </p:blipFill>
        <p:spPr>
          <a:xfrm>
            <a:off x="4524828" y="1027906"/>
            <a:ext cx="7257144" cy="49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7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DEMOS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F1FBC-8F95-4FA3-8F4A-09B85E165426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1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Thank you!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7B0-0048-4835-AE42-6A998B500572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3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Today’s session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94360" y="1825625"/>
            <a:ext cx="59817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R and SQL Server “stack”</a:t>
            </a:r>
          </a:p>
          <a:p>
            <a:r>
              <a:rPr lang="en-GB" dirty="0"/>
              <a:t>Why R? UPDATE: Python!</a:t>
            </a:r>
          </a:p>
          <a:p>
            <a:r>
              <a:rPr lang="en-GB" b="1" dirty="0"/>
              <a:t>DEMO</a:t>
            </a:r>
            <a:r>
              <a:rPr lang="en-GB" dirty="0"/>
              <a:t> – R inside SQL Server 2016:</a:t>
            </a:r>
          </a:p>
          <a:p>
            <a:pPr lvl="1"/>
            <a:r>
              <a:rPr lang="en-GB" dirty="0"/>
              <a:t>Setting up</a:t>
            </a:r>
          </a:p>
          <a:p>
            <a:pPr lvl="1"/>
            <a:r>
              <a:rPr lang="en-GB" dirty="0"/>
              <a:t>Executing scripts</a:t>
            </a:r>
          </a:p>
          <a:p>
            <a:r>
              <a:rPr lang="en-GB" b="1" dirty="0"/>
              <a:t>DEMO </a:t>
            </a:r>
            <a:r>
              <a:rPr lang="en-GB" dirty="0"/>
              <a:t>– Data Science with </a:t>
            </a:r>
            <a:br>
              <a:rPr lang="en-GB" dirty="0"/>
            </a:br>
            <a:r>
              <a:rPr lang="en-GB" dirty="0" err="1"/>
              <a:t>RevoScaleR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What are the libraries for?</a:t>
            </a:r>
          </a:p>
          <a:p>
            <a:pPr lvl="1"/>
            <a:r>
              <a:rPr lang="en-GB" dirty="0"/>
              <a:t>Explore, summarise and plot data</a:t>
            </a:r>
          </a:p>
          <a:p>
            <a:pPr lvl="1"/>
            <a:r>
              <a:rPr lang="en-GB" dirty="0"/>
              <a:t>Predictive modelling and big data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FA06-646F-4A3F-8361-766C0851F2C5}" type="datetime1">
              <a:rPr lang="en-US" smtClean="0"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1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Introductions and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0FC8-9FC6-433D-BB89-E0FF21B6AD50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4</a:t>
            </a:fld>
            <a:endParaRPr lang="en-US"/>
          </a:p>
        </p:txBody>
      </p:sp>
      <p:pic>
        <p:nvPicPr>
          <p:cNvPr id="1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3"/>
          <a:stretch/>
        </p:blipFill>
        <p:spPr>
          <a:xfrm>
            <a:off x="555134" y="1545546"/>
            <a:ext cx="5101845" cy="4351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Content Placeholder 4"/>
          <p:cNvSpPr txBox="1">
            <a:spLocks/>
          </p:cNvSpPr>
          <p:nvPr/>
        </p:nvSpPr>
        <p:spPr>
          <a:xfrm>
            <a:off x="5863047" y="1564372"/>
            <a:ext cx="61983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Cognitive Neuroscience graduate (2015)</a:t>
            </a:r>
          </a:p>
          <a:p>
            <a:r>
              <a:rPr lang="en-GB" dirty="0"/>
              <a:t>Microsoft SQL Server 2012, 2014 and 2016</a:t>
            </a:r>
          </a:p>
          <a:p>
            <a:r>
              <a:rPr lang="en-GB" dirty="0"/>
              <a:t>Microsoft R, open R and Python</a:t>
            </a:r>
          </a:p>
          <a:p>
            <a:r>
              <a:rPr lang="en-GB" dirty="0"/>
              <a:t>Hadoop, Cassandra, Spark</a:t>
            </a:r>
            <a:endParaRPr lang="en-GB" sz="2400" b="1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r>
              <a:rPr lang="en-GB" sz="2400" b="1" dirty="0"/>
              <a:t>LinkedIn:</a:t>
            </a:r>
            <a:r>
              <a:rPr lang="en-GB" sz="2400" dirty="0">
                <a:hlinkClick r:id="rId3"/>
              </a:rPr>
              <a:t> </a:t>
            </a:r>
            <a:r>
              <a:rPr lang="en-GB" sz="2400" dirty="0"/>
              <a:t>https://www.linkedin.com/in/olliefrost/</a:t>
            </a:r>
          </a:p>
          <a:p>
            <a:pPr marL="0" indent="0">
              <a:buNone/>
            </a:pPr>
            <a:r>
              <a:rPr lang="en-GB" sz="2400" b="1" dirty="0"/>
              <a:t>Twitter: </a:t>
            </a:r>
            <a:r>
              <a:rPr lang="en-GB" sz="2400" dirty="0"/>
              <a:t>@</a:t>
            </a:r>
            <a:r>
              <a:rPr lang="en-GB" sz="2400" dirty="0" err="1"/>
              <a:t>ConsolidataLtd</a:t>
            </a:r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295" y="5239659"/>
            <a:ext cx="346189" cy="281106"/>
          </a:xfrm>
          <a:prstGeom prst="rect">
            <a:avLst/>
          </a:prstGeom>
        </p:spPr>
      </p:pic>
      <p:pic>
        <p:nvPicPr>
          <p:cNvPr id="1030" name="Picture 6" descr="Linkedin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098" y="4696702"/>
            <a:ext cx="489404" cy="43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7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Relational vs Non-relational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313E-282C-4056-B2B7-31F6AD6D26CE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5</a:t>
            </a:fld>
            <a:endParaRPr lang="en-US"/>
          </a:p>
        </p:txBody>
      </p:sp>
      <p:sp>
        <p:nvSpPr>
          <p:cNvPr id="2" name="AutoShape 2" descr="https://upload.wikimedia.org/wikipedia/commons/c/ca/LinkedIn_logo_initial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70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databases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Advantages of relational:</a:t>
            </a:r>
          </a:p>
          <a:p>
            <a:pPr lvl="1"/>
            <a:r>
              <a:rPr lang="en-GB" dirty="0"/>
              <a:t>Efficient, structured storage.</a:t>
            </a:r>
          </a:p>
          <a:p>
            <a:pPr lvl="1"/>
            <a:r>
              <a:rPr lang="en-GB" dirty="0"/>
              <a:t>Keeps data consistent.</a:t>
            </a:r>
          </a:p>
          <a:p>
            <a:pPr lvl="1"/>
            <a:r>
              <a:rPr lang="en-GB" dirty="0"/>
              <a:t>Complex querying language for retrieving data, updating, inserting, deleting.</a:t>
            </a:r>
          </a:p>
          <a:p>
            <a:r>
              <a:rPr lang="en-GB" dirty="0"/>
              <a:t>Used for:</a:t>
            </a:r>
          </a:p>
          <a:p>
            <a:pPr lvl="1"/>
            <a:r>
              <a:rPr lang="en-GB" dirty="0"/>
              <a:t>Modelling relationships between entities.</a:t>
            </a:r>
          </a:p>
          <a:p>
            <a:pPr lvl="1"/>
            <a:r>
              <a:rPr lang="en-GB" dirty="0"/>
              <a:t>Reporting and decision-making.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1B634-3D68-4B86-BC43-9604749B75FB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26" descr="https://azure.microsoft.com/svghandler/data-lake-store/?width=600&amp;height=3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370" y="3870037"/>
            <a:ext cx="4394143" cy="230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8" descr="Image result for databas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942" y="3864138"/>
            <a:ext cx="4441188" cy="233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31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and NoSQL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219" y="1825625"/>
            <a:ext cx="6260124" cy="4351338"/>
          </a:xfrm>
        </p:spPr>
        <p:txBody>
          <a:bodyPr>
            <a:normAutofit fontScale="92500"/>
          </a:bodyPr>
          <a:lstStyle/>
          <a:p>
            <a:pPr lvl="0"/>
            <a:r>
              <a:rPr lang="en-GB" dirty="0"/>
              <a:t>What can R do that SQL can’t?</a:t>
            </a:r>
          </a:p>
          <a:p>
            <a:pPr lvl="1"/>
            <a:r>
              <a:rPr lang="en-GB" dirty="0"/>
              <a:t>Great for statistical analyses, machine learning,  handling unstructured data.</a:t>
            </a:r>
          </a:p>
          <a:p>
            <a:pPr lvl="1"/>
            <a:r>
              <a:rPr lang="en-GB" dirty="0"/>
              <a:t>Becoming a more general programming language.</a:t>
            </a:r>
          </a:p>
          <a:p>
            <a:pPr lvl="0"/>
            <a:r>
              <a:rPr lang="en-GB" dirty="0"/>
              <a:t>Daily workload with R and SQL Server:</a:t>
            </a:r>
          </a:p>
          <a:p>
            <a:pPr lvl="1"/>
            <a:r>
              <a:rPr lang="en-GB" dirty="0"/>
              <a:t>Structured, modelled data lives and is updated in SQL. Changes logged.</a:t>
            </a:r>
          </a:p>
          <a:p>
            <a:pPr lvl="1"/>
            <a:r>
              <a:rPr lang="en-GB" dirty="0"/>
              <a:t>R is for ad hoc analyses on clean files, reshaping data files or reading non-flat files.</a:t>
            </a:r>
          </a:p>
          <a:p>
            <a:pPr lvl="1"/>
            <a:r>
              <a:rPr lang="en-GB" dirty="0"/>
              <a:t>Quick to import, do a business analysis piece on, clean up and import, all in memory.</a:t>
            </a:r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7DB6-2AAF-4E42-8EBD-C2E01885AA2B}" type="datetime1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28" descr="Image result for databas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526" y="1996674"/>
            <a:ext cx="4107737" cy="215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2" descr="https://www.r-project.org/logo/R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903" y="3893801"/>
            <a:ext cx="2826980" cy="247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08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Microsoft and Data Science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F272-FB0B-434E-AAD7-D6BD072C09A2}" type="datetime1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1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89AA-B230-480B-B47C-54330936A4EB}" type="datetime1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Consolidata Ltd 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22CF8-E28B-4ADD-9012-61BC9C50D1C7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747" y="723368"/>
            <a:ext cx="9143673" cy="1325563"/>
          </a:xfrm>
        </p:spPr>
        <p:txBody>
          <a:bodyPr/>
          <a:lstStyle/>
          <a:p>
            <a:pPr algn="l"/>
            <a:r>
              <a:rPr lang="en-GB" b="1" dirty="0"/>
              <a:t>What is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R is an open-source programming language, developed by academics and statisticians.</a:t>
            </a:r>
            <a:endParaRPr lang="en-GB" sz="4000" dirty="0"/>
          </a:p>
          <a:p>
            <a:pPr lvl="0"/>
            <a:r>
              <a:rPr lang="en-GB" dirty="0"/>
              <a:t>High level language, easy to learn.</a:t>
            </a:r>
          </a:p>
          <a:p>
            <a:pPr lvl="0"/>
            <a:r>
              <a:rPr lang="en-GB" dirty="0"/>
              <a:t>Short development cycles.</a:t>
            </a:r>
          </a:p>
          <a:p>
            <a:pPr lvl="0"/>
            <a:r>
              <a:rPr lang="en-GB" dirty="0"/>
              <a:t>Written in C, Fortran and R, so performance can be very fast.</a:t>
            </a:r>
            <a:endParaRPr lang="en-GB" sz="4000" dirty="0"/>
          </a:p>
          <a:p>
            <a:r>
              <a:rPr lang="en-GB" dirty="0"/>
              <a:t>Over 6,000 libraries available to use on CRAN.</a:t>
            </a:r>
          </a:p>
          <a:p>
            <a:r>
              <a:rPr lang="en-GB" dirty="0"/>
              <a:t>Now used for cleaning data, ETL, data visualisation, maths, audio and visual analysis, machine learning etc.</a:t>
            </a:r>
          </a:p>
        </p:txBody>
      </p:sp>
      <p:pic>
        <p:nvPicPr>
          <p:cNvPr id="11" name="Picture 22" descr="https://www.r-project.org/logo/R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315" y="327050"/>
            <a:ext cx="1507643" cy="131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93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ue Theme">
  <a:themeElements>
    <a:clrScheme name="Consolidata">
      <a:dk1>
        <a:srgbClr val="44433B"/>
      </a:dk1>
      <a:lt1>
        <a:sysClr val="window" lastClr="FFFFFF"/>
      </a:lt1>
      <a:dk2>
        <a:srgbClr val="44433B"/>
      </a:dk2>
      <a:lt2>
        <a:srgbClr val="E7E6E6"/>
      </a:lt2>
      <a:accent1>
        <a:srgbClr val="41AD49"/>
      </a:accent1>
      <a:accent2>
        <a:srgbClr val="EBAD49"/>
      </a:accent2>
      <a:accent3>
        <a:srgbClr val="78278B"/>
      </a:accent3>
      <a:accent4>
        <a:srgbClr val="0074BE"/>
      </a:accent4>
      <a:accent5>
        <a:srgbClr val="243B7A"/>
      </a:accent5>
      <a:accent6>
        <a:srgbClr val="70AD47"/>
      </a:accent6>
      <a:hlink>
        <a:srgbClr val="0074BE"/>
      </a:hlink>
      <a:folHlink>
        <a:srgbClr val="65C8F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Yellow Theme">
  <a:themeElements>
    <a:clrScheme name="Consolidata">
      <a:dk1>
        <a:srgbClr val="44433B"/>
      </a:dk1>
      <a:lt1>
        <a:sysClr val="window" lastClr="FFFFFF"/>
      </a:lt1>
      <a:dk2>
        <a:srgbClr val="44433B"/>
      </a:dk2>
      <a:lt2>
        <a:srgbClr val="E7E6E6"/>
      </a:lt2>
      <a:accent1>
        <a:srgbClr val="41AD49"/>
      </a:accent1>
      <a:accent2>
        <a:srgbClr val="EBAD49"/>
      </a:accent2>
      <a:accent3>
        <a:srgbClr val="243B7A"/>
      </a:accent3>
      <a:accent4>
        <a:srgbClr val="0074BE"/>
      </a:accent4>
      <a:accent5>
        <a:srgbClr val="243B7A"/>
      </a:accent5>
      <a:accent6>
        <a:srgbClr val="70AD47"/>
      </a:accent6>
      <a:hlink>
        <a:srgbClr val="5B9BD5"/>
      </a:hlink>
      <a:folHlink>
        <a:srgbClr val="9CC3E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reen Theme">
  <a:themeElements>
    <a:clrScheme name="Consolidata">
      <a:dk1>
        <a:srgbClr val="44433B"/>
      </a:dk1>
      <a:lt1>
        <a:sysClr val="window" lastClr="FFFFFF"/>
      </a:lt1>
      <a:dk2>
        <a:srgbClr val="44433B"/>
      </a:dk2>
      <a:lt2>
        <a:srgbClr val="E7E6E6"/>
      </a:lt2>
      <a:accent1>
        <a:srgbClr val="41AD49"/>
      </a:accent1>
      <a:accent2>
        <a:srgbClr val="EBAD49"/>
      </a:accent2>
      <a:accent3>
        <a:srgbClr val="243B7A"/>
      </a:accent3>
      <a:accent4>
        <a:srgbClr val="0074BE"/>
      </a:accent4>
      <a:accent5>
        <a:srgbClr val="243B7A"/>
      </a:accent5>
      <a:accent6>
        <a:srgbClr val="70AD47"/>
      </a:accent6>
      <a:hlink>
        <a:srgbClr val="5B9BD5"/>
      </a:hlink>
      <a:folHlink>
        <a:srgbClr val="9CC3E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urple Theme">
  <a:themeElements>
    <a:clrScheme name="Consolidata">
      <a:dk1>
        <a:srgbClr val="44433B"/>
      </a:dk1>
      <a:lt1>
        <a:sysClr val="window" lastClr="FFFFFF"/>
      </a:lt1>
      <a:dk2>
        <a:srgbClr val="44433B"/>
      </a:dk2>
      <a:lt2>
        <a:srgbClr val="E7E6E6"/>
      </a:lt2>
      <a:accent1>
        <a:srgbClr val="41AD49"/>
      </a:accent1>
      <a:accent2>
        <a:srgbClr val="EBAD49"/>
      </a:accent2>
      <a:accent3>
        <a:srgbClr val="78278B"/>
      </a:accent3>
      <a:accent4>
        <a:srgbClr val="0074BE"/>
      </a:accent4>
      <a:accent5>
        <a:srgbClr val="243B7A"/>
      </a:accent5>
      <a:accent6>
        <a:srgbClr val="70AD47"/>
      </a:accent6>
      <a:hlink>
        <a:srgbClr val="0074BE"/>
      </a:hlink>
      <a:folHlink>
        <a:srgbClr val="65C8F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Dark Blue Theme">
  <a:themeElements>
    <a:clrScheme name="Consolidata">
      <a:dk1>
        <a:srgbClr val="44433B"/>
      </a:dk1>
      <a:lt1>
        <a:sysClr val="window" lastClr="FFFFFF"/>
      </a:lt1>
      <a:dk2>
        <a:srgbClr val="44433B"/>
      </a:dk2>
      <a:lt2>
        <a:srgbClr val="E7E6E6"/>
      </a:lt2>
      <a:accent1>
        <a:srgbClr val="41AD49"/>
      </a:accent1>
      <a:accent2>
        <a:srgbClr val="EBAD49"/>
      </a:accent2>
      <a:accent3>
        <a:srgbClr val="243B7A"/>
      </a:accent3>
      <a:accent4>
        <a:srgbClr val="0074BE"/>
      </a:accent4>
      <a:accent5>
        <a:srgbClr val="243B7A"/>
      </a:accent5>
      <a:accent6>
        <a:srgbClr val="70AD47"/>
      </a:accent6>
      <a:hlink>
        <a:srgbClr val="5B9BD5"/>
      </a:hlink>
      <a:folHlink>
        <a:srgbClr val="9CC3E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676</Words>
  <Application>Microsoft Office PowerPoint</Application>
  <PresentationFormat>Widescreen</PresentationFormat>
  <Paragraphs>146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Blue Theme</vt:lpstr>
      <vt:lpstr>Yellow Theme</vt:lpstr>
      <vt:lpstr>Green Theme</vt:lpstr>
      <vt:lpstr>Purple Theme</vt:lpstr>
      <vt:lpstr>Dark Blue Theme</vt:lpstr>
      <vt:lpstr>Data Science with SQL Server 2016 and R Oliver Frost</vt:lpstr>
      <vt:lpstr>Thank you!</vt:lpstr>
      <vt:lpstr>Today’s session</vt:lpstr>
      <vt:lpstr>Introductions and Background</vt:lpstr>
      <vt:lpstr>Relational vs Non-relational</vt:lpstr>
      <vt:lpstr>Relational databases overview</vt:lpstr>
      <vt:lpstr>Relational and NoSQL together</vt:lpstr>
      <vt:lpstr>Microsoft and Data Science</vt:lpstr>
      <vt:lpstr>What is R?</vt:lpstr>
      <vt:lpstr>Microsoft R</vt:lpstr>
      <vt:lpstr>What’s new inside SQL Server 2016?</vt:lpstr>
      <vt:lpstr>UPDATE: Python in SQL Server 2017</vt:lpstr>
      <vt:lpstr>Data Science in Microsoft R Server</vt:lpstr>
      <vt:lpstr>PowerPoint Presentation</vt:lpstr>
      <vt:lpstr>What do businesses use these tools for?</vt:lpstr>
      <vt:lpstr>Azure ML</vt:lpstr>
      <vt:lpstr>Resources</vt:lpstr>
      <vt:lpstr>DEMOS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Consolidata Knowledge Session</dc:title>
  <dc:creator>Dafydd Biffen</dc:creator>
  <cp:lastModifiedBy>Ollie Frost</cp:lastModifiedBy>
  <cp:revision>128</cp:revision>
  <dcterms:created xsi:type="dcterms:W3CDTF">2015-09-03T10:08:37Z</dcterms:created>
  <dcterms:modified xsi:type="dcterms:W3CDTF">2017-04-29T12:47:06Z</dcterms:modified>
</cp:coreProperties>
</file>