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6" r:id="rId3"/>
    <p:sldMasterId id="2147483692" r:id="rId4"/>
    <p:sldMasterId id="2147483700" r:id="rId5"/>
  </p:sldMasterIdLst>
  <p:notesMasterIdLst>
    <p:notesMasterId r:id="rId27"/>
  </p:notesMasterIdLst>
  <p:sldIdLst>
    <p:sldId id="256" r:id="rId6"/>
    <p:sldId id="298" r:id="rId7"/>
    <p:sldId id="257" r:id="rId8"/>
    <p:sldId id="276" r:id="rId9"/>
    <p:sldId id="302" r:id="rId10"/>
    <p:sldId id="303" r:id="rId11"/>
    <p:sldId id="304" r:id="rId12"/>
    <p:sldId id="278" r:id="rId13"/>
    <p:sldId id="279" r:id="rId14"/>
    <p:sldId id="280" r:id="rId15"/>
    <p:sldId id="296" r:id="rId16"/>
    <p:sldId id="293" r:id="rId17"/>
    <p:sldId id="294" r:id="rId18"/>
    <p:sldId id="290" r:id="rId19"/>
    <p:sldId id="292" r:id="rId20"/>
    <p:sldId id="297" r:id="rId21"/>
    <p:sldId id="301" r:id="rId22"/>
    <p:sldId id="295" r:id="rId23"/>
    <p:sldId id="299" r:id="rId24"/>
    <p:sldId id="300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21"/>
    <a:srgbClr val="78278B"/>
    <a:srgbClr val="243B7A"/>
    <a:srgbClr val="61217D"/>
    <a:srgbClr val="7728A8"/>
    <a:srgbClr val="5525AB"/>
    <a:srgbClr val="5B25AB"/>
    <a:srgbClr val="65C8F2"/>
    <a:srgbClr val="D3CE28"/>
    <a:srgbClr val="41A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4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1967-5875-443B-9753-7E6FA619D50D}" type="datetimeFigureOut">
              <a:rPr lang="en-GB" smtClean="0"/>
              <a:t>06/06/2017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D4C7-CC60-4B2D-9DD7-17D330A37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2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82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1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8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9080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6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8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7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6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6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2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54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5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2" y="6286904"/>
            <a:ext cx="1409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/>
              <a:t>03/12/2016  |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3771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Obdélník 9"/>
          <p:cNvSpPr/>
          <p:nvPr userDrawn="1"/>
        </p:nvSpPr>
        <p:spPr>
          <a:xfrm>
            <a:off x="9535885" y="6008914"/>
            <a:ext cx="2656115" cy="849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>
              <a:ln>
                <a:noFill/>
              </a:ln>
              <a:noFill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173" y="5977456"/>
            <a:ext cx="2336799" cy="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1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2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1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6834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5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6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25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chemeClr val="accent4"/>
            </a:gs>
            <a:gs pos="100000">
              <a:srgbClr val="65C8F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4" r:id="rId4"/>
    <p:sldLayoutId id="2147483675" r:id="rId5"/>
    <p:sldLayoutId id="2147483651" r:id="rId6"/>
    <p:sldLayoutId id="2147483652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2"/>
            </a:gs>
            <a:gs pos="50000">
              <a:srgbClr val="FFD92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D3CE28">
                <a:lumMod val="100000"/>
              </a:srgbClr>
            </a:gs>
            <a:gs pos="40000">
              <a:srgbClr val="41AD4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78278B"/>
            </a:gs>
            <a:gs pos="4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rgbClr val="243B7A"/>
            </a:gs>
            <a:gs pos="100000">
              <a:schemeClr val="accent3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03/12/2016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Resources,%20books,%20tutorials" TargetMode="External"/><Relationship Id="rId2" Type="http://schemas.openxmlformats.org/officeDocument/2006/relationships/hyperlink" Target="http://stackoverflow.com/documentation/r/topics" TargetMode="Externa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8.png"/><Relationship Id="rId4" Type="http://schemas.openxmlformats.org/officeDocument/2006/relationships/hyperlink" Target="https://www.consolidata.co.uk/explore/blog/r-part-1-installing-and-using-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lliefros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2220" y="1381443"/>
            <a:ext cx="9144000" cy="2387600"/>
          </a:xfrm>
        </p:spPr>
        <p:txBody>
          <a:bodyPr/>
          <a:lstStyle/>
          <a:p>
            <a:r>
              <a:rPr lang="en-GB" b="1" dirty="0"/>
              <a:t>Exploring Dark Data</a:t>
            </a:r>
            <a:br>
              <a:rPr lang="en-GB" b="1" dirty="0"/>
            </a:br>
            <a:r>
              <a:rPr lang="en-GB" sz="4800" b="1" dirty="0"/>
              <a:t>with SQL Server 2016 and R</a:t>
            </a:r>
            <a:br>
              <a:rPr lang="en-GB" sz="4800" dirty="0"/>
            </a:br>
            <a:r>
              <a:rPr lang="en-GB" sz="4400" dirty="0"/>
              <a:t>Oliver Frost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220" y="3861118"/>
            <a:ext cx="9144000" cy="1655762"/>
          </a:xfrm>
        </p:spPr>
        <p:txBody>
          <a:bodyPr/>
          <a:lstStyle/>
          <a:p>
            <a:r>
              <a:rPr lang="en-GB" dirty="0"/>
              <a:t>Tuesday 6</a:t>
            </a:r>
            <a:r>
              <a:rPr lang="en-GB" baseline="30000" dirty="0"/>
              <a:t>th</a:t>
            </a:r>
            <a:r>
              <a:rPr lang="en-GB" dirty="0"/>
              <a:t> June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and NoSQL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219" y="1825625"/>
            <a:ext cx="6260124" cy="4351338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/>
              <a:t>What can R do that SQL can’t?</a:t>
            </a:r>
          </a:p>
          <a:p>
            <a:pPr lvl="1"/>
            <a:r>
              <a:rPr lang="en-GB" dirty="0"/>
              <a:t>Great for statistical analyses, machine learning,  handling unstructured data.</a:t>
            </a:r>
          </a:p>
          <a:p>
            <a:pPr lvl="1"/>
            <a:r>
              <a:rPr lang="en-GB" dirty="0"/>
              <a:t>Becoming a more general programming language.</a:t>
            </a:r>
          </a:p>
          <a:p>
            <a:pPr lvl="0"/>
            <a:r>
              <a:rPr lang="en-GB" dirty="0"/>
              <a:t>Daily workload with R and SQL Server:</a:t>
            </a:r>
          </a:p>
          <a:p>
            <a:pPr lvl="1"/>
            <a:r>
              <a:rPr lang="en-GB" dirty="0"/>
              <a:t>Structured, modelled data lives and is updated in SQL. Changes logged.</a:t>
            </a:r>
          </a:p>
          <a:p>
            <a:pPr lvl="1"/>
            <a:r>
              <a:rPr lang="en-GB" dirty="0"/>
              <a:t>R is for ad hoc analyses on clean files, reshaping data files or reading non-flat files.</a:t>
            </a:r>
          </a:p>
          <a:p>
            <a:pPr lvl="1"/>
            <a:r>
              <a:rPr lang="en-GB" dirty="0"/>
              <a:t>Quick to import, do a business analysis piece on, clean up and import, all in memory.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28" descr="Image result for databas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26" y="1996674"/>
            <a:ext cx="4107737" cy="215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https://www.r-project.org/logo/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903" y="3893801"/>
            <a:ext cx="2826980" cy="24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Microsoft and Data Science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747" y="723368"/>
            <a:ext cx="9143673" cy="1325563"/>
          </a:xfrm>
        </p:spPr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R is an open-source programming language, developed by academics and statisticians.</a:t>
            </a:r>
            <a:endParaRPr lang="en-GB" sz="4000" dirty="0"/>
          </a:p>
          <a:p>
            <a:pPr lvl="0"/>
            <a:r>
              <a:rPr lang="en-GB" dirty="0"/>
              <a:t>High level language, easy to learn.</a:t>
            </a:r>
          </a:p>
          <a:p>
            <a:pPr lvl="0"/>
            <a:r>
              <a:rPr lang="en-GB" dirty="0"/>
              <a:t>Short development cycles.</a:t>
            </a:r>
          </a:p>
          <a:p>
            <a:pPr lvl="0"/>
            <a:r>
              <a:rPr lang="en-GB" dirty="0"/>
              <a:t>Written in C, Fortran and R, so performance can be very fast.</a:t>
            </a:r>
            <a:endParaRPr lang="en-GB" sz="4000" dirty="0"/>
          </a:p>
          <a:p>
            <a:r>
              <a:rPr lang="en-GB" dirty="0"/>
              <a:t>Over 6,000 libraries available to use on CRAN.</a:t>
            </a:r>
          </a:p>
          <a:p>
            <a:r>
              <a:rPr lang="en-GB" dirty="0"/>
              <a:t>Now used for cleaning data, ETL, data visualisation, maths, audio and visual analysis, machine learning etc.</a:t>
            </a:r>
          </a:p>
        </p:txBody>
      </p:sp>
      <p:pic>
        <p:nvPicPr>
          <p:cNvPr id="11" name="Picture 22" descr="https://www.r-project.org/logo/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15" y="327050"/>
            <a:ext cx="1507643" cy="13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Microsoft</a:t>
            </a:r>
            <a:r>
              <a:rPr lang="en-GB" dirty="0"/>
              <a:t> </a:t>
            </a:r>
            <a:r>
              <a:rPr lang="en-GB" b="1" dirty="0"/>
              <a:t>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Formerly known as Revolution R</a:t>
            </a:r>
          </a:p>
          <a:p>
            <a:r>
              <a:rPr lang="en-GB" dirty="0"/>
              <a:t>Provides Math Kernel Libraries (MKLs) capable of multithreading – makes R code generally faster.</a:t>
            </a:r>
          </a:p>
          <a:p>
            <a:r>
              <a:rPr lang="en-GB" dirty="0"/>
              <a:t>MS offers three basic products:</a:t>
            </a:r>
          </a:p>
          <a:p>
            <a:pPr lvl="1"/>
            <a:r>
              <a:rPr lang="en-GB" dirty="0"/>
              <a:t>R Open – a base</a:t>
            </a:r>
          </a:p>
          <a:p>
            <a:pPr lvl="1"/>
            <a:r>
              <a:rPr lang="en-GB" dirty="0"/>
              <a:t>R Client – restricted use of </a:t>
            </a:r>
            <a:br>
              <a:rPr lang="en-GB" dirty="0"/>
            </a:br>
            <a:r>
              <a:rPr lang="en-GB" dirty="0"/>
              <a:t>proprietary functions.</a:t>
            </a:r>
          </a:p>
          <a:p>
            <a:pPr lvl="1"/>
            <a:r>
              <a:rPr lang="en-GB" dirty="0"/>
              <a:t>R Server – unlimited scalability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22" descr="https://www.r-project.org/logo/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03" y="430391"/>
            <a:ext cx="1133312" cy="99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ok.org/wp-content/uploads/2014/06/Microsoft-logo-m-box-880x6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27" y="-211984"/>
            <a:ext cx="3078581" cy="230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What’s new inside SQL Server 2016?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75342" y="1825625"/>
            <a:ext cx="5981700" cy="4351338"/>
          </a:xfrm>
        </p:spPr>
        <p:txBody>
          <a:bodyPr/>
          <a:lstStyle/>
          <a:p>
            <a:r>
              <a:rPr lang="en-GB" sz="3200" dirty="0"/>
              <a:t>JSON support.</a:t>
            </a:r>
          </a:p>
          <a:p>
            <a:r>
              <a:rPr lang="en-GB" sz="3200" dirty="0"/>
              <a:t>R and Microsoft R Server integration.</a:t>
            </a:r>
          </a:p>
          <a:p>
            <a:r>
              <a:rPr lang="en-GB" sz="3200" dirty="0"/>
              <a:t>Other features:</a:t>
            </a:r>
          </a:p>
          <a:p>
            <a:pPr lvl="1"/>
            <a:r>
              <a:rPr lang="en-GB" sz="2800" dirty="0"/>
              <a:t>Temporal tables.</a:t>
            </a:r>
          </a:p>
          <a:p>
            <a:pPr lvl="1"/>
            <a:r>
              <a:rPr lang="en-GB" sz="2800" dirty="0"/>
              <a:t>Row masking and </a:t>
            </a:r>
            <a:br>
              <a:rPr lang="en-GB" sz="2800" dirty="0"/>
            </a:br>
            <a:r>
              <a:rPr lang="en-GB" sz="2800" dirty="0"/>
              <a:t>encryption.</a:t>
            </a:r>
          </a:p>
          <a:p>
            <a:pPr lvl="1"/>
            <a:r>
              <a:rPr lang="en-GB" sz="2800" dirty="0"/>
              <a:t>Integration with Hadoop, </a:t>
            </a:r>
            <a:br>
              <a:rPr lang="en-GB" sz="2800" dirty="0"/>
            </a:br>
            <a:r>
              <a:rPr lang="en-GB" sz="2800" dirty="0"/>
              <a:t>Spark, Teradata.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14</a:t>
            </a:fld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0983" y="1646237"/>
            <a:ext cx="7038582" cy="3811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07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UPDATE: Python in SQL Server 2017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28712" y="1825625"/>
            <a:ext cx="59817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 need to move data around.</a:t>
            </a:r>
          </a:p>
          <a:p>
            <a:r>
              <a:rPr lang="en-GB" dirty="0"/>
              <a:t>Embed Python scripts inside T-SQL stored procedures.</a:t>
            </a:r>
          </a:p>
          <a:p>
            <a:r>
              <a:rPr lang="en-GB" dirty="0"/>
              <a:t>You will therefore be able to deploy machine learning and AI applications inside SQL Server 2017.</a:t>
            </a:r>
          </a:p>
          <a:p>
            <a:r>
              <a:rPr lang="en-GB" dirty="0"/>
              <a:t>Manage R and Python scripts in the same location.</a:t>
            </a:r>
          </a:p>
          <a:p>
            <a:r>
              <a:rPr lang="en-GB" dirty="0"/>
              <a:t>90k+ libraries – majority of which should be compatible.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28" descr="Image result for databas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24" y="1825626"/>
            <a:ext cx="3787966" cy="19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548428"/>
            <a:ext cx="5907414" cy="295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200025"/>
            <a:ext cx="11226019" cy="1819275"/>
          </a:xfrm>
        </p:spPr>
        <p:txBody>
          <a:bodyPr/>
          <a:lstStyle/>
          <a:p>
            <a:r>
              <a:rPr lang="en-GB" b="1" dirty="0"/>
              <a:t>Dark Data in Microsoft R 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9" y="4835703"/>
            <a:ext cx="3534947" cy="17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000px-Microsoft_Excel_2013_logo.svg.png (2000×196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41" y="419676"/>
            <a:ext cx="1244618" cy="122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doop.png (213×14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4" y="326175"/>
            <a:ext cx="20288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335" y="2088853"/>
            <a:ext cx="1064944" cy="864735"/>
          </a:xfrm>
          <a:prstGeom prst="rect">
            <a:avLst/>
          </a:prstGeom>
        </p:spPr>
      </p:pic>
      <p:pic>
        <p:nvPicPr>
          <p:cNvPr id="1040" name="Picture 16" descr="https://d3an9kf42ylj3p.cloudfront.net/uploads/2015/06/spark-logo.png?x2305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9330" r="6624" b="24290"/>
          <a:stretch/>
        </p:blipFill>
        <p:spPr bwMode="auto">
          <a:xfrm>
            <a:off x="8837385" y="333296"/>
            <a:ext cx="2670629" cy="159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zure ml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899" y="4535989"/>
            <a:ext cx="1253365" cy="103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96" y="1947071"/>
            <a:ext cx="3574682" cy="312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vector.me/files/images/5/2/52047/sp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67" y="5638415"/>
            <a:ext cx="1377266" cy="4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52" y="3129611"/>
            <a:ext cx="2790559" cy="14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database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76" y="4609749"/>
            <a:ext cx="2694283" cy="14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3.gstatic.com/images?q=tbn:ANd9GcSS3FWte1qk6Hr31YgLPy4J8LctTjhEbeuG3FcYnYnJ-XoB8wR0GRboKR2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553148"/>
            <a:ext cx="2362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info.neo4j.com/rs/773-GON-065/images/neo4j_logo_glob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49" y="333296"/>
            <a:ext cx="1565254" cy="15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Linkedin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06" y="3413090"/>
            <a:ext cx="769918" cy="68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982"/>
            <a:ext cx="10515600" cy="1325563"/>
          </a:xfrm>
        </p:spPr>
        <p:txBody>
          <a:bodyPr/>
          <a:lstStyle/>
          <a:p>
            <a:r>
              <a:rPr lang="en-GB" b="1" dirty="0"/>
              <a:t>What do businesses use these tools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2502"/>
            <a:ext cx="10308771" cy="1727098"/>
          </a:xfrm>
        </p:spPr>
        <p:txBody>
          <a:bodyPr/>
          <a:lstStyle/>
          <a:p>
            <a:pPr lvl="0"/>
            <a:r>
              <a:rPr lang="en-GB" dirty="0"/>
              <a:t>Building “data pipelines”:</a:t>
            </a:r>
            <a:endParaRPr lang="en-GB" sz="4000" dirty="0"/>
          </a:p>
          <a:p>
            <a:pPr lvl="1"/>
            <a:r>
              <a:rPr lang="en-GB" dirty="0"/>
              <a:t>New data is coming in all the time.</a:t>
            </a:r>
            <a:endParaRPr lang="en-GB" sz="3600" dirty="0"/>
          </a:p>
          <a:p>
            <a:pPr lvl="1"/>
            <a:r>
              <a:rPr lang="en-GB" dirty="0"/>
              <a:t>Needs to be extracted, transformed and loaded.</a:t>
            </a:r>
            <a:endParaRPr lang="en-GB" sz="3600" dirty="0"/>
          </a:p>
          <a:p>
            <a:pPr lvl="1"/>
            <a:r>
              <a:rPr lang="en-GB" dirty="0"/>
              <a:t>Needs to be fast.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https://cdn0.iconfinder.com/data/icons/flat-file-format/100/csv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4" y="3468914"/>
            <a:ext cx="970043" cy="9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xt Icon | Flat File Type Iconset | PelFu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7" y="4125073"/>
            <a:ext cx="848387" cy="8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289358" y="3468914"/>
            <a:ext cx="2749242" cy="33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15" y="3489582"/>
            <a:ext cx="1547572" cy="8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Image result for databas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22" y="3489581"/>
            <a:ext cx="1583189" cy="83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adoop.png (213×143)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98"/>
          <a:stretch/>
        </p:blipFill>
        <p:spPr bwMode="auto">
          <a:xfrm>
            <a:off x="3900715" y="4055591"/>
            <a:ext cx="2238829" cy="9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93" y="3858630"/>
            <a:ext cx="1890486" cy="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25" y="4303965"/>
            <a:ext cx="750492" cy="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340407" y="4188175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1547895" y="4195432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https://cdn0.iconfinder.com/data/icons/colicon/24/chart_bar_analystic_repor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202" y="3283511"/>
            <a:ext cx="1337787" cy="133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Image result for azure m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19" y="5507766"/>
            <a:ext cx="910235" cy="7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5970216" y="3476170"/>
            <a:ext cx="2749242" cy="33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49" y="3865887"/>
            <a:ext cx="1890486" cy="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81" y="4311222"/>
            <a:ext cx="750492" cy="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7992235" y="4195432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5996527" y="4202689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5400000">
            <a:off x="7133598" y="5059554"/>
            <a:ext cx="42247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904243" y="5685437"/>
            <a:ext cx="1573585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0800000">
            <a:off x="5488222" y="5680363"/>
            <a:ext cx="1217377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16200000">
            <a:off x="4775090" y="5346084"/>
            <a:ext cx="883901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>
            <a:off x="9073040" y="5242119"/>
            <a:ext cx="1270314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70" y="2479397"/>
            <a:ext cx="1890486" cy="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02" y="2924732"/>
            <a:ext cx="750492" cy="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6" grpId="0" animBg="1"/>
      <p:bldP spid="17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Azure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is constantly developing its Azure platform for data science and machine learning.</a:t>
            </a:r>
          </a:p>
          <a:p>
            <a:r>
              <a:rPr lang="en-GB" dirty="0"/>
              <a:t>Tools:</a:t>
            </a:r>
          </a:p>
          <a:p>
            <a:pPr lvl="1"/>
            <a:r>
              <a:rPr lang="en-GB" dirty="0"/>
              <a:t>Azure ML – a “drag and drop” tool for building data science pipelines.</a:t>
            </a:r>
          </a:p>
          <a:p>
            <a:pPr lvl="1"/>
            <a:r>
              <a:rPr lang="en-GB" dirty="0"/>
              <a:t>Microsoft SQL Server 2016 with R Services – run R scripts as SQL procedures.</a:t>
            </a:r>
          </a:p>
          <a:p>
            <a:pPr lvl="1"/>
            <a:r>
              <a:rPr lang="en-GB" dirty="0"/>
              <a:t>Microsoft R Server.</a:t>
            </a:r>
          </a:p>
          <a:p>
            <a:pPr lvl="1"/>
            <a:r>
              <a:rPr lang="en-GB" dirty="0"/>
              <a:t>You also have Python support.</a:t>
            </a:r>
          </a:p>
          <a:p>
            <a:r>
              <a:rPr lang="en-GB" dirty="0"/>
              <a:t>Build pipelines “without a PhD in statistics.”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20" descr="Image result for azure m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17" y="512118"/>
            <a:ext cx="1253365" cy="1031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526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13" y="365125"/>
            <a:ext cx="10515600" cy="1325563"/>
          </a:xfrm>
        </p:spPr>
        <p:txBody>
          <a:bodyPr/>
          <a:lstStyle/>
          <a:p>
            <a:r>
              <a:rPr lang="en-GB" b="1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3" y="1709512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Stack Overflow:</a:t>
            </a:r>
            <a:endParaRPr lang="en-GB" dirty="0">
              <a:hlinkClick r:id="rId2"/>
            </a:endParaRPr>
          </a:p>
          <a:p>
            <a:pPr lvl="1"/>
            <a:r>
              <a:rPr lang="en-GB" u="sng" dirty="0">
                <a:hlinkClick r:id="rId2"/>
              </a:rPr>
              <a:t>Documentation Topics</a:t>
            </a:r>
            <a:endParaRPr lang="en-GB" dirty="0"/>
          </a:p>
          <a:p>
            <a:pPr lvl="1"/>
            <a:r>
              <a:rPr lang="en-GB" u="sng" dirty="0">
                <a:hlinkClick r:id="rId3" action="ppaction://hlinkfile"/>
              </a:rPr>
              <a:t>Resources, books, tutorials</a:t>
            </a:r>
            <a:endParaRPr lang="en-GB" dirty="0"/>
          </a:p>
          <a:p>
            <a:pPr lvl="0"/>
            <a:r>
              <a:rPr lang="en-GB" dirty="0"/>
              <a:t>Consolidata:</a:t>
            </a:r>
            <a:endParaRPr lang="en-GB" dirty="0">
              <a:hlinkClick r:id="rId4"/>
            </a:endParaRPr>
          </a:p>
          <a:p>
            <a:pPr lvl="1"/>
            <a:r>
              <a:rPr lang="en-GB" u="sng" dirty="0">
                <a:hlinkClick r:id="rId4"/>
              </a:rPr>
              <a:t>R tutorial series</a:t>
            </a:r>
            <a:endParaRPr lang="en-GB" dirty="0"/>
          </a:p>
          <a:p>
            <a:pPr lvl="0"/>
            <a:r>
              <a:rPr lang="en-GB" dirty="0"/>
              <a:t>‘swirl’ library in R: </a:t>
            </a:r>
          </a:p>
          <a:p>
            <a:pPr lvl="1"/>
            <a:r>
              <a:rPr lang="en-GB" dirty="0"/>
              <a:t>learn R inside R!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025" t="20258" r="39710" b="13108"/>
          <a:stretch/>
        </p:blipFill>
        <p:spPr>
          <a:xfrm>
            <a:off x="4524828" y="1027906"/>
            <a:ext cx="7257144" cy="49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Today’s session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4360" y="1825625"/>
            <a:ext cx="59817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R and SQL Server “stack”</a:t>
            </a:r>
          </a:p>
          <a:p>
            <a:r>
              <a:rPr lang="en-GB" dirty="0"/>
              <a:t>Why R? UPDATE: Python!</a:t>
            </a:r>
          </a:p>
          <a:p>
            <a:r>
              <a:rPr lang="en-GB" b="1" dirty="0"/>
              <a:t>DEMO</a:t>
            </a:r>
            <a:r>
              <a:rPr lang="en-GB" dirty="0"/>
              <a:t> – R inside SQL Server 2016:</a:t>
            </a:r>
          </a:p>
          <a:p>
            <a:pPr lvl="1"/>
            <a:r>
              <a:rPr lang="en-GB" dirty="0"/>
              <a:t>Setting up</a:t>
            </a:r>
          </a:p>
          <a:p>
            <a:pPr lvl="1"/>
            <a:r>
              <a:rPr lang="en-GB" dirty="0"/>
              <a:t>Executing scripts</a:t>
            </a:r>
          </a:p>
          <a:p>
            <a:r>
              <a:rPr lang="en-GB" b="1" dirty="0"/>
              <a:t>DEMO </a:t>
            </a:r>
            <a:r>
              <a:rPr lang="en-GB" dirty="0"/>
              <a:t>– Dark Data with </a:t>
            </a:r>
            <a:br>
              <a:rPr lang="en-GB" dirty="0"/>
            </a:br>
            <a:r>
              <a:rPr lang="en-GB" dirty="0"/>
              <a:t>R and </a:t>
            </a:r>
            <a:r>
              <a:rPr lang="en-GB" dirty="0" err="1"/>
              <a:t>RevoScaleR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What are the libraries for?</a:t>
            </a:r>
          </a:p>
          <a:p>
            <a:pPr lvl="1"/>
            <a:r>
              <a:rPr lang="en-GB" dirty="0"/>
              <a:t>Explore, summarise and plot data</a:t>
            </a:r>
          </a:p>
          <a:p>
            <a:pPr lvl="1"/>
            <a:r>
              <a:rPr lang="en-GB" dirty="0"/>
              <a:t>Predictive modelling and big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Introductions and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4</a:t>
            </a:fld>
            <a:endParaRPr lang="en-US"/>
          </a:p>
        </p:txBody>
      </p:sp>
      <p:pic>
        <p:nvPicPr>
          <p:cNvPr id="1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3"/>
          <a:stretch/>
        </p:blipFill>
        <p:spPr>
          <a:xfrm>
            <a:off x="555134" y="1545546"/>
            <a:ext cx="5101845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5863047" y="1564372"/>
            <a:ext cx="6198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Cognitive Neuroscience graduate (2015)</a:t>
            </a:r>
          </a:p>
          <a:p>
            <a:r>
              <a:rPr lang="en-GB" dirty="0"/>
              <a:t>Microsoft SQL Server 2012 onwards 2014 and 2016</a:t>
            </a:r>
          </a:p>
          <a:p>
            <a:r>
              <a:rPr lang="en-GB" dirty="0"/>
              <a:t>Microsoft R, open R and Python</a:t>
            </a:r>
          </a:p>
          <a:p>
            <a:r>
              <a:rPr lang="en-GB" dirty="0"/>
              <a:t>Hadoop, Cassandra, Spark</a:t>
            </a: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LinkedIn:</a:t>
            </a:r>
            <a:r>
              <a:rPr lang="en-GB" sz="2400" dirty="0">
                <a:hlinkClick r:id="rId3"/>
              </a:rPr>
              <a:t> </a:t>
            </a:r>
            <a:r>
              <a:rPr lang="en-GB" sz="2400" dirty="0"/>
              <a:t>https://www.linkedin.com/in/olliefrost/</a:t>
            </a:r>
          </a:p>
          <a:p>
            <a:pPr marL="0" indent="0">
              <a:buNone/>
            </a:pPr>
            <a:r>
              <a:rPr lang="en-GB" sz="2400" b="1" dirty="0"/>
              <a:t>Twitter: </a:t>
            </a:r>
            <a:r>
              <a:rPr lang="en-GB" sz="2400" dirty="0"/>
              <a:t>@</a:t>
            </a:r>
            <a:r>
              <a:rPr lang="en-GB" sz="2400" dirty="0" err="1"/>
              <a:t>ConsolidataLtd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295" y="5239659"/>
            <a:ext cx="346189" cy="281106"/>
          </a:xfrm>
          <a:prstGeom prst="rect">
            <a:avLst/>
          </a:prstGeom>
        </p:spPr>
      </p:pic>
      <p:pic>
        <p:nvPicPr>
          <p:cNvPr id="1030" name="Picture 6" descr="Linkedi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098" y="4696702"/>
            <a:ext cx="489404" cy="43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What is Dark Data?</a:t>
            </a:r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16" r="23944"/>
          <a:stretch/>
        </p:blipFill>
        <p:spPr>
          <a:xfrm>
            <a:off x="239151" y="503261"/>
            <a:ext cx="6458180" cy="567370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sz="half" idx="4294967295"/>
          </p:nvPr>
        </p:nvSpPr>
        <p:spPr>
          <a:xfrm>
            <a:off x="7174523" y="1448972"/>
            <a:ext cx="5017477" cy="4727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It is an umbrella term, used to mean a number of different things.</a:t>
            </a:r>
          </a:p>
          <a:p>
            <a:r>
              <a:rPr lang="en-GB" sz="2600" dirty="0"/>
              <a:t>One example it can refer to is ‘data leakage’.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BBC - footballer’s wages gaff on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Amazon – deducing sales from publishing relevant position on other books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(A hat tip to Professor Mark </a:t>
            </a:r>
            <a:r>
              <a:rPr lang="en-GB" sz="2600" dirty="0" err="1"/>
              <a:t>Whitehorn</a:t>
            </a:r>
            <a:r>
              <a:rPr lang="en-GB" sz="2600" dirty="0"/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6893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6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What is Dark Data?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Data that is being collected, but not being used.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/>
              <a:t>“Information assets that organisations collect, process and store in the course of their regular business activities, but generally fail to use.” - Gartner</a:t>
            </a: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Customer comments on internet transactions </a:t>
            </a:r>
            <a:r>
              <a:rPr lang="en-GB" sz="2400" dirty="0"/>
              <a:t>– can you identify positive or negative sentiment without a feedback form?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Transaction logs </a:t>
            </a:r>
            <a:r>
              <a:rPr lang="en-GB" sz="2400" dirty="0"/>
              <a:t>– can you analyse your log files and predict when specific failures might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Social media data</a:t>
            </a:r>
            <a:r>
              <a:rPr lang="en-GB" sz="2400" dirty="0"/>
              <a:t> – are you storing and analysing your network with more than intuition?</a:t>
            </a:r>
            <a:endParaRPr lang="en-US" sz="2400" dirty="0"/>
          </a:p>
          <a:p>
            <a:endParaRPr lang="en-GB" sz="1600" dirty="0"/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1" y="284801"/>
            <a:ext cx="2652274" cy="2652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3" y="2712099"/>
            <a:ext cx="2585529" cy="20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45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Why bother with Dark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1417639"/>
            <a:ext cx="11030857" cy="4525963"/>
          </a:xfrm>
        </p:spPr>
        <p:txBody>
          <a:bodyPr>
            <a:normAutofit/>
          </a:bodyPr>
          <a:lstStyle/>
          <a:p>
            <a:r>
              <a:rPr lang="en-US" b="1" dirty="0"/>
              <a:t>Data on its own isn’t valuable </a:t>
            </a:r>
            <a:r>
              <a:rPr lang="en-US" dirty="0"/>
              <a:t>– data that can’t be </a:t>
            </a:r>
            <a:r>
              <a:rPr lang="en-US" dirty="0" err="1"/>
              <a:t>analysed</a:t>
            </a:r>
            <a:r>
              <a:rPr lang="en-US" dirty="0"/>
              <a:t> is worthless.</a:t>
            </a:r>
          </a:p>
          <a:p>
            <a:r>
              <a:rPr lang="en-US" dirty="0"/>
              <a:t>With new techniques and tools, semi-structured and unstructured data can be </a:t>
            </a:r>
            <a:r>
              <a:rPr lang="en-US" dirty="0" err="1"/>
              <a:t>analysed</a:t>
            </a:r>
            <a:r>
              <a:rPr lang="en-US" dirty="0"/>
              <a:t> to reap valuable new insights.</a:t>
            </a:r>
          </a:p>
          <a:p>
            <a:r>
              <a:rPr lang="en-US" dirty="0"/>
              <a:t>Dark data can provide potential new opportunities for customer analysis, performing predictive analytics and gaining a deeper understanding about your processes.</a:t>
            </a:r>
          </a:p>
          <a:p>
            <a:r>
              <a:rPr lang="en-US" b="1" dirty="0"/>
              <a:t>[Light Data + Dark Data = All Data]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4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Relational vs Non-relational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8</a:t>
            </a:fld>
            <a:endParaRPr lang="en-US"/>
          </a:p>
        </p:txBody>
      </p:sp>
      <p:sp>
        <p:nvSpPr>
          <p:cNvPr id="2" name="AutoShape 2" descr="https://upload.wikimedia.org/wikipedia/commons/c/ca/LinkedIn_logo_initia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70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Advantages of relational:</a:t>
            </a:r>
          </a:p>
          <a:p>
            <a:pPr lvl="1"/>
            <a:r>
              <a:rPr lang="en-GB" dirty="0"/>
              <a:t>Efficient, structured storage.</a:t>
            </a:r>
          </a:p>
          <a:p>
            <a:pPr lvl="1"/>
            <a:r>
              <a:rPr lang="en-GB" dirty="0"/>
              <a:t>Keeps data consistent.</a:t>
            </a:r>
          </a:p>
          <a:p>
            <a:pPr lvl="1"/>
            <a:r>
              <a:rPr lang="en-GB" dirty="0"/>
              <a:t>Complex querying language for retrieving data, updating, inserting, deleting.</a:t>
            </a:r>
          </a:p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Modelling relationships between entities.</a:t>
            </a:r>
          </a:p>
          <a:p>
            <a:pPr lvl="1"/>
            <a:r>
              <a:rPr lang="en-GB" dirty="0"/>
              <a:t>Reporting and decision-making.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03/12/2016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70" y="3870037"/>
            <a:ext cx="4394143" cy="230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 descr="Image result for databa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942" y="3864138"/>
            <a:ext cx="4441188" cy="233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78278B"/>
      </a:accent3>
      <a:accent4>
        <a:srgbClr val="0074BE"/>
      </a:accent4>
      <a:accent5>
        <a:srgbClr val="243B7A"/>
      </a:accent5>
      <a:accent6>
        <a:srgbClr val="70AD47"/>
      </a:accent6>
      <a:hlink>
        <a:srgbClr val="0074BE"/>
      </a:hlink>
      <a:folHlink>
        <a:srgbClr val="65C8F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Yellow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een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urpl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78278B"/>
      </a:accent3>
      <a:accent4>
        <a:srgbClr val="0074BE"/>
      </a:accent4>
      <a:accent5>
        <a:srgbClr val="243B7A"/>
      </a:accent5>
      <a:accent6>
        <a:srgbClr val="70AD47"/>
      </a:accent6>
      <a:hlink>
        <a:srgbClr val="0074BE"/>
      </a:hlink>
      <a:folHlink>
        <a:srgbClr val="65C8F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ark Blu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847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Blue Theme</vt:lpstr>
      <vt:lpstr>Yellow Theme</vt:lpstr>
      <vt:lpstr>Green Theme</vt:lpstr>
      <vt:lpstr>Purple Theme</vt:lpstr>
      <vt:lpstr>Dark Blue Theme</vt:lpstr>
      <vt:lpstr>Exploring Dark Data with SQL Server 2016 and R Oliver Frost</vt:lpstr>
      <vt:lpstr>Thank you!</vt:lpstr>
      <vt:lpstr>Today’s session</vt:lpstr>
      <vt:lpstr>Introductions and Background</vt:lpstr>
      <vt:lpstr>What is Dark Data?</vt:lpstr>
      <vt:lpstr>What is Dark Data?</vt:lpstr>
      <vt:lpstr>Why bother with Dark Data?</vt:lpstr>
      <vt:lpstr>Relational vs Non-relational</vt:lpstr>
      <vt:lpstr>Relational databases overview</vt:lpstr>
      <vt:lpstr>Relational and NoSQL together</vt:lpstr>
      <vt:lpstr>Microsoft and Data Science</vt:lpstr>
      <vt:lpstr>What is R?</vt:lpstr>
      <vt:lpstr>Microsoft R</vt:lpstr>
      <vt:lpstr>What’s new inside SQL Server 2016?</vt:lpstr>
      <vt:lpstr>UPDATE: Python in SQL Server 2017</vt:lpstr>
      <vt:lpstr>Dark Data in Microsoft R Server</vt:lpstr>
      <vt:lpstr>PowerPoint Presentation</vt:lpstr>
      <vt:lpstr>What do businesses use these tools for?</vt:lpstr>
      <vt:lpstr>Azure ML</vt:lpstr>
      <vt:lpstr>Resources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Consolidata Knowledge Session</dc:title>
  <dc:creator>Dafydd Biffen</dc:creator>
  <cp:lastModifiedBy>Ollie Frost</cp:lastModifiedBy>
  <cp:revision>131</cp:revision>
  <dcterms:created xsi:type="dcterms:W3CDTF">2015-09-03T10:08:37Z</dcterms:created>
  <dcterms:modified xsi:type="dcterms:W3CDTF">2017-06-07T09:17:14Z</dcterms:modified>
</cp:coreProperties>
</file>