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34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FEFC96-F071-4D82-B6E0-B8A00E4083C9}" type="datetimeFigureOut">
              <a:rPr lang="cs-CZ" smtClean="0"/>
              <a:t>03.12.2016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95B68-4EF8-4DCB-BBA0-F9912EE81D3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83420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47"/>
            <a:ext cx="9143999" cy="6758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16685"/>
            <a:ext cx="8203153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1907341"/>
            <a:ext cx="7925349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06829" y="6197614"/>
            <a:ext cx="11430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cs-CZ"/>
              <a:t>03/12/2016  |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50847" y="6197614"/>
            <a:ext cx="28956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SQL Saturday #569 - Prague 2016</a:t>
            </a:r>
          </a:p>
        </p:txBody>
      </p:sp>
      <p:pic>
        <p:nvPicPr>
          <p:cNvPr id="10" name="Obrázek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772" y="5731258"/>
            <a:ext cx="2264228" cy="110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1057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cs-CZ"/>
              <a:t>03/12/2016  |</a:t>
            </a:r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37828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/>
              <a:t>SQL Saturday #569 - Prague 2016</a:t>
            </a:r>
            <a:endParaRPr lang="en-US" dirty="0"/>
          </a:p>
        </p:txBody>
      </p:sp>
      <p:sp>
        <p:nvSpPr>
          <p:cNvPr id="17" name="Obdélník 16"/>
          <p:cNvSpPr/>
          <p:nvPr userDrawn="1"/>
        </p:nvSpPr>
        <p:spPr>
          <a:xfrm>
            <a:off x="7151914" y="6008914"/>
            <a:ext cx="1992086" cy="84908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>
              <a:ln>
                <a:noFill/>
              </a:ln>
              <a:noFill/>
            </a:endParaRPr>
          </a:p>
        </p:txBody>
      </p:sp>
      <p:pic>
        <p:nvPicPr>
          <p:cNvPr id="18" name="Obrázek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629" y="5977456"/>
            <a:ext cx="1752599" cy="88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73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1057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cs-CZ"/>
              <a:t>03/12/2016  |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37828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/>
              <a:t>SQL Saturday #569 - Prague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75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1057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cs-CZ"/>
              <a:t>03/12/2016  |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37828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/>
              <a:t>SQL Saturday #569 - Prague 2016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1057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cs-CZ"/>
              <a:t>03/12/2016  |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37828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/>
              <a:t>SQL Saturday #569 - Prague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1057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cs-CZ"/>
              <a:t>03/12/2016  |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37828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/>
              <a:t>SQL Saturday #569 - Prague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3"/>
          <p:cNvSpPr>
            <a:spLocks noGrp="1"/>
          </p:cNvSpPr>
          <p:nvPr>
            <p:ph type="dt" sz="half" idx="13"/>
          </p:nvPr>
        </p:nvSpPr>
        <p:spPr>
          <a:xfrm>
            <a:off x="706329" y="6286903"/>
            <a:ext cx="1057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cs-CZ"/>
              <a:t>03/12/2016  |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1637828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/>
              <a:t>SQL Saturday #569 - Prague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22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1057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cs-CZ"/>
              <a:t>03/12/2016  |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37828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/>
              <a:t>SQL Saturday #569 - Prague 2016</a:t>
            </a:r>
            <a:endParaRPr lang="en-US" dirty="0"/>
          </a:p>
        </p:txBody>
      </p:sp>
      <p:sp>
        <p:nvSpPr>
          <p:cNvPr id="4" name="Obdélník 3"/>
          <p:cNvSpPr/>
          <p:nvPr userDrawn="1"/>
        </p:nvSpPr>
        <p:spPr>
          <a:xfrm>
            <a:off x="7151914" y="6008914"/>
            <a:ext cx="1992086" cy="84908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>
              <a:ln>
                <a:noFill/>
              </a:ln>
              <a:noFill/>
            </a:endParaRPr>
          </a:p>
        </p:txBody>
      </p:sp>
      <p:pic>
        <p:nvPicPr>
          <p:cNvPr id="3" name="Obráze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629" y="5977456"/>
            <a:ext cx="1752599" cy="88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1057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cs-CZ"/>
              <a:t>03/12/2016  |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37828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/>
              <a:t>SQL Saturday #569 - Prague 2016</a:t>
            </a:r>
            <a:endParaRPr lang="en-US" dirty="0"/>
          </a:p>
        </p:txBody>
      </p:sp>
      <p:sp>
        <p:nvSpPr>
          <p:cNvPr id="7" name="Obdélník 6"/>
          <p:cNvSpPr/>
          <p:nvPr userDrawn="1"/>
        </p:nvSpPr>
        <p:spPr>
          <a:xfrm>
            <a:off x="7151914" y="6008914"/>
            <a:ext cx="1992086" cy="84908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>
              <a:ln>
                <a:noFill/>
              </a:ln>
              <a:noFill/>
            </a:endParaRPr>
          </a:p>
        </p:txBody>
      </p:sp>
      <p:pic>
        <p:nvPicPr>
          <p:cNvPr id="8" name="Obráze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629" y="5977456"/>
            <a:ext cx="1752599" cy="88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1057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cs-CZ"/>
              <a:t>03/12/2016  |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37828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/>
              <a:t>SQL Saturday #569 - Prague 2016</a:t>
            </a:r>
            <a:endParaRPr lang="en-US" dirty="0"/>
          </a:p>
        </p:txBody>
      </p:sp>
      <p:sp>
        <p:nvSpPr>
          <p:cNvPr id="10" name="Obdélník 9"/>
          <p:cNvSpPr/>
          <p:nvPr userDrawn="1"/>
        </p:nvSpPr>
        <p:spPr>
          <a:xfrm>
            <a:off x="7151914" y="6008914"/>
            <a:ext cx="1992086" cy="84908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>
              <a:ln>
                <a:noFill/>
              </a:ln>
              <a:noFill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629" y="5977456"/>
            <a:ext cx="1752599" cy="88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09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1057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cs-CZ"/>
              <a:t>03/12/2016  |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37828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/>
              <a:t>SQL Saturday #569 - Prague 2016</a:t>
            </a:r>
            <a:endParaRPr lang="en-US" dirty="0"/>
          </a:p>
        </p:txBody>
      </p:sp>
      <p:sp>
        <p:nvSpPr>
          <p:cNvPr id="10" name="Obdélník 9"/>
          <p:cNvSpPr/>
          <p:nvPr userDrawn="1"/>
        </p:nvSpPr>
        <p:spPr>
          <a:xfrm>
            <a:off x="7151914" y="6008914"/>
            <a:ext cx="1992086" cy="84908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>
              <a:ln>
                <a:noFill/>
              </a:ln>
              <a:noFill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629" y="5977456"/>
            <a:ext cx="1752599" cy="88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24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192" y="6072791"/>
            <a:ext cx="9143995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10353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cs-CZ"/>
              <a:t>03/12/2016  |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26948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SQL</a:t>
            </a:r>
            <a:r>
              <a:rPr lang="cs-CZ" dirty="0"/>
              <a:t> </a:t>
            </a:r>
            <a:r>
              <a:rPr lang="en-US" dirty="0"/>
              <a:t>Saturday #569 - Prague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Obrázek 8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228" y="6081354"/>
            <a:ext cx="1545771" cy="75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sqlsaturday.com/569/SESSIONS/SESSIONEVALUATION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zechpass.or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97500"/>
            <a:ext cx="8203153" cy="1470025"/>
          </a:xfrm>
        </p:spPr>
        <p:txBody>
          <a:bodyPr/>
          <a:lstStyle/>
          <a:p>
            <a:r>
              <a:rPr lang="en-US" dirty="0"/>
              <a:t>Exploring Dark Data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2067525"/>
            <a:ext cx="7925349" cy="1752600"/>
          </a:xfrm>
        </p:spPr>
        <p:txBody>
          <a:bodyPr/>
          <a:lstStyle/>
          <a:p>
            <a:r>
              <a:rPr lang="en-US" dirty="0"/>
              <a:t>With SQL Server 2016 and R</a:t>
            </a:r>
          </a:p>
          <a:p>
            <a:r>
              <a:rPr lang="en-US" sz="2000" dirty="0"/>
              <a:t>Oliver Frost – </a:t>
            </a:r>
            <a:r>
              <a:rPr lang="en-US" sz="2000" dirty="0" err="1"/>
              <a:t>Consolidata</a:t>
            </a:r>
            <a:r>
              <a:rPr lang="en-US" sz="2000" dirty="0"/>
              <a:t> Ltd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457198" y="6197614"/>
            <a:ext cx="1066801" cy="365125"/>
          </a:xfrm>
        </p:spPr>
        <p:txBody>
          <a:bodyPr/>
          <a:lstStyle/>
          <a:p>
            <a:r>
              <a:rPr lang="cs-CZ"/>
              <a:t>03/12/2016  |</a:t>
            </a:r>
            <a:endParaRPr lang="en-US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1523999" y="6197614"/>
            <a:ext cx="2895600" cy="365125"/>
          </a:xfrm>
        </p:spPr>
        <p:txBody>
          <a:bodyPr/>
          <a:lstStyle/>
          <a:p>
            <a:r>
              <a:rPr lang="en-US" dirty="0"/>
              <a:t>SQL Saturday #569 - Prague 2016</a:t>
            </a:r>
          </a:p>
        </p:txBody>
      </p:sp>
    </p:spTree>
    <p:extLst>
      <p:ext uri="{BB962C8B-B14F-4D97-AF65-F5344CB8AC3E}">
        <p14:creationId xmlns:p14="http://schemas.microsoft.com/office/powerpoint/2010/main" val="3260678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What can I do with R…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9845" y="659476"/>
            <a:ext cx="5042159" cy="5080261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sz="1600" b="1" dirty="0"/>
              <a:t>… that I can’t do with SQL?</a:t>
            </a: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Use ‘</a:t>
            </a:r>
            <a:r>
              <a:rPr lang="en-GB" sz="1800" dirty="0" err="1"/>
              <a:t>tidyverse</a:t>
            </a:r>
            <a:r>
              <a:rPr lang="en-GB" sz="1800" dirty="0"/>
              <a:t>’ packages to wrangle and clean data: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i="1" dirty="0" err="1"/>
              <a:t>tidyr</a:t>
            </a:r>
            <a:r>
              <a:rPr lang="en-GB" sz="1600" dirty="0"/>
              <a:t> for data cleaning.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i="1" dirty="0" err="1"/>
              <a:t>dplyr</a:t>
            </a:r>
            <a:r>
              <a:rPr lang="en-GB" sz="1600" dirty="0"/>
              <a:t> for reshaping data.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i="1" dirty="0"/>
              <a:t>ggplot2</a:t>
            </a:r>
            <a:r>
              <a:rPr lang="en-GB" sz="1600" dirty="0"/>
              <a:t> for data visualisation.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i="1" dirty="0" err="1"/>
              <a:t>Rvest</a:t>
            </a:r>
            <a:r>
              <a:rPr lang="en-GB" sz="1800" dirty="0"/>
              <a:t> for web scraping, </a:t>
            </a:r>
            <a:r>
              <a:rPr lang="en-GB" sz="1800" i="1" dirty="0" err="1"/>
              <a:t>RHadoop</a:t>
            </a:r>
            <a:r>
              <a:rPr lang="en-GB" sz="1800" dirty="0"/>
              <a:t> for big data integration, </a:t>
            </a:r>
            <a:r>
              <a:rPr lang="en-GB" sz="1800" i="1" dirty="0" err="1"/>
              <a:t>sparklyr</a:t>
            </a:r>
            <a:r>
              <a:rPr lang="en-GB" sz="1800" dirty="0"/>
              <a:t> for running Spark jobs.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i="1" dirty="0" err="1"/>
              <a:t>RevoScaleR</a:t>
            </a:r>
            <a:r>
              <a:rPr lang="en-GB" sz="1800" dirty="0"/>
              <a:t> for machine learning, predictive analytics, statistical modelling (all in SQL).</a:t>
            </a:r>
            <a:endParaRPr lang="en-US" sz="1800" dirty="0"/>
          </a:p>
          <a:p>
            <a:endParaRPr lang="en-GB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7FD5303-69AD-2E4D-B18B-E5EED0F0A60B}" type="slidenum">
              <a:rPr lang="en-US" smtClean="0"/>
              <a:pPr/>
              <a:t>10</a:t>
            </a:fld>
            <a:r>
              <a:rPr lang="en-US"/>
              <a:t>  |  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03/12/2016  |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SQL Saturday #569 - Prague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4224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- Why R?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Microsoft loves R!</a:t>
            </a:r>
          </a:p>
          <a:p>
            <a:r>
              <a:rPr lang="en-US" sz="3200" dirty="0"/>
              <a:t>Microsoft R Server overcomes some of the shortcoming of open source R for big data and data science.</a:t>
            </a:r>
          </a:p>
          <a:p>
            <a:r>
              <a:rPr lang="en-US" sz="3200" dirty="0"/>
              <a:t>In the next few years, knowing just SQL will not be enough.</a:t>
            </a:r>
          </a:p>
          <a:p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cs-CZ"/>
              <a:t>03/12/2016  |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SQL Saturday #569 - Prague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7FD5303-69AD-2E4D-B18B-E5EED0F0A60B}" type="slidenum">
              <a:rPr lang="en-US" smtClean="0"/>
              <a:pPr/>
              <a:t>11</a:t>
            </a:fld>
            <a:r>
              <a:rPr lang="en-US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9393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2800" dirty="0"/>
              <a:t>Demos!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en-GB" sz="1800" dirty="0"/>
              <a:t>Any questions?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7FD5303-69AD-2E4D-B18B-E5EED0F0A60B}" type="slidenum">
              <a:rPr lang="en-US" smtClean="0"/>
              <a:pPr/>
              <a:t>12</a:t>
            </a:fld>
            <a:r>
              <a:rPr lang="en-US"/>
              <a:t>  | 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03/12/2016  |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SQL Saturday #569 - Prague 2016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297" y="679197"/>
            <a:ext cx="3030328" cy="355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8756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Thanks</a:t>
            </a:r>
            <a:r>
              <a:rPr lang="cs-CZ" dirty="0"/>
              <a:t> to </a:t>
            </a:r>
            <a:r>
              <a:rPr lang="cs-CZ" dirty="0" err="1"/>
              <a:t>our</a:t>
            </a:r>
            <a:r>
              <a:rPr lang="cs-CZ" dirty="0"/>
              <a:t> </a:t>
            </a:r>
            <a:r>
              <a:rPr lang="cs-CZ" dirty="0" err="1"/>
              <a:t>sponsors</a:t>
            </a:r>
            <a:r>
              <a:rPr lang="cs-CZ" dirty="0"/>
              <a:t>!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7FD5303-69AD-2E4D-B18B-E5EED0F0A60B}" type="slidenum">
              <a:rPr lang="en-US" smtClean="0"/>
              <a:pPr/>
              <a:t>2</a:t>
            </a:fld>
            <a:r>
              <a:rPr lang="en-US"/>
              <a:t>  |  </a:t>
            </a:r>
            <a:endParaRPr lang="en-US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cs-CZ"/>
              <a:t>03/12/2016  |</a:t>
            </a:r>
            <a:endParaRPr lang="en-US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SQL Saturday #569 - Prague 2016</a:t>
            </a:r>
            <a:endParaRPr lang="en-US" dirty="0"/>
          </a:p>
        </p:txBody>
      </p:sp>
      <p:pic>
        <p:nvPicPr>
          <p:cNvPr id="10" name="Obrázek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92" y="4674227"/>
            <a:ext cx="2160000" cy="379261"/>
          </a:xfrm>
          <a:prstGeom prst="rect">
            <a:avLst/>
          </a:prstGeom>
        </p:spPr>
      </p:pic>
      <p:pic>
        <p:nvPicPr>
          <p:cNvPr id="11" name="Obráze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267" y="2159091"/>
            <a:ext cx="2160000" cy="484800"/>
          </a:xfrm>
          <a:prstGeom prst="rect">
            <a:avLst/>
          </a:prstGeom>
        </p:spPr>
      </p:pic>
      <p:pic>
        <p:nvPicPr>
          <p:cNvPr id="12" name="Obrázek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92" y="2190177"/>
            <a:ext cx="2160000" cy="460800"/>
          </a:xfrm>
          <a:prstGeom prst="rect">
            <a:avLst/>
          </a:prstGeom>
        </p:spPr>
      </p:pic>
      <p:pic>
        <p:nvPicPr>
          <p:cNvPr id="13" name="Obrázek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47" y="3223448"/>
            <a:ext cx="1440000" cy="1919700"/>
          </a:xfrm>
          <a:prstGeom prst="rect">
            <a:avLst/>
          </a:prstGeom>
        </p:spPr>
      </p:pic>
      <p:pic>
        <p:nvPicPr>
          <p:cNvPr id="1026" name="Picture 2" descr="Výsledek obrázku pro joyful craftsme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318" y="2032915"/>
            <a:ext cx="2335091" cy="775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ýsledek obrázku pro avast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145" y="3289564"/>
            <a:ext cx="2369105" cy="746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ýsledek obrázku pro alza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12" y="4381446"/>
            <a:ext cx="2568575" cy="964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3961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0" y="274638"/>
            <a:ext cx="926327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Exploring Dark Data with SQL Server 2016 and R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exactly is dark data? Why is it valuable?</a:t>
            </a:r>
          </a:p>
          <a:p>
            <a:r>
              <a:rPr lang="en-GB" dirty="0"/>
              <a:t>What is R? Why should I learn it?</a:t>
            </a:r>
          </a:p>
          <a:p>
            <a:r>
              <a:rPr lang="en-GB" dirty="0"/>
              <a:t>How to set up R inside SQL Server 2016?</a:t>
            </a:r>
          </a:p>
          <a:p>
            <a:r>
              <a:rPr lang="en-GB" dirty="0"/>
              <a:t>Some examples of R inside SQL Server 2016</a:t>
            </a:r>
          </a:p>
          <a:p>
            <a:r>
              <a:rPr lang="en-GB" dirty="0"/>
              <a:t>See an end-to-end streaming application using Azure Event Hubs, Streaming Analytics and R.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10680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cs-CZ" dirty="0"/>
              <a:t>03/12/2016  |</a:t>
            </a:r>
            <a:endParaRPr lang="en-US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59600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SQL Saturday #569 - Prague 2016</a:t>
            </a:r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3</a:t>
            </a:fld>
            <a:r>
              <a:rPr lang="en-US" dirty="0"/>
              <a:t>  |  </a:t>
            </a:r>
          </a:p>
        </p:txBody>
      </p:sp>
      <p:sp>
        <p:nvSpPr>
          <p:cNvPr id="2" name="Zástupný symbol pro číslo snímku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7FD5303-69AD-2E4D-B18B-E5EED0F0A60B}" type="slidenum">
              <a:rPr lang="en-US" smtClean="0"/>
              <a:pPr/>
              <a:t>3</a:t>
            </a:fld>
            <a:r>
              <a:rPr lang="en-US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213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cs-CZ"/>
              <a:t>03/12/2016  |</a:t>
            </a:r>
            <a:endParaRPr lang="en-US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SQL Saturday #569 - Prague 2016</a:t>
            </a:r>
            <a:endParaRPr lang="en-US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7FD5303-69AD-2E4D-B18B-E5EED0F0A60B}" type="slidenum">
              <a:rPr lang="en-US" smtClean="0"/>
              <a:pPr/>
              <a:t>4</a:t>
            </a:fld>
            <a:r>
              <a:rPr lang="en-US"/>
              <a:t>  |  </a:t>
            </a:r>
            <a:endParaRPr lang="en-US" dirty="0"/>
          </a:p>
        </p:txBody>
      </p:sp>
      <p:sp>
        <p:nvSpPr>
          <p:cNvPr id="12" name="TextovéPole 11"/>
          <p:cNvSpPr txBox="1"/>
          <p:nvPr/>
        </p:nvSpPr>
        <p:spPr>
          <a:xfrm>
            <a:off x="1658252" y="4399816"/>
            <a:ext cx="5827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>
                <a:solidFill>
                  <a:srgbClr val="0070C0"/>
                </a:solidFill>
                <a:hlinkClick r:id="rId2"/>
              </a:rPr>
              <a:t>http://bit.ly/2fXGJNQ</a:t>
            </a:r>
            <a:endParaRPr lang="cs-CZ" sz="1400" dirty="0">
              <a:solidFill>
                <a:srgbClr val="0070C0"/>
              </a:solidFill>
            </a:endParaRPr>
          </a:p>
        </p:txBody>
      </p:sp>
      <p:pic>
        <p:nvPicPr>
          <p:cNvPr id="13" name="Obrázek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660" y="1519817"/>
            <a:ext cx="2880000" cy="2880000"/>
          </a:xfrm>
          <a:prstGeom prst="rect">
            <a:avLst/>
          </a:prstGeom>
        </p:spPr>
      </p:pic>
      <p:sp>
        <p:nvSpPr>
          <p:cNvPr id="14" name="Nadpis 1"/>
          <p:cNvSpPr txBox="1">
            <a:spLocks/>
          </p:cNvSpPr>
          <p:nvPr/>
        </p:nvSpPr>
        <p:spPr>
          <a:xfrm>
            <a:off x="457200" y="480797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1000"/>
              </a:spcAft>
            </a:pPr>
            <a:r>
              <a:rPr lang="cs-CZ" sz="2400" dirty="0" err="1"/>
              <a:t>We</a:t>
            </a:r>
            <a:r>
              <a:rPr lang="cs-CZ" sz="2400" dirty="0"/>
              <a:t> l</a:t>
            </a:r>
            <a:r>
              <a:rPr lang="en-US" sz="2400" dirty="0" err="1"/>
              <a:t>ook</a:t>
            </a:r>
            <a:r>
              <a:rPr lang="en-US" sz="2400" dirty="0"/>
              <a:t> forward to see you at the next event</a:t>
            </a:r>
            <a:r>
              <a:rPr lang="cs-CZ" sz="2400" dirty="0"/>
              <a:t>!</a:t>
            </a:r>
          </a:p>
          <a:p>
            <a:pPr algn="ctr"/>
            <a:r>
              <a:rPr lang="cs-CZ" sz="1400" dirty="0">
                <a:hlinkClick r:id="rId4"/>
              </a:rPr>
              <a:t>http://czechpass.org</a:t>
            </a:r>
            <a:r>
              <a:rPr lang="cs-CZ" sz="1400" b="1" dirty="0"/>
              <a:t> 	#CZBISQLPASS</a:t>
            </a:r>
          </a:p>
        </p:txBody>
      </p:sp>
      <p:sp>
        <p:nvSpPr>
          <p:cNvPr id="15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cs-CZ" dirty="0" err="1"/>
              <a:t>We</a:t>
            </a:r>
            <a:r>
              <a:rPr lang="cs-CZ" dirty="0"/>
              <a:t> care </a:t>
            </a:r>
            <a:r>
              <a:rPr lang="cs-CZ" dirty="0" err="1"/>
              <a:t>about</a:t>
            </a:r>
            <a:r>
              <a:rPr lang="cs-CZ" dirty="0"/>
              <a:t> </a:t>
            </a:r>
            <a:r>
              <a:rPr lang="cs-CZ" dirty="0" err="1"/>
              <a:t>your</a:t>
            </a:r>
            <a:r>
              <a:rPr lang="cs-CZ" dirty="0"/>
              <a:t> </a:t>
            </a:r>
            <a:r>
              <a:rPr lang="cs-CZ" dirty="0" err="1"/>
              <a:t>opinion</a:t>
            </a:r>
            <a:r>
              <a:rPr lang="cs-CZ" dirty="0"/>
              <a:t>!</a:t>
            </a:r>
            <a:br>
              <a:rPr lang="cs-CZ" dirty="0"/>
            </a:br>
            <a:r>
              <a:rPr lang="en-US" sz="2500" dirty="0"/>
              <a:t>Please don't forget to rate </a:t>
            </a:r>
            <a:r>
              <a:rPr lang="cs-CZ" sz="2500" dirty="0" err="1"/>
              <a:t>this</a:t>
            </a:r>
            <a:r>
              <a:rPr lang="cs-CZ" sz="2500" dirty="0"/>
              <a:t> </a:t>
            </a:r>
            <a:r>
              <a:rPr lang="en-US" sz="2500" dirty="0"/>
              <a:t>session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45053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Oliver Frost – SQL Server, R and Azure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Twitter: @</a:t>
            </a:r>
            <a:r>
              <a:rPr lang="en-GB" dirty="0" err="1"/>
              <a:t>ConsolidataLtd</a:t>
            </a:r>
            <a:endParaRPr lang="en-GB" dirty="0"/>
          </a:p>
          <a:p>
            <a:r>
              <a:rPr lang="en-GB" dirty="0"/>
              <a:t>www.consolidata.co.uk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7FD5303-69AD-2E4D-B18B-E5EED0F0A60B}" type="slidenum">
              <a:rPr lang="en-US" smtClean="0"/>
              <a:pPr/>
              <a:t>5</a:t>
            </a:fld>
            <a:r>
              <a:rPr lang="en-US"/>
              <a:t>  | 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03/12/2016  |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SQL Saturday #569 - Prague 2016</a:t>
            </a:r>
            <a:endParaRPr lang="en-US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5566" r="5566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1656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3050"/>
            <a:ext cx="3518452" cy="1162050"/>
          </a:xfrm>
        </p:spPr>
        <p:txBody>
          <a:bodyPr>
            <a:normAutofit/>
          </a:bodyPr>
          <a:lstStyle/>
          <a:p>
            <a:r>
              <a:rPr lang="en-GB" sz="2800" dirty="0"/>
              <a:t>What is Dark Data?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117850" cy="4498561"/>
          </a:xfrm>
        </p:spPr>
        <p:txBody>
          <a:bodyPr/>
          <a:lstStyle/>
          <a:p>
            <a:r>
              <a:rPr lang="en-GB" sz="1800" dirty="0"/>
              <a:t>It is an umbrella term, used to mean a number of different things.</a:t>
            </a:r>
          </a:p>
          <a:p>
            <a:endParaRPr lang="en-GB" sz="1800" dirty="0"/>
          </a:p>
          <a:p>
            <a:r>
              <a:rPr lang="en-GB" sz="1800" dirty="0"/>
              <a:t>One example it can refer to is ‘data leakage’.</a:t>
            </a:r>
          </a:p>
          <a:p>
            <a:endParaRPr lang="en-GB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BBC - footballer’s wages gaff on Twitter.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Amazon – deducing sales from publishing relevant position on other books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(A hat tip to Professor Mark </a:t>
            </a:r>
            <a:r>
              <a:rPr lang="en-GB" sz="1800" dirty="0" err="1"/>
              <a:t>Whitehorn</a:t>
            </a:r>
            <a:r>
              <a:rPr lang="en-GB" sz="1800" dirty="0"/>
              <a:t>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/>
          </a:p>
          <a:p>
            <a:endParaRPr lang="en-GB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7FD5303-69AD-2E4D-B18B-E5EED0F0A60B}" type="slidenum">
              <a:rPr lang="en-US" smtClean="0"/>
              <a:pPr/>
              <a:t>6</a:t>
            </a:fld>
            <a:r>
              <a:rPr lang="en-US"/>
              <a:t>  | 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03/12/2016  |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SQL Saturday #569 - Prague 2016</a:t>
            </a:r>
            <a:endParaRPr lang="en-US" dirty="0"/>
          </a:p>
        </p:txBody>
      </p:sp>
      <p:pic>
        <p:nvPicPr>
          <p:cNvPr id="10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0213"/>
          <a:stretch/>
        </p:blipFill>
        <p:spPr>
          <a:xfrm>
            <a:off x="3575050" y="1538053"/>
            <a:ext cx="5111750" cy="332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5351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-184150"/>
            <a:ext cx="3492765" cy="1162050"/>
          </a:xfrm>
        </p:spPr>
        <p:txBody>
          <a:bodyPr/>
          <a:lstStyle/>
          <a:p>
            <a:r>
              <a:rPr lang="en-GB" sz="2400" dirty="0"/>
              <a:t>What is Dark Data?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457200" y="977900"/>
            <a:ext cx="3492765" cy="4691063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Data that is being collected, but not being used.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i="1" dirty="0"/>
              <a:t>“Information assets that organisations collect, process and store in the course of their regular business activities, but generally fail to use.” - Gartner</a:t>
            </a:r>
            <a:endParaRPr lang="en-GB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/>
              <a:t>Customer comments on internet transactions </a:t>
            </a:r>
            <a:r>
              <a:rPr lang="en-GB" sz="1600" dirty="0"/>
              <a:t>– can you identify positive or negative sentiment without a feedback form?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/>
              <a:t>Transaction logs </a:t>
            </a:r>
            <a:r>
              <a:rPr lang="en-GB" sz="1600" dirty="0"/>
              <a:t>– can you analyse your log files and predict when specific failures might occur?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/>
              <a:t>Social media data</a:t>
            </a:r>
            <a:r>
              <a:rPr lang="en-GB" sz="1600" dirty="0"/>
              <a:t> – are you storing and analysing your network with more than intuition?</a:t>
            </a:r>
            <a:endParaRPr lang="en-US" sz="1600" dirty="0"/>
          </a:p>
          <a:p>
            <a:endParaRPr lang="en-GB" sz="1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7FD5303-69AD-2E4D-B18B-E5EED0F0A60B}" type="slidenum">
              <a:rPr lang="en-US" smtClean="0"/>
              <a:pPr/>
              <a:t>7</a:t>
            </a:fld>
            <a:r>
              <a:rPr lang="en-US"/>
              <a:t>  | 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03/12/2016  |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SQL Saturday #569 - Prague 2016</a:t>
            </a:r>
            <a:endParaRPr lang="en-US" dirty="0"/>
          </a:p>
        </p:txBody>
      </p:sp>
      <p:pic>
        <p:nvPicPr>
          <p:cNvPr id="10" name="Content Placeholder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861" y="374640"/>
            <a:ext cx="3867298" cy="386729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6481" y="2720117"/>
            <a:ext cx="3480194" cy="282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5547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bother with Dark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Data on its own isn’t valuable </a:t>
            </a:r>
            <a:r>
              <a:rPr lang="en-US" dirty="0"/>
              <a:t>– data that can’t be </a:t>
            </a:r>
            <a:r>
              <a:rPr lang="en-US" dirty="0" err="1"/>
              <a:t>analysed</a:t>
            </a:r>
            <a:r>
              <a:rPr lang="en-US" dirty="0"/>
              <a:t> is worthless.</a:t>
            </a:r>
          </a:p>
          <a:p>
            <a:r>
              <a:rPr lang="en-US" dirty="0"/>
              <a:t>With new techniques and tools, semi-structured and unstructured data can be </a:t>
            </a:r>
            <a:r>
              <a:rPr lang="en-US" dirty="0" err="1"/>
              <a:t>analysed</a:t>
            </a:r>
            <a:r>
              <a:rPr lang="en-US" dirty="0"/>
              <a:t> to reap valuable new insights.</a:t>
            </a:r>
          </a:p>
          <a:p>
            <a:r>
              <a:rPr lang="en-US" dirty="0"/>
              <a:t>Dark data can provide potential new opportunities for customer analysis, performing predictive analytics and gaining a deeper understanding about your processes.</a:t>
            </a:r>
          </a:p>
          <a:p>
            <a:r>
              <a:rPr lang="en-US" b="1" dirty="0"/>
              <a:t>[Light Data + Dark Data = All Data]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cs-CZ"/>
              <a:t>03/12/2016  |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SQL Saturday #569 - Prague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7FD5303-69AD-2E4D-B18B-E5EED0F0A60B}" type="slidenum">
              <a:rPr lang="en-US" smtClean="0"/>
              <a:pPr/>
              <a:t>8</a:t>
            </a:fld>
            <a:r>
              <a:rPr lang="en-US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0835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What is R?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An open-source, all-purpose programming language, popular among statisticians and data scientists.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Over 2000 packages available on CRAN.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It was ranked the 6</a:t>
            </a:r>
            <a:r>
              <a:rPr lang="en-GB" sz="1800" baseline="30000" dirty="0"/>
              <a:t>th</a:t>
            </a:r>
            <a:r>
              <a:rPr lang="en-GB" sz="1800" dirty="0"/>
              <a:t> most popular programming language in 2015, and more and more people are contributing to it, ahead of JavaScript and Ruby.</a:t>
            </a:r>
          </a:p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7FD5303-69AD-2E4D-B18B-E5EED0F0A60B}" type="slidenum">
              <a:rPr lang="en-US" smtClean="0"/>
              <a:pPr/>
              <a:t>9</a:t>
            </a:fld>
            <a:r>
              <a:rPr lang="en-US"/>
              <a:t>  | 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03/12/2016  |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SQL Saturday #569 - Prague 2016</a:t>
            </a:r>
            <a:endParaRPr lang="en-US" dirty="0"/>
          </a:p>
        </p:txBody>
      </p:sp>
      <p:pic>
        <p:nvPicPr>
          <p:cNvPr id="10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5050" y="1682571"/>
            <a:ext cx="5111750" cy="3034070"/>
          </a:xfrm>
        </p:spPr>
      </p:pic>
    </p:spTree>
    <p:extLst>
      <p:ext uri="{BB962C8B-B14F-4D97-AF65-F5344CB8AC3E}">
        <p14:creationId xmlns:p14="http://schemas.microsoft.com/office/powerpoint/2010/main" val="37829296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651</Words>
  <Application>Microsoft Office PowerPoint</Application>
  <PresentationFormat>On-screen Show (4:3)</PresentationFormat>
  <Paragraphs>90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Office Theme</vt:lpstr>
      <vt:lpstr>Exploring Dark Data </vt:lpstr>
      <vt:lpstr>Thanks to our sponsors!</vt:lpstr>
      <vt:lpstr>Exploring Dark Data with SQL Server 2016 and R</vt:lpstr>
      <vt:lpstr>We care about your opinion! Please don't forget to rate this session</vt:lpstr>
      <vt:lpstr>Oliver Frost – SQL Server, R and Azure</vt:lpstr>
      <vt:lpstr>What is Dark Data?</vt:lpstr>
      <vt:lpstr>What is Dark Data?</vt:lpstr>
      <vt:lpstr>Why bother with Dark Data?</vt:lpstr>
      <vt:lpstr>What is R?</vt:lpstr>
      <vt:lpstr>What can I do with R…</vt:lpstr>
      <vt:lpstr>Summary - Why R?</vt:lpstr>
      <vt:lpstr>Demos!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Hamilton;Oliver Frost</dc:creator>
  <cp:lastModifiedBy>consultant</cp:lastModifiedBy>
  <cp:revision>44</cp:revision>
  <dcterms:created xsi:type="dcterms:W3CDTF">2011-08-19T20:30:49Z</dcterms:created>
  <dcterms:modified xsi:type="dcterms:W3CDTF">2016-12-03T13:03:24Z</dcterms:modified>
</cp:coreProperties>
</file>