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6" r:id="rId3"/>
    <p:sldMasterId id="2147483692" r:id="rId4"/>
    <p:sldMasterId id="2147483700" r:id="rId5"/>
  </p:sldMasterIdLst>
  <p:notesMasterIdLst>
    <p:notesMasterId r:id="rId28"/>
  </p:notesMasterIdLst>
  <p:sldIdLst>
    <p:sldId id="256" r:id="rId6"/>
    <p:sldId id="257" r:id="rId7"/>
    <p:sldId id="260" r:id="rId8"/>
    <p:sldId id="259" r:id="rId9"/>
    <p:sldId id="275" r:id="rId10"/>
    <p:sldId id="261" r:id="rId11"/>
    <p:sldId id="278" r:id="rId12"/>
    <p:sldId id="270" r:id="rId13"/>
    <p:sldId id="271" r:id="rId14"/>
    <p:sldId id="263" r:id="rId15"/>
    <p:sldId id="276" r:id="rId16"/>
    <p:sldId id="264" r:id="rId17"/>
    <p:sldId id="272" r:id="rId18"/>
    <p:sldId id="279" r:id="rId19"/>
    <p:sldId id="277" r:id="rId20"/>
    <p:sldId id="265" r:id="rId21"/>
    <p:sldId id="269" r:id="rId22"/>
    <p:sldId id="267" r:id="rId23"/>
    <p:sldId id="266" r:id="rId24"/>
    <p:sldId id="274" r:id="rId25"/>
    <p:sldId id="268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21"/>
    <a:srgbClr val="78278B"/>
    <a:srgbClr val="243B7A"/>
    <a:srgbClr val="61217D"/>
    <a:srgbClr val="7728A8"/>
    <a:srgbClr val="5525AB"/>
    <a:srgbClr val="5B25AB"/>
    <a:srgbClr val="65C8F2"/>
    <a:srgbClr val="D3CE28"/>
    <a:srgbClr val="41A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1967-5875-443B-9753-7E6FA619D50D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3D4C7-CC60-4B2D-9DD7-17D330A37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5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 mention in your talk that we are starting to see some SAS to R conversion projects - mainly due to massive cost savings in some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3D4C7-CC60-4B2D-9DD7-17D330A37E5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5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92FD-9CD9-4D48-91C1-F30B970EDEFD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5D46-FAD6-49FF-83EE-AE5052560C70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2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3AE7-4DF7-4052-97C1-1412EF648FD4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FBE8-2487-41E3-AF32-D6AA3EE6E823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6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91D4-12A0-4C59-8069-134A8039AB41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82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2813-A065-4615-8FD1-A12D0267D183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1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581C-3E8D-4C1D-B200-17CD4BA2B0F7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58ED-0232-432A-B167-DBE8FD86CA7D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8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9179-BE04-4FBC-8060-C6E1E9E2B61A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9080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ACC-2339-4009-A6A8-9A1F7DC1AC73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6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5557-83C9-4378-A1AA-94999A7B0988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3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DC1D-1730-4EDD-B6FF-FA6D816A13B1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6419-5726-4F80-B1C9-2D975CE50574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8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81BE-1919-4C52-AFA1-BA22FFFD24A1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7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DC3B-FA8E-48B1-98FD-1429A3FDAE02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6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4671-0EA0-4860-9F6B-9324DC50B36E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6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D17E-78B1-4030-B477-3CD6590EAB48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C87D-1DEA-49E8-A7D5-F3607F2515D9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2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D183-2815-4D13-8EA0-9538A728FD0B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54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2F6F-4894-4A3C-B663-C6B8AF295312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3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2569-9D0B-4A63-8779-626A330416A9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5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2DC5-860B-4DDB-966F-A362E8F1DA49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315E-0B13-4913-AD9D-5A1B33BD6C74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1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4436-DE0B-4788-96EF-F5E62E936640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1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A0D-85A3-4085-B0F5-D57520FE49E1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6834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CEB4-02EF-4CBC-9026-858CFDA41E00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65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57F-E342-4096-85AA-E8A67548D436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6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CCC5-D366-4204-9C59-BD5C323A1BE3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2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759C-CB1C-4186-B6F5-C8CA44BDA333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AE51-EC52-40B9-84BF-0CEFF6617493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D5-4A83-4EA3-88BD-8A77B58B38AB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5221-E150-43DA-8680-3630F76DE5B7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75B2-6103-4184-93B4-7DF4750FB925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8EDB-C102-42F8-8A6C-27FD843EB873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FC30-8FCC-4CE6-9CF2-3034ADCD0B45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0">
              <a:schemeClr val="accent4"/>
            </a:gs>
            <a:gs pos="100000">
              <a:srgbClr val="65C8F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9027ECC-DE2A-49ED-B0F7-0A57DFD6FB18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4" r:id="rId4"/>
    <p:sldLayoutId id="2147483675" r:id="rId5"/>
    <p:sldLayoutId id="2147483651" r:id="rId6"/>
    <p:sldLayoutId id="2147483652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2"/>
            </a:gs>
            <a:gs pos="50000">
              <a:srgbClr val="FFD92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17EC-F01B-48D1-A8AB-FA7EC419ED1D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9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D3CE28">
                <a:lumMod val="100000"/>
              </a:srgbClr>
            </a:gs>
            <a:gs pos="40000">
              <a:srgbClr val="41AD4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62F27A6-20E1-4D72-8503-FE0252347E79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78278B"/>
            </a:gs>
            <a:gs pos="40000">
              <a:srgbClr val="703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CD754A8-B86C-450D-9DCC-162301C54A00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0">
              <a:srgbClr val="243B7A"/>
            </a:gs>
            <a:gs pos="100000">
              <a:schemeClr val="accent3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6440F03-B6AA-47B4-A02B-8ECD9F9F1328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pectrum.ieee.org/computing/software/the-2016-top-programming-languag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Resources,%20books,%20tutorials" TargetMode="External"/><Relationship Id="rId2" Type="http://schemas.openxmlformats.org/officeDocument/2006/relationships/hyperlink" Target="http://stackoverflow.com/documentation/r/topics" TargetMode="Externa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4.png"/><Relationship Id="rId4" Type="http://schemas.openxmlformats.org/officeDocument/2006/relationships/hyperlink" Target="https://www.consolidata.co.uk/explore/blog/r-part-1-installing-and-using-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ofrost" TargetMode="External"/><Relationship Id="rId7" Type="http://schemas.openxmlformats.org/officeDocument/2006/relationships/hyperlink" Target="http://www.consolidata.co.uk/" TargetMode="External"/><Relationship Id="rId2" Type="http://schemas.openxmlformats.org/officeDocument/2006/relationships/hyperlink" Target="https://github.com/olfrost" TargetMode="Externa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www.twitter.com/consolidatalt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2135376"/>
            <a:ext cx="9144000" cy="2387600"/>
          </a:xfrm>
        </p:spPr>
        <p:txBody>
          <a:bodyPr/>
          <a:lstStyle/>
          <a:p>
            <a:r>
              <a:rPr lang="en-GB" b="1" dirty="0"/>
              <a:t>R vs Python vs SAS</a:t>
            </a:r>
            <a:br>
              <a:rPr lang="en-GB" dirty="0"/>
            </a:br>
            <a:r>
              <a:rPr lang="en-GB" sz="4400" dirty="0"/>
              <a:t>Oliver Frost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4615051"/>
            <a:ext cx="9144000" cy="1655762"/>
          </a:xfrm>
        </p:spPr>
        <p:txBody>
          <a:bodyPr/>
          <a:lstStyle/>
          <a:p>
            <a:r>
              <a:rPr lang="en-GB" dirty="0"/>
              <a:t>Tuesday 28 February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3994-707E-4ED2-BA1E-4AF926736F3E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646" y="1757259"/>
            <a:ext cx="5722070" cy="441970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It’s easy to learn</a:t>
            </a:r>
            <a:endParaRPr lang="en-GB" sz="4000" dirty="0"/>
          </a:p>
          <a:p>
            <a:pPr lvl="0"/>
            <a:r>
              <a:rPr lang="en-GB" dirty="0"/>
              <a:t>It’s free to use</a:t>
            </a:r>
          </a:p>
          <a:p>
            <a:pPr lvl="0"/>
            <a:r>
              <a:rPr lang="en-GB" dirty="0"/>
              <a:t>R skills are in demand</a:t>
            </a:r>
            <a:endParaRPr lang="en-GB" sz="3600" dirty="0"/>
          </a:p>
          <a:p>
            <a:pPr lvl="0"/>
            <a:r>
              <a:rPr lang="en-GB" dirty="0"/>
              <a:t>The language is becoming increasingly popular</a:t>
            </a:r>
            <a:endParaRPr lang="en-GB" sz="3600" dirty="0"/>
          </a:p>
          <a:p>
            <a:pPr lvl="0"/>
            <a:r>
              <a:rPr lang="en-GB" dirty="0"/>
              <a:t>Open-source means you know exactly what your program is doing</a:t>
            </a:r>
            <a:endParaRPr lang="en-GB" sz="4000" dirty="0"/>
          </a:p>
          <a:p>
            <a:pPr lvl="0"/>
            <a:r>
              <a:rPr lang="en-GB" dirty="0"/>
              <a:t>Integration with other tools like Excel, SQL Server and pretty much any data analysis tool!</a:t>
            </a:r>
            <a:endParaRPr lang="en-GB" sz="3600" dirty="0"/>
          </a:p>
          <a:p>
            <a:r>
              <a:rPr lang="en-GB" dirty="0"/>
              <a:t>Shorter development cycles because new modules and packages are being released all the time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GB" b="1" dirty="0"/>
              <a:t>What is R?</a:t>
            </a:r>
          </a:p>
        </p:txBody>
      </p:sp>
      <p:pic>
        <p:nvPicPr>
          <p:cNvPr id="2054" name="Picture 6" descr="wordclou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" t="11435" r="12732" b="11549"/>
          <a:stretch/>
        </p:blipFill>
        <p:spPr bwMode="auto">
          <a:xfrm>
            <a:off x="6386286" y="989337"/>
            <a:ext cx="5109028" cy="50734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9A0-5A03-4D3B-B1D7-401CF7290813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22" descr="https://www.r-project.org/logo/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30" y="365125"/>
            <a:ext cx="1453913" cy="12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318F-4CB6-4554-AC1D-96E4FD0C716D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49" y="4835703"/>
            <a:ext cx="3534947" cy="176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000px-Microsoft_Excel_2013_logo.svg.png (2000×196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41" y="419676"/>
            <a:ext cx="1244618" cy="122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doop.png (213×143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98"/>
          <a:stretch/>
        </p:blipFill>
        <p:spPr bwMode="auto">
          <a:xfrm>
            <a:off x="-149752" y="419676"/>
            <a:ext cx="3196955" cy="131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335" y="2088853"/>
            <a:ext cx="1064944" cy="864735"/>
          </a:xfrm>
          <a:prstGeom prst="rect">
            <a:avLst/>
          </a:prstGeom>
        </p:spPr>
      </p:pic>
      <p:pic>
        <p:nvPicPr>
          <p:cNvPr id="1040" name="Picture 16" descr="https://d3an9kf42ylj3p.cloudfront.net/uploads/2015/06/spark-logo.png?x2305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9330" r="6624" b="24290"/>
          <a:stretch/>
        </p:blipFill>
        <p:spPr bwMode="auto">
          <a:xfrm>
            <a:off x="8837385" y="333296"/>
            <a:ext cx="2670629" cy="159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azure ml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899" y="4535989"/>
            <a:ext cx="1253365" cy="103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www.r-project.org/logo/R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96" y="1947071"/>
            <a:ext cx="3574682" cy="312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vector.me/files/images/5/2/52047/sps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67" y="5638415"/>
            <a:ext cx="1377266" cy="46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752" y="3129611"/>
            <a:ext cx="2790559" cy="146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database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76" y="4609749"/>
            <a:ext cx="2694283" cy="14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encrypted-tbn3.gstatic.com/images?q=tbn:ANd9GcSS3FWte1qk6Hr31YgLPy4J8LctTjhEbeuG3FcYnYnJ-XoB8wR0GRboKR2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553148"/>
            <a:ext cx="2362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info.neo4j.com/rs/773-GON-065/images/neo4j_logo_glob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49" y="333296"/>
            <a:ext cx="1565254" cy="15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Linkedin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06" y="3413090"/>
            <a:ext cx="769918" cy="68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2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Python?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097338"/>
          </a:xfrm>
        </p:spPr>
        <p:txBody>
          <a:bodyPr/>
          <a:lstStyle/>
          <a:p>
            <a:r>
              <a:rPr lang="en-GB" dirty="0"/>
              <a:t>An all-purpose, general language that works on multiple platforms</a:t>
            </a:r>
          </a:p>
          <a:p>
            <a:r>
              <a:rPr lang="en-GB" dirty="0"/>
              <a:t>High level and easy to learn like R</a:t>
            </a:r>
          </a:p>
          <a:p>
            <a:r>
              <a:rPr lang="en-GB" dirty="0"/>
              <a:t>More commonly used for </a:t>
            </a:r>
            <a:r>
              <a:rPr lang="en-GB" b="1" dirty="0"/>
              <a:t>machine learning </a:t>
            </a:r>
            <a:r>
              <a:rPr lang="en-GB" dirty="0"/>
              <a:t>and </a:t>
            </a:r>
            <a:r>
              <a:rPr lang="en-GB" b="1" dirty="0"/>
              <a:t>predictive modelling </a:t>
            </a:r>
            <a:br>
              <a:rPr lang="en-GB" dirty="0"/>
            </a:br>
            <a:r>
              <a:rPr lang="en-GB" dirty="0"/>
              <a:t>(particularly good for academics and data scientists)</a:t>
            </a:r>
          </a:p>
          <a:p>
            <a:r>
              <a:rPr lang="en-GB" dirty="0"/>
              <a:t>Open source and free to learn and use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01" y="160285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14E0-7EAC-4541-8458-D9EAE1967B82}" type="datetime1">
              <a:rPr lang="en-US" smtClean="0"/>
              <a:t>2/28/2017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07AC-9496-4442-8953-4F70C1463E53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s://ksr-ugc.imgix.net/assets/001/380/039/88abea09f5205deee7cfa305d045f200_original.png?w=639&amp;fit=max&amp;v=1385482380&amp;auto=format&amp;lossless=true&amp;s=a908d309ddce5292c29b3dfe96c5f3e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61" y="559677"/>
            <a:ext cx="6094864" cy="5760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3390" y="170656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309" y="462359"/>
            <a:ext cx="10515600" cy="1325563"/>
          </a:xfrm>
        </p:spPr>
        <p:txBody>
          <a:bodyPr/>
          <a:lstStyle/>
          <a:p>
            <a:r>
              <a:rPr lang="en-GB" b="1" dirty="0"/>
              <a:t>What is Python?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67862" y="2176859"/>
            <a:ext cx="5076497" cy="320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High level means you can write with English-like phrases.</a:t>
            </a:r>
          </a:p>
          <a:p>
            <a:r>
              <a:rPr lang="en-GB" dirty="0"/>
              <a:t>It is fast!</a:t>
            </a:r>
          </a:p>
          <a:p>
            <a:r>
              <a:rPr lang="en-GB" dirty="0"/>
              <a:t>Over 90,000 libraries to choose from when solving a particular problem.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1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81628" y="365125"/>
            <a:ext cx="10515600" cy="1325563"/>
          </a:xfrm>
        </p:spPr>
        <p:txBody>
          <a:bodyPr/>
          <a:lstStyle/>
          <a:p>
            <a:r>
              <a:rPr lang="en-GB" b="1" dirty="0"/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83681"/>
            <a:ext cx="5664200" cy="4351338"/>
          </a:xfrm>
        </p:spPr>
        <p:txBody>
          <a:bodyPr/>
          <a:lstStyle/>
          <a:p>
            <a:r>
              <a:rPr lang="en-GB" dirty="0"/>
              <a:t>Not just structured data:</a:t>
            </a:r>
          </a:p>
          <a:p>
            <a:pPr lvl="1"/>
            <a:r>
              <a:rPr lang="en-GB" dirty="0"/>
              <a:t>Image file analysis (</a:t>
            </a:r>
            <a:r>
              <a:rPr lang="en-GB" dirty="0" err="1"/>
              <a:t>scikit</a:t>
            </a:r>
            <a:r>
              <a:rPr lang="en-GB" dirty="0"/>
              <a:t>-image)</a:t>
            </a:r>
          </a:p>
          <a:p>
            <a:pPr lvl="1"/>
            <a:r>
              <a:rPr lang="en-GB" dirty="0"/>
              <a:t>Read and parse JSON (</a:t>
            </a:r>
            <a:r>
              <a:rPr lang="en-GB" dirty="0" err="1"/>
              <a:t>json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Audio and music analysis (</a:t>
            </a:r>
            <a:r>
              <a:rPr lang="en-GB" dirty="0" err="1"/>
              <a:t>librosa</a:t>
            </a:r>
            <a:r>
              <a:rPr lang="en-GB" dirty="0"/>
              <a:t>(?))</a:t>
            </a:r>
          </a:p>
          <a:p>
            <a:r>
              <a:rPr lang="en-GB" dirty="0"/>
              <a:t>More popular than R, so it integrates a bit better with other tools like IBM’s Watson or the Twitter API.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4436-DE0B-4788-96EF-F5E62E936640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2858" y="170656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son example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8"/>
          <a:stretch/>
        </p:blipFill>
        <p:spPr bwMode="auto">
          <a:xfrm>
            <a:off x="6502400" y="1883681"/>
            <a:ext cx="4540738" cy="373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0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AA93-C505-4CAA-AB10-B35176889AE6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2" descr="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5" y="257779"/>
            <a:ext cx="7725795" cy="448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58629" y="385913"/>
            <a:ext cx="2884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Source:</a:t>
            </a:r>
            <a:r>
              <a:rPr lang="en-GB" sz="2000" dirty="0"/>
              <a:t> </a:t>
            </a:r>
            <a:r>
              <a:rPr lang="en-GB" sz="2000" dirty="0">
                <a:hlinkClick r:id="rId3"/>
              </a:rPr>
              <a:t>http://spectrum.ieee.org/computing/software/the-2016-top-programming-languages</a:t>
            </a:r>
            <a:r>
              <a:rPr lang="en-GB" sz="2000" dirty="0"/>
              <a:t> (IEEE - Institute of Electrical and Electronics Engineers)</a:t>
            </a:r>
          </a:p>
        </p:txBody>
      </p:sp>
    </p:spTree>
    <p:extLst>
      <p:ext uri="{BB962C8B-B14F-4D97-AF65-F5344CB8AC3E}">
        <p14:creationId xmlns:p14="http://schemas.microsoft.com/office/powerpoint/2010/main" val="6756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35162" y="207471"/>
            <a:ext cx="10515600" cy="1325563"/>
          </a:xfrm>
        </p:spPr>
        <p:txBody>
          <a:bodyPr/>
          <a:lstStyle/>
          <a:p>
            <a:r>
              <a:rPr lang="en-GB" b="1" dirty="0"/>
              <a:t>What is SAS?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6332" y="1825625"/>
            <a:ext cx="5108028" cy="4351338"/>
          </a:xfrm>
        </p:spPr>
        <p:txBody>
          <a:bodyPr/>
          <a:lstStyle/>
          <a:p>
            <a:pPr lvl="0"/>
            <a:r>
              <a:rPr lang="en-GB" dirty="0"/>
              <a:t>Statistical Analysis System</a:t>
            </a:r>
            <a:endParaRPr lang="en-GB" sz="4000" dirty="0"/>
          </a:p>
          <a:p>
            <a:pPr lvl="0"/>
            <a:r>
              <a:rPr lang="en-GB" dirty="0"/>
              <a:t>Stored data in tables and can be used for:</a:t>
            </a:r>
            <a:endParaRPr lang="en-GB" sz="4000" dirty="0"/>
          </a:p>
          <a:p>
            <a:pPr lvl="1"/>
            <a:r>
              <a:rPr lang="en-GB" dirty="0"/>
              <a:t>Writing reports</a:t>
            </a:r>
            <a:endParaRPr lang="en-GB" sz="3600" dirty="0"/>
          </a:p>
          <a:p>
            <a:pPr lvl="1"/>
            <a:r>
              <a:rPr lang="en-GB" dirty="0"/>
              <a:t>Developing applications</a:t>
            </a:r>
            <a:endParaRPr lang="en-GB" sz="3600" dirty="0"/>
          </a:p>
          <a:p>
            <a:pPr lvl="1"/>
            <a:r>
              <a:rPr lang="en-GB" dirty="0"/>
              <a:t>Data warehousing</a:t>
            </a:r>
            <a:endParaRPr lang="en-GB" sz="3600" dirty="0"/>
          </a:p>
          <a:p>
            <a:pPr lvl="1"/>
            <a:r>
              <a:rPr lang="en-GB" dirty="0"/>
              <a:t>Data mining</a:t>
            </a:r>
            <a:endParaRPr lang="en-GB" sz="3600" dirty="0"/>
          </a:p>
          <a:p>
            <a:pPr lvl="0"/>
            <a:r>
              <a:rPr lang="en-GB" dirty="0"/>
              <a:t>You don’t have to be technical…</a:t>
            </a:r>
            <a:endParaRPr lang="en-GB" sz="4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http://www.birddog.co.uk/uploads/assets/case-studies/sas/SAS%20Logo%20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8" t="23175" r="19675" b="22478"/>
          <a:stretch/>
        </p:blipFill>
        <p:spPr bwMode="auto">
          <a:xfrm>
            <a:off x="136634" y="185738"/>
            <a:ext cx="2606566" cy="131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243E-9A07-425F-91B0-E64D75F53829}" type="datetime1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4" descr="http://technologyadvice.com/wp-content/uploads/2014/02/sasdash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2" t="8726" r="843" b="5158"/>
          <a:stretch/>
        </p:blipFill>
        <p:spPr bwMode="auto">
          <a:xfrm>
            <a:off x="5344583" y="1269040"/>
            <a:ext cx="6764258" cy="41153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6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638623"/>
              </p:ext>
            </p:extLst>
          </p:nvPr>
        </p:nvGraphicFramePr>
        <p:xfrm>
          <a:off x="838200" y="662153"/>
          <a:ext cx="10515600" cy="482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32836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421833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71700349"/>
                    </a:ext>
                  </a:extLst>
                </a:gridCol>
              </a:tblGrid>
              <a:tr h="964849"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SAS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30449"/>
                  </a:ext>
                </a:extLst>
              </a:tr>
              <a:tr h="96484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40124"/>
                  </a:ext>
                </a:extLst>
              </a:tr>
              <a:tr h="96484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Data science, general</a:t>
                      </a:r>
                      <a:r>
                        <a:rPr lang="en-GB" sz="2400" baseline="0" dirty="0"/>
                        <a:t> purpose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Data</a:t>
                      </a:r>
                      <a:r>
                        <a:rPr lang="en-GB" sz="2400" baseline="0" dirty="0"/>
                        <a:t> analysis, data warehousing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73917"/>
                  </a:ext>
                </a:extLst>
              </a:tr>
              <a:tr h="96484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Short development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Short development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Longer</a:t>
                      </a:r>
                      <a:r>
                        <a:rPr lang="en-GB" sz="2400" baseline="0" dirty="0"/>
                        <a:t> development cycles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18984"/>
                  </a:ext>
                </a:extLst>
              </a:tr>
              <a:tr h="96484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6000+ libraries on 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95,000+ packages on </a:t>
                      </a:r>
                      <a:r>
                        <a:rPr lang="en-GB" sz="2400" dirty="0" err="1"/>
                        <a:t>PyPI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Approx</a:t>
                      </a:r>
                      <a:r>
                        <a:rPr lang="en-GB" sz="2400" dirty="0"/>
                        <a:t> 200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7928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D378-B153-41C4-B71F-4962C0E28EBF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2" descr="http://www.birddog.co.uk/uploads/assets/case-studies/sas/SAS%20Logo%2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3" t="27505" r="21847" b="27279"/>
          <a:stretch/>
        </p:blipFill>
        <p:spPr bwMode="auto">
          <a:xfrm>
            <a:off x="9588061" y="751647"/>
            <a:ext cx="1626476" cy="71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66" y="746237"/>
            <a:ext cx="1542400" cy="7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81" y="772382"/>
            <a:ext cx="893790" cy="6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25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982"/>
            <a:ext cx="10515600" cy="1325563"/>
          </a:xfrm>
        </p:spPr>
        <p:txBody>
          <a:bodyPr/>
          <a:lstStyle/>
          <a:p>
            <a:r>
              <a:rPr lang="en-GB" b="1" dirty="0"/>
              <a:t>What do businesses use these tools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2502"/>
            <a:ext cx="10308771" cy="1727098"/>
          </a:xfrm>
        </p:spPr>
        <p:txBody>
          <a:bodyPr/>
          <a:lstStyle/>
          <a:p>
            <a:pPr lvl="0"/>
            <a:r>
              <a:rPr lang="en-GB" dirty="0"/>
              <a:t>Building “data pipelines”:</a:t>
            </a:r>
            <a:endParaRPr lang="en-GB" sz="4000" dirty="0"/>
          </a:p>
          <a:p>
            <a:pPr lvl="1"/>
            <a:r>
              <a:rPr lang="en-GB" dirty="0"/>
              <a:t>New data is coming in all the time.</a:t>
            </a:r>
            <a:endParaRPr lang="en-GB" sz="3600" dirty="0"/>
          </a:p>
          <a:p>
            <a:pPr lvl="1"/>
            <a:r>
              <a:rPr lang="en-GB" dirty="0"/>
              <a:t>Needs to be extracted, transformed and loaded.</a:t>
            </a:r>
            <a:endParaRPr lang="en-GB" sz="3600" dirty="0"/>
          </a:p>
          <a:p>
            <a:pPr lvl="1"/>
            <a:r>
              <a:rPr lang="en-GB" dirty="0"/>
              <a:t>Needs to be fast.</a:t>
            </a:r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0E7-60CB-47C6-8483-33A1C315E76A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https://cdn0.iconfinder.com/data/icons/flat-file-format/100/csv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4" y="3468914"/>
            <a:ext cx="970043" cy="9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xt Icon | Flat File Type Iconset | PelFu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7" y="4125073"/>
            <a:ext cx="848387" cy="8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289358" y="3468914"/>
            <a:ext cx="2749242" cy="336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15" y="3489582"/>
            <a:ext cx="1547572" cy="8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Image result for databas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22" y="3489581"/>
            <a:ext cx="1583189" cy="83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adoop.png (213×143)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98"/>
          <a:stretch/>
        </p:blipFill>
        <p:spPr bwMode="auto">
          <a:xfrm>
            <a:off x="3900715" y="4055591"/>
            <a:ext cx="2238829" cy="9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93" y="3858630"/>
            <a:ext cx="1890486" cy="9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https://www.r-project.org/logo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25" y="4303965"/>
            <a:ext cx="750492" cy="6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340407" y="4188175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>
            <a:off x="1547895" y="4195432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https://cdn0.iconfinder.com/data/icons/colicon/24/chart_bar_analystic_repor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202" y="3283511"/>
            <a:ext cx="1337787" cy="133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Image result for azure ml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19" y="5507766"/>
            <a:ext cx="910235" cy="74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/>
          <p:cNvSpPr/>
          <p:nvPr/>
        </p:nvSpPr>
        <p:spPr>
          <a:xfrm>
            <a:off x="5970216" y="3476170"/>
            <a:ext cx="2749242" cy="336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49" y="3865887"/>
            <a:ext cx="1890486" cy="9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s://www.r-project.org/logo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81" y="4311222"/>
            <a:ext cx="750492" cy="6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7992235" y="4195432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5996527" y="4202689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5400000">
            <a:off x="7133598" y="5059554"/>
            <a:ext cx="42247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904243" y="5685437"/>
            <a:ext cx="1573585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0800000">
            <a:off x="5488222" y="5680363"/>
            <a:ext cx="1217377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16200000">
            <a:off x="4775090" y="5346084"/>
            <a:ext cx="883901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>
            <a:off x="9073040" y="5242119"/>
            <a:ext cx="1270314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70" y="2479397"/>
            <a:ext cx="1890486" cy="9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https://www.r-project.org/logo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02" y="2924732"/>
            <a:ext cx="750492" cy="6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4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6" grpId="0" animBg="1"/>
      <p:bldP spid="17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do businesses use these tools for?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38580" y="1448972"/>
            <a:ext cx="5302565" cy="462827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Descriptive Analytics</a:t>
            </a:r>
            <a:endParaRPr lang="en-GB" sz="4000" dirty="0"/>
          </a:p>
          <a:p>
            <a:pPr lvl="1"/>
            <a:r>
              <a:rPr lang="en-GB" dirty="0"/>
              <a:t>These skills are in demand.</a:t>
            </a:r>
            <a:endParaRPr lang="en-GB" sz="3600" dirty="0"/>
          </a:p>
          <a:p>
            <a:pPr lvl="1"/>
            <a:r>
              <a:rPr lang="en-GB" dirty="0"/>
              <a:t>Businesses want to know about their historical data.</a:t>
            </a:r>
            <a:endParaRPr lang="en-GB" sz="3600" dirty="0"/>
          </a:p>
          <a:p>
            <a:pPr lvl="1"/>
            <a:r>
              <a:rPr lang="en-GB" dirty="0"/>
              <a:t>They also want to know what is happening right now.</a:t>
            </a:r>
            <a:endParaRPr lang="en-GB" sz="3600" dirty="0"/>
          </a:p>
          <a:p>
            <a:pPr lvl="1"/>
            <a:r>
              <a:rPr lang="en-GB" dirty="0"/>
              <a:t>New marketing opportunities? Save time and money in current processes?</a:t>
            </a:r>
            <a:endParaRPr lang="en-GB" sz="3600" dirty="0"/>
          </a:p>
          <a:p>
            <a:pPr lvl="0"/>
            <a:r>
              <a:rPr lang="en-GB" dirty="0"/>
              <a:t>Machine learning and data science?</a:t>
            </a:r>
            <a:endParaRPr lang="en-GB" sz="4000" dirty="0"/>
          </a:p>
          <a:p>
            <a:pPr lvl="1"/>
            <a:r>
              <a:rPr lang="en-GB" dirty="0"/>
              <a:t>Can our customers be divided into clusters?</a:t>
            </a:r>
            <a:endParaRPr lang="en-GB" sz="3600" dirty="0"/>
          </a:p>
          <a:p>
            <a:pPr lvl="1"/>
            <a:r>
              <a:rPr lang="en-GB" dirty="0"/>
              <a:t>Can we predict what a customer is likely to buy and make recommendations?</a:t>
            </a:r>
            <a:endParaRPr lang="en-GB" sz="3600" dirty="0"/>
          </a:p>
          <a:p>
            <a:pPr lvl="1"/>
            <a:r>
              <a:rPr lang="en-GB" dirty="0"/>
              <a:t>Can we detect fraud? Can we predict risk?</a:t>
            </a:r>
            <a:endParaRPr lang="en-GB" sz="3600" dirty="0"/>
          </a:p>
          <a:p>
            <a:endParaRPr lang="en-GB" dirty="0"/>
          </a:p>
        </p:txBody>
      </p:sp>
      <p:pic>
        <p:nvPicPr>
          <p:cNvPr id="4098" name="Picture 2" descr="https://justynalucznikdotcom.files.wordpress.com/2016/05/image4.png?w=924&amp;h=53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11" y="1781662"/>
            <a:ext cx="6312635" cy="36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F6F1-8B94-4EC4-B56C-6F2288429730}" type="datetime1">
              <a:rPr lang="en-US" smtClean="0"/>
              <a:t>2/28/2017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Today’s session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(very quick) introduction to business intelligence and the big data industry.</a:t>
            </a:r>
          </a:p>
          <a:p>
            <a:r>
              <a:rPr lang="en-GB" dirty="0"/>
              <a:t>The role of the analyst.</a:t>
            </a:r>
          </a:p>
          <a:p>
            <a:r>
              <a:rPr lang="en-GB" dirty="0"/>
              <a:t>What is R? What is Python? What is SAS?</a:t>
            </a:r>
          </a:p>
          <a:p>
            <a:r>
              <a:rPr lang="en-GB" dirty="0"/>
              <a:t>Why should I learn them?</a:t>
            </a:r>
          </a:p>
          <a:p>
            <a:r>
              <a:rPr lang="en-GB" dirty="0"/>
              <a:t>What can I use them for?</a:t>
            </a:r>
          </a:p>
          <a:p>
            <a:pPr marL="0" indent="0">
              <a:buNone/>
            </a:pPr>
            <a:endParaRPr lang="en-GB" dirty="0"/>
          </a:p>
          <a:p>
            <a:endParaRPr lang="en-GB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2C9B-903D-4021-8A24-7141373C5F3D}" type="datetime1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Some common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sz="3200" dirty="0"/>
              <a:t>I’m terrible with computers!</a:t>
            </a:r>
          </a:p>
          <a:p>
            <a:pPr algn="ctr"/>
            <a:r>
              <a:rPr lang="en-GB" sz="3200" dirty="0"/>
              <a:t>I’m terrible at maths!</a:t>
            </a:r>
          </a:p>
          <a:p>
            <a:pPr algn="ctr"/>
            <a:r>
              <a:rPr lang="en-GB" sz="3200" dirty="0"/>
              <a:t>What’s my earning potential if I learn these skills?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C964-1922-4278-9EB5-AF170A2FBB0D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2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Learning a language can be intimidating, especially from a non-technical background.</a:t>
            </a:r>
          </a:p>
          <a:p>
            <a:pPr lvl="0"/>
            <a:r>
              <a:rPr lang="en-GB" dirty="0"/>
              <a:t>But from my experience, it was absolutely worth it.</a:t>
            </a:r>
          </a:p>
          <a:p>
            <a:pPr lvl="0"/>
            <a:r>
              <a:rPr lang="en-GB" dirty="0"/>
              <a:t>No need to pick one tool over the other, they are all great. </a:t>
            </a:r>
          </a:p>
          <a:p>
            <a:pPr lvl="0"/>
            <a:r>
              <a:rPr lang="en-GB" dirty="0"/>
              <a:t>I would recommend R, though…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07CD-78F9-4EEA-AD9A-139347FAD9A6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3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3" y="618899"/>
            <a:ext cx="10515600" cy="1325563"/>
          </a:xfrm>
        </p:spPr>
        <p:txBody>
          <a:bodyPr/>
          <a:lstStyle/>
          <a:p>
            <a:r>
              <a:rPr lang="en-GB" b="1" dirty="0"/>
              <a:t>Some resources: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C466-A8F9-4E88-A114-86F3A7F19B82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22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2773" y="1709512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Stack Overflow:</a:t>
            </a:r>
            <a:endParaRPr lang="en-GB" dirty="0">
              <a:hlinkClick r:id="rId2"/>
            </a:endParaRPr>
          </a:p>
          <a:p>
            <a:pPr lvl="1"/>
            <a:r>
              <a:rPr lang="en-GB" u="sng" dirty="0">
                <a:hlinkClick r:id="rId2"/>
              </a:rPr>
              <a:t>Documentation Topics</a:t>
            </a:r>
            <a:endParaRPr lang="en-GB" dirty="0"/>
          </a:p>
          <a:p>
            <a:pPr lvl="1"/>
            <a:r>
              <a:rPr lang="en-GB" u="sng" dirty="0">
                <a:hlinkClick r:id="rId3" action="ppaction://hlinkfile"/>
              </a:rPr>
              <a:t>Resources, books, tutorials</a:t>
            </a:r>
            <a:endParaRPr lang="en-GB" dirty="0"/>
          </a:p>
          <a:p>
            <a:pPr lvl="0"/>
            <a:r>
              <a:rPr lang="en-GB" dirty="0"/>
              <a:t>Consolidata:</a:t>
            </a:r>
            <a:endParaRPr lang="en-GB" dirty="0">
              <a:hlinkClick r:id="rId4"/>
            </a:endParaRPr>
          </a:p>
          <a:p>
            <a:pPr lvl="1"/>
            <a:r>
              <a:rPr lang="en-GB" u="sng" dirty="0">
                <a:hlinkClick r:id="rId4"/>
              </a:rPr>
              <a:t>R tutorial series</a:t>
            </a:r>
            <a:endParaRPr lang="en-GB" dirty="0"/>
          </a:p>
          <a:p>
            <a:pPr lvl="0"/>
            <a:r>
              <a:rPr lang="en-GB" dirty="0"/>
              <a:t>‘swirl’ library in R: </a:t>
            </a:r>
          </a:p>
          <a:p>
            <a:pPr lvl="1"/>
            <a:r>
              <a:rPr lang="en-GB" dirty="0"/>
              <a:t>learn R inside R!</a:t>
            </a:r>
          </a:p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5025" t="20258" r="39710" b="13108"/>
          <a:stretch/>
        </p:blipFill>
        <p:spPr>
          <a:xfrm>
            <a:off x="4669971" y="1027906"/>
            <a:ext cx="7257144" cy="4919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530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5494" y="4956792"/>
            <a:ext cx="5759245" cy="1325563"/>
          </a:xfrm>
        </p:spPr>
        <p:txBody>
          <a:bodyPr>
            <a:normAutofit fontScale="90000"/>
          </a:bodyPr>
          <a:lstStyle/>
          <a:p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3100" dirty="0">
                <a:latin typeface="Consolas" panose="020B0609020204030204" pitchFamily="49" charset="0"/>
                <a:cs typeface="Courier New" panose="02070309020205020404" pitchFamily="49" charset="0"/>
              </a:rPr>
              <a:t>Oliver Frost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GitHub: 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  <a:hlinkClick r:id="rId2"/>
              </a:rPr>
              <a:t>https://github.com/olfrost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Twitter: 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  <a:hlinkClick r:id="rId3"/>
              </a:rPr>
              <a:t>@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  <a:hlinkClick r:id="rId3"/>
              </a:rPr>
              <a:t>OFrost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LinkedIn: https://uk.linkedin.com/in/olliefrost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GB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3"/>
          <a:stretch/>
        </p:blipFill>
        <p:spPr>
          <a:xfrm>
            <a:off x="6145161" y="396958"/>
            <a:ext cx="5275390" cy="44993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4" y="395746"/>
            <a:ext cx="5166371" cy="35509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30245" y="3798373"/>
            <a:ext cx="3709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3100" dirty="0">
                <a:latin typeface="Consolas" panose="020B0609020204030204" pitchFamily="49" charset="0"/>
                <a:cs typeface="Courier New" panose="02070309020205020404" pitchFamily="49" charset="0"/>
              </a:rPr>
              <a:t>Consolidata Ltd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GB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r"/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  <a:t>Twitter: 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  <a:hlinkClick r:id="rId6"/>
              </a:rPr>
              <a:t>@</a:t>
            </a:r>
            <a:r>
              <a:rPr lang="en-GB" sz="1800" dirty="0" err="1">
                <a:latin typeface="Consolas" panose="020B0609020204030204" pitchFamily="49" charset="0"/>
                <a:cs typeface="Courier New" panose="02070309020205020404" pitchFamily="49" charset="0"/>
                <a:hlinkClick r:id="rId6"/>
              </a:rPr>
              <a:t>ConsolidataLtd</a:t>
            </a: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  <a:hlinkClick r:id="rId6"/>
              </a:rPr>
              <a:t> 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  <a:hlinkClick r:id="rId7"/>
              </a:rPr>
              <a:t>http://www.consolidata.co.uk</a:t>
            </a:r>
            <a:br>
              <a:rPr lang="en-GB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GB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0A20-1B1F-45EA-8604-14A8A9FC4EF8}" type="datetime1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17698" y="1825625"/>
            <a:ext cx="59817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Cognitive Neuroscience BSc</a:t>
            </a:r>
          </a:p>
          <a:p>
            <a:r>
              <a:rPr lang="en-GB" sz="3200" dirty="0"/>
              <a:t>Multiple disciplines – biology, chemistry, psychology, sociology:</a:t>
            </a:r>
          </a:p>
          <a:p>
            <a:pPr lvl="1"/>
            <a:r>
              <a:rPr lang="en-GB" sz="2800" dirty="0"/>
              <a:t>Designing experiments</a:t>
            </a:r>
          </a:p>
          <a:p>
            <a:pPr lvl="1"/>
            <a:r>
              <a:rPr lang="en-GB" sz="2800" dirty="0"/>
              <a:t>Data collection and research methods</a:t>
            </a:r>
            <a:endParaRPr lang="en-GB" sz="4000" dirty="0"/>
          </a:p>
          <a:p>
            <a:pPr lvl="1"/>
            <a:r>
              <a:rPr lang="en-GB" sz="2800" dirty="0"/>
              <a:t>Testing for significance, power calculations, predictive modelling</a:t>
            </a:r>
          </a:p>
          <a:p>
            <a:pPr lvl="1"/>
            <a:r>
              <a:rPr lang="en-GB" sz="2800" dirty="0"/>
              <a:t>Data protection, data ethics</a:t>
            </a:r>
          </a:p>
          <a:p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DFE2-7C75-45F5-BD45-5C7E12AE6628}" type="datetime1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20" descr="Image result for azure m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13836"/>
            <a:ext cx="2200422" cy="1811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1776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Background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7138-5990-478B-A3CC-B214D082ABBB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half" idx="1"/>
          </p:nvPr>
        </p:nvSpPr>
        <p:spPr>
          <a:xfrm>
            <a:off x="317696" y="1847850"/>
            <a:ext cx="5981700" cy="4351338"/>
          </a:xfrm>
        </p:spPr>
        <p:txBody>
          <a:bodyPr/>
          <a:lstStyle/>
          <a:p>
            <a:pPr lvl="0"/>
            <a:r>
              <a:rPr lang="en-GB" sz="3200" dirty="0"/>
              <a:t>Now working as a </a:t>
            </a:r>
            <a:r>
              <a:rPr lang="en-GB" sz="3200" b="1" dirty="0"/>
              <a:t>data engineer</a:t>
            </a:r>
            <a:r>
              <a:rPr lang="en-GB" sz="3200" dirty="0"/>
              <a:t>:</a:t>
            </a:r>
            <a:endParaRPr lang="en-GB" sz="4400" dirty="0"/>
          </a:p>
          <a:p>
            <a:pPr lvl="1"/>
            <a:r>
              <a:rPr lang="en-GB" sz="2800" dirty="0"/>
              <a:t>Cleaning, reshaping and normalising survey data for a market research company</a:t>
            </a:r>
            <a:endParaRPr lang="en-GB" sz="4000" dirty="0"/>
          </a:p>
          <a:p>
            <a:pPr lvl="1"/>
            <a:r>
              <a:rPr lang="en-GB" sz="2800" dirty="0"/>
              <a:t>Developing the </a:t>
            </a:r>
            <a:r>
              <a:rPr lang="en-GB" sz="2800" b="1" dirty="0" err="1"/>
              <a:t>Consolidata</a:t>
            </a:r>
            <a:r>
              <a:rPr lang="en-GB" sz="2800" b="1" dirty="0"/>
              <a:t> Data Platform</a:t>
            </a:r>
            <a:endParaRPr lang="en-GB" sz="4000" dirty="0"/>
          </a:p>
          <a:p>
            <a:pPr lvl="1"/>
            <a:r>
              <a:rPr lang="en-GB" sz="2800" dirty="0"/>
              <a:t>Active member of the data analytics community</a:t>
            </a:r>
            <a:endParaRPr lang="en-GB" sz="4000" dirty="0"/>
          </a:p>
          <a:p>
            <a:endParaRPr lang="en-GB" dirty="0"/>
          </a:p>
        </p:txBody>
      </p:sp>
      <p:pic>
        <p:nvPicPr>
          <p:cNvPr id="9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94" y="4086868"/>
            <a:ext cx="4061479" cy="213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 descr="Image result for databas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55" y="4086868"/>
            <a:ext cx="4127306" cy="216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Working as an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You may be familiar with some tools already, depending where you’ve come from:</a:t>
            </a:r>
            <a:endParaRPr lang="en-GB" sz="4000" dirty="0"/>
          </a:p>
          <a:p>
            <a:pPr lvl="1"/>
            <a:r>
              <a:rPr lang="en-GB" dirty="0"/>
              <a:t>Excel and Office tools</a:t>
            </a:r>
            <a:endParaRPr lang="en-GB" sz="3600" dirty="0"/>
          </a:p>
          <a:p>
            <a:pPr lvl="1"/>
            <a:r>
              <a:rPr lang="en-GB" dirty="0"/>
              <a:t>SPSS, MATLAB</a:t>
            </a:r>
            <a:endParaRPr lang="en-GB" sz="3600" dirty="0"/>
          </a:p>
          <a:p>
            <a:pPr lvl="1"/>
            <a:r>
              <a:rPr lang="en-GB" dirty="0"/>
              <a:t>SQL</a:t>
            </a:r>
            <a:endParaRPr lang="en-GB" sz="3600" dirty="0"/>
          </a:p>
          <a:p>
            <a:pPr lvl="0"/>
            <a:r>
              <a:rPr lang="en-GB" dirty="0"/>
              <a:t>BI and analytics are a bit of a continuous process:</a:t>
            </a:r>
            <a:endParaRPr lang="en-GB" sz="4000" dirty="0"/>
          </a:p>
          <a:p>
            <a:pPr lvl="1"/>
            <a:r>
              <a:rPr lang="en-GB" dirty="0"/>
              <a:t>Cleaning data – missing values? Bad data?</a:t>
            </a:r>
            <a:endParaRPr lang="en-GB" sz="3600" dirty="0"/>
          </a:p>
          <a:p>
            <a:pPr lvl="1"/>
            <a:r>
              <a:rPr lang="en-GB" dirty="0"/>
              <a:t>Reshape data – is the data in the right format?</a:t>
            </a:r>
            <a:endParaRPr lang="en-GB" sz="3600" dirty="0"/>
          </a:p>
          <a:p>
            <a:pPr lvl="1"/>
            <a:r>
              <a:rPr lang="en-GB" dirty="0"/>
              <a:t>Loading – how much is there?</a:t>
            </a:r>
            <a:endParaRPr lang="en-GB" sz="3600" dirty="0"/>
          </a:p>
          <a:p>
            <a:pPr lvl="1"/>
            <a:r>
              <a:rPr lang="en-GB" dirty="0"/>
              <a:t>Find patterns – do these patterns add value?</a:t>
            </a:r>
            <a:endParaRPr lang="en-GB" sz="3600" dirty="0"/>
          </a:p>
          <a:p>
            <a:pPr lvl="1"/>
            <a:r>
              <a:rPr lang="en-GB" dirty="0"/>
              <a:t>Presentation – can you tell a story?</a:t>
            </a:r>
            <a:endParaRPr lang="en-GB" sz="36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2EF-E190-4B51-802D-6D73E8669E98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Tools – R and Python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1F59-A0ED-40ED-A5A9-0CDCA6500956}" type="datetime1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2827"/>
            <a:ext cx="10515600" cy="3893574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R is an open-source programming language, developed by academics and statisticians</a:t>
            </a:r>
            <a:endParaRPr lang="en-GB" sz="4000" dirty="0"/>
          </a:p>
          <a:p>
            <a:pPr lvl="0"/>
            <a:r>
              <a:rPr lang="en-GB" dirty="0"/>
              <a:t>Originally for maths and statistical analysis, but is slowly becoming an all-purpose language:</a:t>
            </a:r>
            <a:endParaRPr lang="en-GB" sz="4000" dirty="0"/>
          </a:p>
          <a:p>
            <a:pPr lvl="1"/>
            <a:r>
              <a:rPr lang="en-GB" dirty="0"/>
              <a:t>Collect and analyse social media data</a:t>
            </a:r>
            <a:endParaRPr lang="en-GB" sz="3600" dirty="0"/>
          </a:p>
          <a:p>
            <a:pPr lvl="1"/>
            <a:r>
              <a:rPr lang="en-GB" dirty="0"/>
              <a:t>Text analytics</a:t>
            </a:r>
            <a:endParaRPr lang="en-GB" sz="3600" dirty="0"/>
          </a:p>
          <a:p>
            <a:pPr lvl="1"/>
            <a:r>
              <a:rPr lang="en-GB" dirty="0"/>
              <a:t>Predict trends</a:t>
            </a:r>
            <a:endParaRPr lang="en-GB" sz="3600" dirty="0"/>
          </a:p>
          <a:p>
            <a:pPr lvl="1"/>
            <a:r>
              <a:rPr lang="en-GB" dirty="0"/>
              <a:t>Train machines to make predictions </a:t>
            </a:r>
            <a:endParaRPr lang="en-GB" sz="3600" dirty="0"/>
          </a:p>
          <a:p>
            <a:pPr lvl="1"/>
            <a:r>
              <a:rPr lang="en-GB" dirty="0"/>
              <a:t>Scrape data from websites</a:t>
            </a:r>
            <a:endParaRPr lang="en-GB" sz="3600" dirty="0"/>
          </a:p>
          <a:p>
            <a:r>
              <a:rPr lang="en-GB" dirty="0"/>
              <a:t>Also a great visualisation tool!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E5EE-1DF7-41D0-97EA-8B2435809245}" type="datetime1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4" descr="http://chrisladroue.com/wp-content/uploads/2012/02/polarHistogramFudg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93" y="2862294"/>
            <a:ext cx="3951890" cy="35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https://www.r-project.org/logo/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1146"/>
            <a:ext cx="1476207" cy="129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6F4-7288-4855-9E1A-017B043FB30B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GB" b="1" dirty="0"/>
              <a:t>What is R?</a:t>
            </a:r>
          </a:p>
        </p:txBody>
      </p:sp>
      <p:pic>
        <p:nvPicPr>
          <p:cNvPr id="8" name="Picture 22" descr="https://www.r-project.org/logo/R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125"/>
            <a:ext cx="1453913" cy="12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771" y="2032000"/>
            <a:ext cx="11090886" cy="3425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81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78278B"/>
      </a:accent3>
      <a:accent4>
        <a:srgbClr val="0074BE"/>
      </a:accent4>
      <a:accent5>
        <a:srgbClr val="243B7A"/>
      </a:accent5>
      <a:accent6>
        <a:srgbClr val="70AD47"/>
      </a:accent6>
      <a:hlink>
        <a:srgbClr val="0074BE"/>
      </a:hlink>
      <a:folHlink>
        <a:srgbClr val="65C8F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Yellow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reen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urpl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78278B"/>
      </a:accent3>
      <a:accent4>
        <a:srgbClr val="0074BE"/>
      </a:accent4>
      <a:accent5>
        <a:srgbClr val="243B7A"/>
      </a:accent5>
      <a:accent6>
        <a:srgbClr val="70AD47"/>
      </a:accent6>
      <a:hlink>
        <a:srgbClr val="0074BE"/>
      </a:hlink>
      <a:folHlink>
        <a:srgbClr val="65C8F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ark Blu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918</Words>
  <Application>Microsoft Office PowerPoint</Application>
  <PresentationFormat>Widescreen</PresentationFormat>
  <Paragraphs>192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Blue Theme</vt:lpstr>
      <vt:lpstr>Yellow Theme</vt:lpstr>
      <vt:lpstr>Green Theme</vt:lpstr>
      <vt:lpstr>Purple Theme</vt:lpstr>
      <vt:lpstr>Dark Blue Theme</vt:lpstr>
      <vt:lpstr>R vs Python vs SAS Oliver Frost</vt:lpstr>
      <vt:lpstr>Today’s session</vt:lpstr>
      <vt:lpstr> Oliver Frost GitHub: https://github.com/olfrost  Twitter: @OFrost LinkedIn: https://uk.linkedin.com/in/olliefrost </vt:lpstr>
      <vt:lpstr>Background</vt:lpstr>
      <vt:lpstr>Background</vt:lpstr>
      <vt:lpstr>Working as an analyst</vt:lpstr>
      <vt:lpstr>Tools – R and Python</vt:lpstr>
      <vt:lpstr>What is R?</vt:lpstr>
      <vt:lpstr>What is R?</vt:lpstr>
      <vt:lpstr>What is R?</vt:lpstr>
      <vt:lpstr>PowerPoint Presentation</vt:lpstr>
      <vt:lpstr>What is Python?</vt:lpstr>
      <vt:lpstr>What is Python?</vt:lpstr>
      <vt:lpstr>What is Python?</vt:lpstr>
      <vt:lpstr>PowerPoint Presentation</vt:lpstr>
      <vt:lpstr>What is SAS?</vt:lpstr>
      <vt:lpstr>PowerPoint Presentation</vt:lpstr>
      <vt:lpstr>What do businesses use these tools for?</vt:lpstr>
      <vt:lpstr>What do businesses use these tools for? </vt:lpstr>
      <vt:lpstr>Some common questions:</vt:lpstr>
      <vt:lpstr>Conclusions</vt:lpstr>
      <vt:lpstr>Some 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Consolidata Knowledge Session</dc:title>
  <dc:creator>Dafydd Biffen</dc:creator>
  <cp:lastModifiedBy>Ollie Frost</cp:lastModifiedBy>
  <cp:revision>98</cp:revision>
  <dcterms:created xsi:type="dcterms:W3CDTF">2015-09-03T10:08:37Z</dcterms:created>
  <dcterms:modified xsi:type="dcterms:W3CDTF">2017-02-28T15:01:39Z</dcterms:modified>
</cp:coreProperties>
</file>