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6" r:id="rId3"/>
    <p:sldMasterId id="2147483692" r:id="rId4"/>
    <p:sldMasterId id="2147483700" r:id="rId5"/>
  </p:sldMasterIdLst>
  <p:notesMasterIdLst>
    <p:notesMasterId r:id="rId23"/>
  </p:notesMasterIdLst>
  <p:sldIdLst>
    <p:sldId id="256" r:id="rId6"/>
    <p:sldId id="257" r:id="rId7"/>
    <p:sldId id="260" r:id="rId8"/>
    <p:sldId id="259" r:id="rId9"/>
    <p:sldId id="261" r:id="rId10"/>
    <p:sldId id="270" r:id="rId11"/>
    <p:sldId id="271" r:id="rId12"/>
    <p:sldId id="263" r:id="rId13"/>
    <p:sldId id="264" r:id="rId14"/>
    <p:sldId id="272" r:id="rId15"/>
    <p:sldId id="265" r:id="rId16"/>
    <p:sldId id="269" r:id="rId17"/>
    <p:sldId id="267" r:id="rId18"/>
    <p:sldId id="266" r:id="rId19"/>
    <p:sldId id="274" r:id="rId20"/>
    <p:sldId id="26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21"/>
    <a:srgbClr val="78278B"/>
    <a:srgbClr val="243B7A"/>
    <a:srgbClr val="61217D"/>
    <a:srgbClr val="7728A8"/>
    <a:srgbClr val="5525AB"/>
    <a:srgbClr val="5B25AB"/>
    <a:srgbClr val="65C8F2"/>
    <a:srgbClr val="D3CE28"/>
    <a:srgbClr val="41A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1967-5875-443B-9753-7E6FA619D50D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D4C7-CC60-4B2D-9DD7-17D330A37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mention in your talk that we are starting to see some SAS to R conversion projects - mainly due to massive cost savings in some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3D4C7-CC60-4B2D-9DD7-17D330A37E5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5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2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82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1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8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9080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6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8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7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6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6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2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54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5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1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1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6834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5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6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2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chemeClr val="accent4"/>
            </a:gs>
            <a:gs pos="100000">
              <a:srgbClr val="65C8F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4" r:id="rId4"/>
    <p:sldLayoutId id="2147483675" r:id="rId5"/>
    <p:sldLayoutId id="2147483651" r:id="rId6"/>
    <p:sldLayoutId id="2147483652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2"/>
            </a:gs>
            <a:gs pos="50000">
              <a:srgbClr val="FFD92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D3CE28">
                <a:lumMod val="100000"/>
              </a:srgbClr>
            </a:gs>
            <a:gs pos="40000">
              <a:srgbClr val="41AD4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78278B"/>
            </a:gs>
            <a:gs pos="4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rgbClr val="243B7A"/>
            </a:gs>
            <a:gs pos="100000">
              <a:schemeClr val="accent3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7" Type="http://schemas.openxmlformats.org/officeDocument/2006/relationships/hyperlink" Target="http://www.consolidata.co.uk/explore/blog/r-python-sas/" TargetMode="External"/><Relationship Id="rId2" Type="http://schemas.openxmlformats.org/officeDocument/2006/relationships/hyperlink" Target="http://www.consolidata.co.uk/" TargetMode="Externa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reddit.com/r/datascience/" TargetMode="External"/><Relationship Id="rId4" Type="http://schemas.openxmlformats.org/officeDocument/2006/relationships/hyperlink" Target="https://www.r-blogger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ofrost" TargetMode="External"/><Relationship Id="rId7" Type="http://schemas.openxmlformats.org/officeDocument/2006/relationships/hyperlink" Target="http://www.consolidata.co.uk/" TargetMode="External"/><Relationship Id="rId2" Type="http://schemas.openxmlformats.org/officeDocument/2006/relationships/hyperlink" Target="https://github.com/olfrost" TargetMode="Externa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www.twitter.com/consolidatalt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://spectrum.ieee.org/computing/software/the-2016-top-programming-langua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2135376"/>
            <a:ext cx="9144000" cy="2387600"/>
          </a:xfrm>
        </p:spPr>
        <p:txBody>
          <a:bodyPr/>
          <a:lstStyle/>
          <a:p>
            <a:r>
              <a:rPr lang="en-GB" dirty="0"/>
              <a:t>R vs Python vs SAS</a:t>
            </a:r>
            <a:br>
              <a:rPr lang="en-GB" dirty="0"/>
            </a:br>
            <a:r>
              <a:rPr lang="en-GB" sz="4400" dirty="0"/>
              <a:t>Oliver Frost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4615051"/>
            <a:ext cx="9144000" cy="1655762"/>
          </a:xfrm>
        </p:spPr>
        <p:txBody>
          <a:bodyPr/>
          <a:lstStyle/>
          <a:p>
            <a:r>
              <a:rPr lang="en-GB" dirty="0"/>
              <a:t>Wednesday, 18 January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18/1/2017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s://ksr-ugc.imgix.net/assets/001/380/039/88abea09f5205deee7cfa305d045f200_original.png?w=639&amp;fit=max&amp;v=1385482380&amp;auto=format&amp;lossless=true&amp;s=a908d309ddce5292c29b3dfe96c5f3e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61" y="559677"/>
            <a:ext cx="6094864" cy="576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390" y="170656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309" y="462359"/>
            <a:ext cx="10515600" cy="1325563"/>
          </a:xfrm>
        </p:spPr>
        <p:txBody>
          <a:bodyPr/>
          <a:lstStyle/>
          <a:p>
            <a:r>
              <a:rPr lang="en-GB" b="1" dirty="0"/>
              <a:t>What is Python?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67862" y="2176859"/>
            <a:ext cx="5076497" cy="320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High level means you can write with English-like phrases.</a:t>
            </a:r>
          </a:p>
          <a:p>
            <a:r>
              <a:rPr lang="en-GB" dirty="0"/>
              <a:t>It is fast!</a:t>
            </a:r>
          </a:p>
          <a:p>
            <a:r>
              <a:rPr lang="en-GB" dirty="0"/>
              <a:t>Over 90,000 libraries to choose from when solving a particular problem.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1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35162" y="207471"/>
            <a:ext cx="10515600" cy="1325563"/>
          </a:xfrm>
        </p:spPr>
        <p:txBody>
          <a:bodyPr/>
          <a:lstStyle/>
          <a:p>
            <a:r>
              <a:rPr lang="en-GB" b="1" dirty="0"/>
              <a:t>What is SAS?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6332" y="1825625"/>
            <a:ext cx="5108028" cy="4351338"/>
          </a:xfrm>
        </p:spPr>
        <p:txBody>
          <a:bodyPr/>
          <a:lstStyle/>
          <a:p>
            <a:pPr lvl="0"/>
            <a:r>
              <a:rPr lang="en-GB" dirty="0"/>
              <a:t>Statistical Analysis System</a:t>
            </a:r>
            <a:endParaRPr lang="en-GB" sz="4000" dirty="0"/>
          </a:p>
          <a:p>
            <a:pPr lvl="0"/>
            <a:r>
              <a:rPr lang="en-GB" dirty="0"/>
              <a:t>Stored data in tables and can be used for:</a:t>
            </a:r>
            <a:endParaRPr lang="en-GB" sz="4000" dirty="0"/>
          </a:p>
          <a:p>
            <a:pPr lvl="1"/>
            <a:r>
              <a:rPr lang="en-GB" dirty="0"/>
              <a:t>Writing reports</a:t>
            </a:r>
            <a:endParaRPr lang="en-GB" sz="3600" dirty="0"/>
          </a:p>
          <a:p>
            <a:pPr lvl="1"/>
            <a:r>
              <a:rPr lang="en-GB" dirty="0"/>
              <a:t>Developing applications</a:t>
            </a:r>
            <a:endParaRPr lang="en-GB" sz="3600" dirty="0"/>
          </a:p>
          <a:p>
            <a:pPr lvl="1"/>
            <a:r>
              <a:rPr lang="en-GB" dirty="0"/>
              <a:t>Data warehousing</a:t>
            </a:r>
            <a:endParaRPr lang="en-GB" sz="3600" dirty="0"/>
          </a:p>
          <a:p>
            <a:pPr lvl="1"/>
            <a:r>
              <a:rPr lang="en-GB" dirty="0"/>
              <a:t>Data mining</a:t>
            </a:r>
            <a:endParaRPr lang="en-GB" sz="3600" dirty="0"/>
          </a:p>
          <a:p>
            <a:pPr lvl="0"/>
            <a:r>
              <a:rPr lang="en-GB" dirty="0"/>
              <a:t>You don’t have to be technical…</a:t>
            </a:r>
            <a:endParaRPr lang="en-GB" sz="4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http://www.birddog.co.uk/uploads/assets/case-studies/sas/SAS%20Logo%20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8" t="23175" r="19675" b="22478"/>
          <a:stretch/>
        </p:blipFill>
        <p:spPr bwMode="auto">
          <a:xfrm>
            <a:off x="136634" y="185738"/>
            <a:ext cx="2606566" cy="131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4" descr="http://technologyadvice.com/wp-content/uploads/2014/02/sasdash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2" t="8726" r="843" b="5158"/>
          <a:stretch/>
        </p:blipFill>
        <p:spPr bwMode="auto">
          <a:xfrm>
            <a:off x="5405970" y="1499532"/>
            <a:ext cx="6409259" cy="38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638623"/>
              </p:ext>
            </p:extLst>
          </p:nvPr>
        </p:nvGraphicFramePr>
        <p:xfrm>
          <a:off x="838200" y="662153"/>
          <a:ext cx="10515600" cy="482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32836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421833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71700349"/>
                    </a:ext>
                  </a:extLst>
                </a:gridCol>
              </a:tblGrid>
              <a:tr h="964849"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SAS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30449"/>
                  </a:ext>
                </a:extLst>
              </a:tr>
              <a:tr h="9648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40124"/>
                  </a:ext>
                </a:extLst>
              </a:tr>
              <a:tr h="9648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Data science, general</a:t>
                      </a:r>
                      <a:r>
                        <a:rPr lang="en-GB" sz="2400" baseline="0" dirty="0"/>
                        <a:t> purpose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Data</a:t>
                      </a:r>
                      <a:r>
                        <a:rPr lang="en-GB" sz="2400" baseline="0" dirty="0"/>
                        <a:t> analysis, data warehousing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73917"/>
                  </a:ext>
                </a:extLst>
              </a:tr>
              <a:tr h="9648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Short development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Short development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Longer</a:t>
                      </a:r>
                      <a:r>
                        <a:rPr lang="en-GB" sz="2400" baseline="0" dirty="0"/>
                        <a:t> development cycles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18984"/>
                  </a:ext>
                </a:extLst>
              </a:tr>
              <a:tr h="9648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6000+ libraries on 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95,000+ packages on </a:t>
                      </a:r>
                      <a:r>
                        <a:rPr lang="en-GB" sz="2400" dirty="0" err="1"/>
                        <a:t>PyPI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Approx</a:t>
                      </a:r>
                      <a:r>
                        <a:rPr lang="en-GB" sz="2400" dirty="0"/>
                        <a:t> 200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7928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2" descr="http://www.birddog.co.uk/uploads/assets/case-studies/sas/SAS%20Logo%2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3" t="27505" r="21847" b="27279"/>
          <a:stretch/>
        </p:blipFill>
        <p:spPr bwMode="auto">
          <a:xfrm>
            <a:off x="9588061" y="751647"/>
            <a:ext cx="1626476" cy="71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66" y="746237"/>
            <a:ext cx="1542400" cy="7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81" y="772382"/>
            <a:ext cx="893790" cy="6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25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982"/>
            <a:ext cx="10515600" cy="1325563"/>
          </a:xfrm>
        </p:spPr>
        <p:txBody>
          <a:bodyPr/>
          <a:lstStyle/>
          <a:p>
            <a:r>
              <a:rPr lang="en-GB" b="1" dirty="0"/>
              <a:t>What do businesses use these tools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502"/>
            <a:ext cx="3544614" cy="4351338"/>
          </a:xfrm>
        </p:spPr>
        <p:txBody>
          <a:bodyPr/>
          <a:lstStyle/>
          <a:p>
            <a:pPr lvl="0"/>
            <a:r>
              <a:rPr lang="en-GB" dirty="0"/>
              <a:t>Building “data pipelines”:</a:t>
            </a:r>
            <a:endParaRPr lang="en-GB" sz="4000" dirty="0"/>
          </a:p>
          <a:p>
            <a:pPr lvl="1"/>
            <a:r>
              <a:rPr lang="en-GB" dirty="0"/>
              <a:t>New data is coming in all the time</a:t>
            </a:r>
            <a:endParaRPr lang="en-GB" sz="3600" dirty="0"/>
          </a:p>
          <a:p>
            <a:pPr lvl="1"/>
            <a:r>
              <a:rPr lang="en-GB" dirty="0"/>
              <a:t>Needs to be extracted, transformed and loaded</a:t>
            </a:r>
            <a:endParaRPr lang="en-GB" sz="3600" dirty="0"/>
          </a:p>
          <a:p>
            <a:pPr lvl="1"/>
            <a:r>
              <a:rPr lang="en-GB" dirty="0"/>
              <a:t>Needs to be fast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2" descr="https://gqbi.files.wordpress.com/2015/05/051315_2310_binsightexc10.png?w=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1422502"/>
            <a:ext cx="77057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do businesses use these tools for?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38580" y="1655941"/>
            <a:ext cx="5595081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Descriptive Analytics</a:t>
            </a:r>
            <a:endParaRPr lang="en-GB" sz="4000" dirty="0"/>
          </a:p>
          <a:p>
            <a:pPr lvl="1"/>
            <a:r>
              <a:rPr lang="en-GB" dirty="0"/>
              <a:t>These skills are in demand.</a:t>
            </a:r>
            <a:endParaRPr lang="en-GB" sz="3600" dirty="0"/>
          </a:p>
          <a:p>
            <a:pPr lvl="1"/>
            <a:r>
              <a:rPr lang="en-GB" dirty="0"/>
              <a:t>Businesses want to know about their historical data.</a:t>
            </a:r>
            <a:endParaRPr lang="en-GB" sz="3600" dirty="0"/>
          </a:p>
          <a:p>
            <a:pPr lvl="1"/>
            <a:r>
              <a:rPr lang="en-GB" dirty="0"/>
              <a:t>They also want to know what is happening right now.</a:t>
            </a:r>
            <a:endParaRPr lang="en-GB" sz="3600" dirty="0"/>
          </a:p>
          <a:p>
            <a:pPr lvl="1"/>
            <a:r>
              <a:rPr lang="en-GB" dirty="0"/>
              <a:t>New marketing opportunities? Save time and money in current processes?</a:t>
            </a:r>
            <a:endParaRPr lang="en-GB" sz="3600" dirty="0"/>
          </a:p>
          <a:p>
            <a:pPr lvl="0"/>
            <a:r>
              <a:rPr lang="en-GB" dirty="0"/>
              <a:t>Machine learning and data science?</a:t>
            </a:r>
            <a:endParaRPr lang="en-GB" sz="4000" dirty="0"/>
          </a:p>
          <a:p>
            <a:pPr lvl="1"/>
            <a:r>
              <a:rPr lang="en-GB" dirty="0"/>
              <a:t>Can our customers be divided into clusters?</a:t>
            </a:r>
            <a:endParaRPr lang="en-GB" sz="3600" dirty="0"/>
          </a:p>
          <a:p>
            <a:pPr lvl="1"/>
            <a:r>
              <a:rPr lang="en-GB" dirty="0"/>
              <a:t>Can we predict what a customer is likely to buy and make recommendations?</a:t>
            </a:r>
            <a:endParaRPr lang="en-GB" sz="3600" dirty="0"/>
          </a:p>
          <a:p>
            <a:pPr lvl="1"/>
            <a:r>
              <a:rPr lang="en-GB" dirty="0"/>
              <a:t>Can we detect fraud? Can we predict risk?</a:t>
            </a:r>
            <a:endParaRPr lang="en-GB" sz="3600" dirty="0"/>
          </a:p>
          <a:p>
            <a:endParaRPr lang="en-GB" dirty="0"/>
          </a:p>
        </p:txBody>
      </p:sp>
      <p:pic>
        <p:nvPicPr>
          <p:cNvPr id="4098" name="Picture 2" descr="https://justynalucznikdotcom.files.wordpress.com/2016/05/image4.png?w=924&amp;h=53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11" y="1781662"/>
            <a:ext cx="6312635" cy="36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common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I’m terrible with computers!</a:t>
            </a:r>
          </a:p>
          <a:p>
            <a:r>
              <a:rPr lang="en-GB" dirty="0"/>
              <a:t>I’m terrible at maths!</a:t>
            </a:r>
          </a:p>
          <a:p>
            <a:r>
              <a:rPr lang="en-GB" dirty="0"/>
              <a:t>I’m stupid!</a:t>
            </a:r>
          </a:p>
          <a:p>
            <a:r>
              <a:rPr lang="en-GB" dirty="0"/>
              <a:t>What’s my earning potential if I learn these skills?</a:t>
            </a:r>
          </a:p>
          <a:p>
            <a:r>
              <a:rPr lang="en-GB" dirty="0"/>
              <a:t>Why bother learning any of these tools?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Learning a language can be intimidating, especially from a non-technical background.</a:t>
            </a:r>
          </a:p>
          <a:p>
            <a:pPr lvl="0"/>
            <a:r>
              <a:rPr lang="en-GB" dirty="0"/>
              <a:t>But from my experience, it was absolutely worth it.</a:t>
            </a:r>
          </a:p>
          <a:p>
            <a:pPr lvl="0"/>
            <a:r>
              <a:rPr lang="en-GB" dirty="0"/>
              <a:t>No need to pick one tool over the other, they are all great. </a:t>
            </a:r>
          </a:p>
          <a:p>
            <a:pPr lvl="0"/>
            <a:r>
              <a:rPr lang="en-GB" dirty="0"/>
              <a:t>I would recommend R, though…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resources: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new Consolidata website: </a:t>
            </a:r>
            <a:r>
              <a:rPr lang="en-GB" dirty="0">
                <a:hlinkClick r:id="rId2"/>
              </a:rPr>
              <a:t>http://www.consolidata.co.uk/</a:t>
            </a:r>
            <a:r>
              <a:rPr lang="en-GB" dirty="0"/>
              <a:t> </a:t>
            </a:r>
          </a:p>
          <a:p>
            <a:r>
              <a:rPr lang="en-GB" dirty="0"/>
              <a:t>Stack Overflow: </a:t>
            </a:r>
            <a:r>
              <a:rPr lang="en-GB" dirty="0">
                <a:hlinkClick r:id="rId3"/>
              </a:rPr>
              <a:t>http://stackoverflow.com/</a:t>
            </a:r>
            <a:r>
              <a:rPr lang="en-GB" dirty="0"/>
              <a:t> </a:t>
            </a:r>
          </a:p>
          <a:p>
            <a:r>
              <a:rPr lang="en-GB" dirty="0"/>
              <a:t>R-bloggers: </a:t>
            </a:r>
            <a:r>
              <a:rPr lang="en-GB" dirty="0">
                <a:hlinkClick r:id="rId4"/>
              </a:rPr>
              <a:t>https://www.r-bloggers.com/</a:t>
            </a:r>
            <a:r>
              <a:rPr lang="en-GB" dirty="0"/>
              <a:t> </a:t>
            </a:r>
          </a:p>
          <a:p>
            <a:r>
              <a:rPr lang="en-GB" dirty="0"/>
              <a:t>Reddit: </a:t>
            </a:r>
            <a:r>
              <a:rPr lang="en-GB" dirty="0">
                <a:hlinkClick r:id="rId5"/>
              </a:rPr>
              <a:t>https://www.reddit.com/r/datascience/</a:t>
            </a:r>
            <a:r>
              <a:rPr lang="en-GB" dirty="0"/>
              <a:t> </a:t>
            </a:r>
          </a:p>
          <a:p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https://www.kaggle.com/</a:t>
            </a:r>
            <a:r>
              <a:rPr lang="en-GB" dirty="0"/>
              <a:t> </a:t>
            </a:r>
          </a:p>
          <a:p>
            <a:r>
              <a:rPr lang="en-GB" dirty="0"/>
              <a:t>My blog: </a:t>
            </a:r>
            <a:r>
              <a:rPr lang="en-GB" dirty="0">
                <a:hlinkClick r:id="rId7"/>
              </a:rPr>
              <a:t>www.consolidata.co.uk/explore/blog/r-python-sas/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0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(very quick) introduction to business intelligence and the big data industry.</a:t>
            </a:r>
          </a:p>
          <a:p>
            <a:r>
              <a:rPr lang="en-GB" dirty="0"/>
              <a:t>The role of the analyst.</a:t>
            </a:r>
          </a:p>
          <a:p>
            <a:r>
              <a:rPr lang="en-GB" dirty="0"/>
              <a:t>What is R? What is Python? What is SAS?</a:t>
            </a:r>
          </a:p>
          <a:p>
            <a:r>
              <a:rPr lang="en-GB" dirty="0"/>
              <a:t>Why should I learn them?</a:t>
            </a:r>
          </a:p>
          <a:p>
            <a:r>
              <a:rPr lang="en-GB" dirty="0"/>
              <a:t>What can I use them for?</a:t>
            </a:r>
          </a:p>
          <a:p>
            <a:pPr marL="0" indent="0">
              <a:buNone/>
            </a:pPr>
            <a:endParaRPr lang="en-GB" dirty="0"/>
          </a:p>
          <a:p>
            <a:endParaRPr lang="en-GB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5494" y="4956792"/>
            <a:ext cx="5759245" cy="1325563"/>
          </a:xfrm>
        </p:spPr>
        <p:txBody>
          <a:bodyPr>
            <a:normAutofit fontScale="90000"/>
          </a:bodyPr>
          <a:lstStyle/>
          <a:p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3100" dirty="0">
                <a:latin typeface="Consolas" panose="020B0609020204030204" pitchFamily="49" charset="0"/>
                <a:cs typeface="Courier New" panose="02070309020205020404" pitchFamily="49" charset="0"/>
              </a:rPr>
              <a:t>Oliver Frost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GitHub: 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2"/>
              </a:rPr>
              <a:t>https://github.com/olfrost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Twitter: 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3"/>
              </a:rPr>
              <a:t>@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  <a:hlinkClick r:id="rId3"/>
              </a:rPr>
              <a:t>OFrost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LinkedIn: https://uk.linkedin.com/in/olliefrost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GB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3"/>
          <a:stretch/>
        </p:blipFill>
        <p:spPr>
          <a:xfrm>
            <a:off x="6145161" y="396958"/>
            <a:ext cx="5275390" cy="44993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4" y="395746"/>
            <a:ext cx="5166371" cy="35509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30245" y="3798373"/>
            <a:ext cx="3709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3100" dirty="0">
                <a:latin typeface="Consolas" panose="020B0609020204030204" pitchFamily="49" charset="0"/>
                <a:cs typeface="Courier New" panose="02070309020205020404" pitchFamily="49" charset="0"/>
              </a:rPr>
              <a:t>Consolidata Ltd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GB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r"/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Twitter: 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6"/>
              </a:rPr>
              <a:t>@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  <a:hlinkClick r:id="rId6"/>
              </a:rPr>
              <a:t>ConsolidataLtd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6"/>
              </a:rPr>
              <a:t> 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7"/>
              </a:rPr>
              <a:t>http://www.consolidata.co.uk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GB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140" y="478865"/>
            <a:ext cx="10515600" cy="1325563"/>
          </a:xfrm>
        </p:spPr>
        <p:txBody>
          <a:bodyPr/>
          <a:lstStyle/>
          <a:p>
            <a:r>
              <a:rPr lang="en-GB" b="1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5140" y="1617638"/>
            <a:ext cx="5967167" cy="457440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Cognitive Neuroscience BSc</a:t>
            </a:r>
          </a:p>
          <a:p>
            <a:r>
              <a:rPr lang="en-GB" dirty="0"/>
              <a:t>Multiple disciplines – biology, chemistry, psychology, sociology:</a:t>
            </a:r>
          </a:p>
          <a:p>
            <a:pPr lvl="1"/>
            <a:r>
              <a:rPr lang="en-GB" dirty="0"/>
              <a:t>Designing experiments</a:t>
            </a:r>
          </a:p>
          <a:p>
            <a:pPr lvl="1"/>
            <a:r>
              <a:rPr lang="en-GB" dirty="0"/>
              <a:t>Data collection and research methods</a:t>
            </a:r>
            <a:endParaRPr lang="en-GB" sz="3600" dirty="0"/>
          </a:p>
          <a:p>
            <a:pPr lvl="1"/>
            <a:r>
              <a:rPr lang="en-GB" dirty="0"/>
              <a:t>Testing for significance, power calculations, predictive modelling</a:t>
            </a:r>
          </a:p>
          <a:p>
            <a:pPr lvl="1"/>
            <a:r>
              <a:rPr lang="en-GB" dirty="0"/>
              <a:t>Data protection, data ethics</a:t>
            </a:r>
          </a:p>
          <a:p>
            <a:pPr lvl="0"/>
            <a:r>
              <a:rPr lang="en-GB" dirty="0"/>
              <a:t>Now working as a </a:t>
            </a:r>
            <a:r>
              <a:rPr lang="en-GB" b="1" dirty="0"/>
              <a:t>data engineer</a:t>
            </a:r>
            <a:r>
              <a:rPr lang="en-GB" dirty="0"/>
              <a:t>:</a:t>
            </a:r>
            <a:endParaRPr lang="en-GB" sz="4000" dirty="0"/>
          </a:p>
          <a:p>
            <a:pPr lvl="1"/>
            <a:r>
              <a:rPr lang="en-GB" dirty="0"/>
              <a:t>Cleaning, reshaping and normalising survey data for a market research company</a:t>
            </a:r>
            <a:endParaRPr lang="en-GB" sz="3600" dirty="0"/>
          </a:p>
          <a:p>
            <a:pPr lvl="1"/>
            <a:r>
              <a:rPr lang="en-GB" dirty="0"/>
              <a:t>Developing the </a:t>
            </a:r>
            <a:r>
              <a:rPr lang="en-GB" b="1" dirty="0"/>
              <a:t>Consolidata Data Platform</a:t>
            </a:r>
            <a:r>
              <a:rPr lang="en-GB" dirty="0"/>
              <a:t>.</a:t>
            </a:r>
            <a:endParaRPr lang="en-GB" sz="3600" dirty="0"/>
          </a:p>
          <a:p>
            <a:pPr lvl="1"/>
            <a:r>
              <a:rPr lang="en-GB" dirty="0"/>
              <a:t>Active member of the data analytics community</a:t>
            </a:r>
            <a:endParaRPr lang="en-GB" sz="3600" dirty="0"/>
          </a:p>
          <a:p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as an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You may be familiar with some tools already, depending where you’ve come from:</a:t>
            </a:r>
            <a:endParaRPr lang="en-GB" sz="4000" dirty="0"/>
          </a:p>
          <a:p>
            <a:pPr lvl="1"/>
            <a:r>
              <a:rPr lang="en-GB" dirty="0"/>
              <a:t>Excel and Office tools</a:t>
            </a:r>
            <a:endParaRPr lang="en-GB" sz="3600" dirty="0"/>
          </a:p>
          <a:p>
            <a:pPr lvl="1"/>
            <a:r>
              <a:rPr lang="en-GB" dirty="0"/>
              <a:t>SPSS, MATLAB</a:t>
            </a:r>
            <a:endParaRPr lang="en-GB" sz="3600" dirty="0"/>
          </a:p>
          <a:p>
            <a:pPr lvl="1"/>
            <a:r>
              <a:rPr lang="en-GB" dirty="0"/>
              <a:t>SQL</a:t>
            </a:r>
            <a:endParaRPr lang="en-GB" sz="3600" dirty="0"/>
          </a:p>
          <a:p>
            <a:pPr lvl="0"/>
            <a:r>
              <a:rPr lang="en-GB" dirty="0"/>
              <a:t>BI and analytics are a bit of a continuous process:</a:t>
            </a:r>
            <a:endParaRPr lang="en-GB" sz="4000" dirty="0"/>
          </a:p>
          <a:p>
            <a:pPr lvl="1"/>
            <a:r>
              <a:rPr lang="en-GB" dirty="0"/>
              <a:t>Cleaning data – missing values? Bad data?</a:t>
            </a:r>
            <a:endParaRPr lang="en-GB" sz="3600" dirty="0"/>
          </a:p>
          <a:p>
            <a:pPr lvl="1"/>
            <a:r>
              <a:rPr lang="en-GB" dirty="0"/>
              <a:t>Reshape data – is the data in the right format?</a:t>
            </a:r>
            <a:endParaRPr lang="en-GB" sz="3600" dirty="0"/>
          </a:p>
          <a:p>
            <a:pPr lvl="1"/>
            <a:r>
              <a:rPr lang="en-GB" dirty="0"/>
              <a:t>Loading – how much is there?</a:t>
            </a:r>
            <a:endParaRPr lang="en-GB" sz="3600" dirty="0"/>
          </a:p>
          <a:p>
            <a:pPr lvl="1"/>
            <a:r>
              <a:rPr lang="en-GB" dirty="0"/>
              <a:t>Find patterns – do these patterns add value?</a:t>
            </a:r>
            <a:endParaRPr lang="en-GB" sz="3600" dirty="0"/>
          </a:p>
          <a:p>
            <a:pPr lvl="1"/>
            <a:r>
              <a:rPr lang="en-GB" dirty="0"/>
              <a:t>Presentation – can you tell a story?</a:t>
            </a:r>
            <a:endParaRPr lang="en-GB" sz="36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827"/>
            <a:ext cx="10515600" cy="3893574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R is an open-source programming language, developed by academics and statisticians</a:t>
            </a:r>
            <a:endParaRPr lang="en-GB" sz="4000" dirty="0"/>
          </a:p>
          <a:p>
            <a:pPr lvl="0"/>
            <a:r>
              <a:rPr lang="en-GB" dirty="0"/>
              <a:t>Originally for maths and statistical analysis, but is slowly becoming an all-purpose language:</a:t>
            </a:r>
            <a:endParaRPr lang="en-GB" sz="4000" dirty="0"/>
          </a:p>
          <a:p>
            <a:pPr lvl="1"/>
            <a:r>
              <a:rPr lang="en-GB" dirty="0"/>
              <a:t>Collect and analyse social media data</a:t>
            </a:r>
            <a:endParaRPr lang="en-GB" sz="3600" dirty="0"/>
          </a:p>
          <a:p>
            <a:pPr lvl="1"/>
            <a:r>
              <a:rPr lang="en-GB" dirty="0"/>
              <a:t>Text analytics</a:t>
            </a:r>
            <a:endParaRPr lang="en-GB" sz="3600" dirty="0"/>
          </a:p>
          <a:p>
            <a:pPr lvl="1"/>
            <a:r>
              <a:rPr lang="en-GB" dirty="0"/>
              <a:t>Predict trends</a:t>
            </a:r>
            <a:endParaRPr lang="en-GB" sz="3600" dirty="0"/>
          </a:p>
          <a:p>
            <a:pPr lvl="1"/>
            <a:r>
              <a:rPr lang="en-GB" dirty="0"/>
              <a:t>Train machines to make predictions </a:t>
            </a:r>
            <a:endParaRPr lang="en-GB" sz="3600" dirty="0"/>
          </a:p>
          <a:p>
            <a:pPr lvl="1"/>
            <a:r>
              <a:rPr lang="en-GB" dirty="0"/>
              <a:t>Scrape data from websites</a:t>
            </a:r>
            <a:endParaRPr lang="en-GB" sz="3600" dirty="0"/>
          </a:p>
          <a:p>
            <a:r>
              <a:rPr lang="en-GB" dirty="0"/>
              <a:t>Also a great visualisation tool!</a:t>
            </a:r>
          </a:p>
        </p:txBody>
      </p:sp>
      <p:pic>
        <p:nvPicPr>
          <p:cNvPr id="1030" name="Picture 6" descr="Image result for 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38" y="298554"/>
            <a:ext cx="1706087" cy="12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4" descr="http://chrisladroue.com/wp-content/uploads/2012/02/polarHistogramFudg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3" y="2862294"/>
            <a:ext cx="3951890" cy="35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0" y="1975947"/>
            <a:ext cx="11047933" cy="29113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7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38" y="298554"/>
            <a:ext cx="1706087" cy="12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646" y="1757259"/>
            <a:ext cx="5722070" cy="441970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It’s easy to learn</a:t>
            </a:r>
            <a:endParaRPr lang="en-GB" sz="4000" dirty="0"/>
          </a:p>
          <a:p>
            <a:pPr lvl="0"/>
            <a:r>
              <a:rPr lang="en-GB" dirty="0"/>
              <a:t>It’s free to use</a:t>
            </a:r>
          </a:p>
          <a:p>
            <a:pPr lvl="0"/>
            <a:r>
              <a:rPr lang="en-GB" dirty="0"/>
              <a:t>R skills are in demand</a:t>
            </a:r>
            <a:endParaRPr lang="en-GB" sz="3600" dirty="0"/>
          </a:p>
          <a:p>
            <a:pPr lvl="0"/>
            <a:r>
              <a:rPr lang="en-GB" dirty="0"/>
              <a:t>The language is becoming increasingly popular</a:t>
            </a:r>
            <a:endParaRPr lang="en-GB" sz="3600" dirty="0"/>
          </a:p>
          <a:p>
            <a:pPr lvl="0"/>
            <a:r>
              <a:rPr lang="en-GB" dirty="0"/>
              <a:t>Open-source means you know exactly what your program is doing</a:t>
            </a:r>
            <a:endParaRPr lang="en-GB" sz="4000" dirty="0"/>
          </a:p>
          <a:p>
            <a:pPr lvl="0"/>
            <a:r>
              <a:rPr lang="en-GB" dirty="0"/>
              <a:t>Integration with other tools like Excel, SQL Server and pretty much any data analysis tool!</a:t>
            </a:r>
            <a:endParaRPr lang="en-GB" sz="3600" dirty="0"/>
          </a:p>
          <a:p>
            <a:r>
              <a:rPr lang="en-GB" dirty="0"/>
              <a:t>Shorter development cycles because new modules and packages are being released all the time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38" y="298554"/>
            <a:ext cx="1706087" cy="12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dclou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t="11435" r="12732" b="11549"/>
          <a:stretch/>
        </p:blipFill>
        <p:spPr bwMode="auto">
          <a:xfrm>
            <a:off x="6752904" y="1353403"/>
            <a:ext cx="4408782" cy="43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Python?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all-purpose, general language that works on multiple platforms</a:t>
            </a:r>
          </a:p>
          <a:p>
            <a:r>
              <a:rPr lang="en-GB" dirty="0"/>
              <a:t>High level and easy to learn like R</a:t>
            </a:r>
          </a:p>
          <a:p>
            <a:r>
              <a:rPr lang="en-GB" dirty="0"/>
              <a:t>More commonly used for </a:t>
            </a:r>
            <a:r>
              <a:rPr lang="en-GB" b="1" dirty="0"/>
              <a:t>machine </a:t>
            </a:r>
            <a:br>
              <a:rPr lang="en-GB" b="1" dirty="0"/>
            </a:br>
            <a:r>
              <a:rPr lang="en-GB" b="1" dirty="0"/>
              <a:t>learning </a:t>
            </a:r>
            <a:r>
              <a:rPr lang="en-GB" dirty="0"/>
              <a:t>and </a:t>
            </a:r>
            <a:r>
              <a:rPr lang="en-GB" b="1" dirty="0"/>
              <a:t>predictive modelling </a:t>
            </a:r>
            <a:br>
              <a:rPr lang="en-GB" dirty="0"/>
            </a:br>
            <a:r>
              <a:rPr lang="en-GB" dirty="0"/>
              <a:t>(particularly good for academics and </a:t>
            </a:r>
            <a:br>
              <a:rPr lang="en-GB" dirty="0"/>
            </a:br>
            <a:r>
              <a:rPr lang="en-GB" dirty="0"/>
              <a:t>data scientists)</a:t>
            </a:r>
          </a:p>
          <a:p>
            <a:r>
              <a:rPr lang="en-GB" dirty="0"/>
              <a:t>Open source and free to learn and use</a:t>
            </a:r>
          </a:p>
          <a:p>
            <a:r>
              <a:rPr lang="en-GB" dirty="0"/>
              <a:t>More commonly by developers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01" y="160285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37" y="2467896"/>
            <a:ext cx="4588044" cy="266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82437" y="5211096"/>
            <a:ext cx="458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Source:</a:t>
            </a:r>
            <a:r>
              <a:rPr lang="en-GB" sz="1400" dirty="0"/>
              <a:t> </a:t>
            </a:r>
            <a:r>
              <a:rPr lang="en-GB" sz="1400" dirty="0">
                <a:hlinkClick r:id="rId4"/>
              </a:rPr>
              <a:t>http://spectrum.ieee.org/computing/software/the-2016-top-programming-languages</a:t>
            </a:r>
            <a:r>
              <a:rPr lang="en-GB" sz="1400" dirty="0"/>
              <a:t> (IEEE - Institute of Electrical and Electronics Engineers)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18/1/2017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theme/theme1.xml><?xml version="1.0" encoding="utf-8"?>
<a:theme xmlns:a="http://schemas.openxmlformats.org/drawingml/2006/main" name="Blu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78278B"/>
      </a:accent3>
      <a:accent4>
        <a:srgbClr val="0074BE"/>
      </a:accent4>
      <a:accent5>
        <a:srgbClr val="243B7A"/>
      </a:accent5>
      <a:accent6>
        <a:srgbClr val="70AD47"/>
      </a:accent6>
      <a:hlink>
        <a:srgbClr val="0074BE"/>
      </a:hlink>
      <a:folHlink>
        <a:srgbClr val="65C8F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Yellow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een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urpl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78278B"/>
      </a:accent3>
      <a:accent4>
        <a:srgbClr val="0074BE"/>
      </a:accent4>
      <a:accent5>
        <a:srgbClr val="243B7A"/>
      </a:accent5>
      <a:accent6>
        <a:srgbClr val="70AD47"/>
      </a:accent6>
      <a:hlink>
        <a:srgbClr val="0074BE"/>
      </a:hlink>
      <a:folHlink>
        <a:srgbClr val="65C8F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ark Blu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850</Words>
  <Application>Microsoft Office PowerPoint</Application>
  <PresentationFormat>Widescreen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Blue Theme</vt:lpstr>
      <vt:lpstr>Yellow Theme</vt:lpstr>
      <vt:lpstr>Green Theme</vt:lpstr>
      <vt:lpstr>Purple Theme</vt:lpstr>
      <vt:lpstr>Dark Blue Theme</vt:lpstr>
      <vt:lpstr>R vs Python vs SAS Oliver Frost</vt:lpstr>
      <vt:lpstr>Today’s session:</vt:lpstr>
      <vt:lpstr> Oliver Frost GitHub: https://github.com/olfrost  Twitter: @OFrost LinkedIn: https://uk.linkedin.com/in/olliefrost </vt:lpstr>
      <vt:lpstr>Background</vt:lpstr>
      <vt:lpstr>Working as an analyst</vt:lpstr>
      <vt:lpstr>What is R?</vt:lpstr>
      <vt:lpstr>What is R?</vt:lpstr>
      <vt:lpstr>What is R?</vt:lpstr>
      <vt:lpstr>What is Python?</vt:lpstr>
      <vt:lpstr>What is Python?</vt:lpstr>
      <vt:lpstr>What is SAS?</vt:lpstr>
      <vt:lpstr>PowerPoint Presentation</vt:lpstr>
      <vt:lpstr>What do businesses use these tools for?</vt:lpstr>
      <vt:lpstr>What do businesses use these tools for? </vt:lpstr>
      <vt:lpstr>Some common questions:</vt:lpstr>
      <vt:lpstr>Conclusions</vt:lpstr>
      <vt:lpstr>Some 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Consolidata Knowledge Session</dc:title>
  <dc:creator>Dafydd Biffen</dc:creator>
  <cp:lastModifiedBy>Ollie Frost</cp:lastModifiedBy>
  <cp:revision>84</cp:revision>
  <dcterms:created xsi:type="dcterms:W3CDTF">2015-09-03T10:08:37Z</dcterms:created>
  <dcterms:modified xsi:type="dcterms:W3CDTF">2017-01-18T16:22:39Z</dcterms:modified>
</cp:coreProperties>
</file>