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826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88000"/>
            <a:ext cx="8240760" cy="115236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337960" y="2088000"/>
            <a:ext cx="817560" cy="115236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7;p2"/>
          <p:cNvPicPr/>
          <p:nvPr/>
        </p:nvPicPr>
        <p:blipFill>
          <a:blip r:embed="rId14"/>
          <a:stretch/>
        </p:blipFill>
        <p:spPr>
          <a:xfrm>
            <a:off x="232920" y="148680"/>
            <a:ext cx="2014200" cy="780480"/>
          </a:xfrm>
          <a:prstGeom prst="rect">
            <a:avLst/>
          </a:prstGeom>
          <a:ln>
            <a:noFill/>
          </a:ln>
        </p:spPr>
      </p:pic>
      <p:pic>
        <p:nvPicPr>
          <p:cNvPr id="3" name="Google Shape;18;p2"/>
          <p:cNvPicPr/>
          <p:nvPr/>
        </p:nvPicPr>
        <p:blipFill>
          <a:blip r:embed="rId15"/>
          <a:srcRect l="-2003" t="24898" r="3651" b="27412"/>
          <a:stretch/>
        </p:blipFill>
        <p:spPr>
          <a:xfrm>
            <a:off x="6786360" y="114120"/>
            <a:ext cx="2189880" cy="849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88000"/>
            <a:ext cx="8240760" cy="305892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300880" y="2088000"/>
            <a:ext cx="842760" cy="305892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E5A02559-A477-4A8F-A24E-4A445369DF01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F3FE5218-9C4D-4AC0-BE71-416AFFDB0F15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PlaceHolder 7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5" name="PlaceHolder 8"/>
          <p:cNvSpPr>
            <a:spLocks noGrp="1"/>
          </p:cNvSpPr>
          <p:nvPr>
            <p:ph type="body"/>
          </p:nvPr>
        </p:nvSpPr>
        <p:spPr>
          <a:xfrm>
            <a:off x="62856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6" name="PlaceHolder 9"/>
          <p:cNvSpPr>
            <a:spLocks noGrp="1"/>
          </p:cNvSpPr>
          <p:nvPr>
            <p:ph type="body"/>
          </p:nvPr>
        </p:nvSpPr>
        <p:spPr>
          <a:xfrm>
            <a:off x="466992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6fikass/semanticweblab2020-2021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ni-bonn.sciebo.de/s/IwA1dRbIxhqWezK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63880" y="2271240"/>
            <a:ext cx="77364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r"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MA-INF 4314 - Lab Semantic Data Web Technologies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3445560"/>
            <a:ext cx="6857280" cy="10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Dr. Tobias Grubenmann, Firas Kassawat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30.10.2020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22280" y="2271240"/>
            <a:ext cx="75783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r"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Calibri"/>
                <a:ea typeface="Calibri"/>
              </a:rPr>
              <a:t>Project Presentations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82880" y="15624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Type of Projects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66399" y="663840"/>
            <a:ext cx="8227519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Implementation of an already published paper</a:t>
            </a:r>
            <a:endParaRPr lang="en-US" sz="1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In this type of labs students should implement an algorithm presented in a paper and present the results.</a:t>
            </a:r>
            <a:endParaRPr lang="en-US" sz="1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The results would be evaluated on one or multiple datasets.</a:t>
            </a:r>
            <a:endParaRPr lang="en-US" sz="1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Most likely if lab results were convincing then a master thesis topic is presented as a continuous of the lab project (if wanted)</a:t>
            </a:r>
            <a:endParaRPr lang="en-US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Implementation of a code:</a:t>
            </a:r>
            <a:endParaRPr lang="en-US" sz="1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An API or a development layer which might be included in other projects</a:t>
            </a:r>
            <a:endParaRPr lang="en-US" sz="1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Which gives you the idea how to integrated software are implemented 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5120640" y="91440"/>
            <a:ext cx="3979800" cy="463896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68760" y="18288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</a:rPr>
              <a:t>Distillation of DNN Networks into Gradient Boost tree model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74320" y="907560"/>
            <a:ext cx="448020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The Objective of this lab is to implement an algorithm that takes the result of a neural network and train a decision Tree based on it.</a:t>
            </a:r>
            <a:endParaRPr lang="en-US" sz="1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The algorithm needs to be implemented is referenced here:</a:t>
            </a:r>
            <a:endParaRPr lang="en-US" sz="1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Zhengping Che, Sanjay Purushotham, Robinder Khemani, and Yan Liu. Interpretable deep models for icu out comeprediction.AMIA Annual Symposium Proceedings, 2016:371–380, 02 2017 </a:t>
            </a:r>
            <a:endParaRPr lang="en-US" sz="1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Type of decision Trees : Gradient Boosting Trees</a:t>
            </a:r>
            <a:endParaRPr lang="en-US" sz="1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u="sng" strike="noStrike" spc="-1">
                <a:solidFill>
                  <a:srgbClr val="000000"/>
                </a:solidFill>
                <a:uFillTx/>
                <a:latin typeface="Arial"/>
              </a:rPr>
              <a:t>No need to start from scratch</a:t>
            </a:r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you can use an already implemented base and work on it but documentation should be provided for all and references to code should be there.</a:t>
            </a:r>
            <a:endParaRPr lang="en-US" sz="1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u="sng" strike="noStrike" spc="-1">
                <a:solidFill>
                  <a:srgbClr val="000000"/>
                </a:solidFill>
                <a:uFillTx/>
                <a:latin typeface="Arial"/>
              </a:rPr>
              <a:t>Do not use other peoples works as your own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Table 1"/>
          <p:cNvGraphicFramePr/>
          <p:nvPr/>
        </p:nvGraphicFramePr>
        <p:xfrm>
          <a:off x="45000" y="91440"/>
          <a:ext cx="9085320" cy="4834800"/>
        </p:xfrm>
        <a:graphic>
          <a:graphicData uri="http://schemas.openxmlformats.org/drawingml/2006/table">
            <a:tbl>
              <a:tblPr/>
              <a:tblGrid>
                <a:gridCol w="148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Title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Distillation of DNN Networks into Gradient Boost tree model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Description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The objective of this lab is to implement a Gradient Boost tree model by taking an already trained neural network and use the trained logits alongside the original data to train the tree model.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As a variation you also need to pre-process the logits from the DNN by  training a logistic regression algorithm that outputs the required soft predictions and use them to train the model. (details are provided int eh given references)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You can use an already implemented algorithm and tweak it to get the results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Prerequisite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Basic machine learning knowledge, python, Implementation of decision Trees, 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Deliverable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59200" indent="-129240">
                        <a:lnSpc>
                          <a:spcPct val="100000"/>
                        </a:lnSpc>
                        <a:spcBef>
                          <a:spcPts val="162"/>
                        </a:spcBef>
                        <a:spcAft>
                          <a:spcPts val="162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Code.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marL="259200" indent="-129240">
                        <a:lnSpc>
                          <a:spcPct val="100000"/>
                        </a:lnSpc>
                        <a:spcBef>
                          <a:spcPts val="162"/>
                        </a:spcBef>
                        <a:spcAft>
                          <a:spcPts val="162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Validation results.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marL="259200" indent="-129240">
                        <a:lnSpc>
                          <a:spcPct val="100000"/>
                        </a:lnSpc>
                        <a:spcBef>
                          <a:spcPts val="162"/>
                        </a:spcBef>
                        <a:spcAft>
                          <a:spcPts val="162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Documentation of how to run the code how to evaluate and produce the results.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marL="259200" indent="-129240">
                        <a:lnSpc>
                          <a:spcPct val="100000"/>
                        </a:lnSpc>
                        <a:spcBef>
                          <a:spcPts val="162"/>
                        </a:spcBef>
                        <a:spcAft>
                          <a:spcPts val="162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Final presentation about the algorithm and the validation done.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Training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Two weeks training on DNN and Pytorch.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Benchmark implementation of the algorithms. 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Documentation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Required ( How to run 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Bonus work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Using other type of decision Tress.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Tuning to generate the same results as the paper.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82880" y="18288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162"/>
              </a:spcBef>
              <a:spcAft>
                <a:spcPts val="162"/>
              </a:spcAft>
            </a:pPr>
            <a:r>
              <a:rPr lang="en-US" sz="1200" b="1" strike="noStrike" spc="-1" dirty="0">
                <a:solidFill>
                  <a:srgbClr val="000000"/>
                </a:solidFill>
                <a:latin typeface="Liberation Sans;Arial"/>
              </a:rPr>
              <a:t>Example Based explanations of a trained ML-model for RDF and Tabular data</a:t>
            </a:r>
            <a:br>
              <a:rPr dirty="0"/>
            </a:br>
            <a:endParaRPr lang="en-US" sz="1200" b="0" strike="noStrike" spc="-1" dirty="0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74320" y="758520"/>
            <a:ext cx="466308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62"/>
              </a:spcBef>
              <a:spcAft>
                <a:spcPts val="16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Liberation Sans;Arial"/>
              </a:rPr>
              <a:t>The objective of this lab is to implement algorithms such as ( K-Nearest Neighbor and other to be mentioned later ) given a predicted sample (X,Y) (input , output label) of data and a group of training samples I and a number K and then the implemented algorithm should identify and output the K nearest samples from I that resembles (X,Y). </a:t>
            </a:r>
            <a:endParaRPr lang="en-US" sz="1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Liberation Sans;Arial"/>
              </a:rPr>
              <a:t>The implement algorithm should work on Tabular and RDF data.</a:t>
            </a:r>
            <a:endParaRPr lang="en-US" sz="1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Liberation Sans;Arial"/>
              </a:rPr>
              <a:t>Refrence:</a:t>
            </a:r>
            <a:endParaRPr lang="en-US" sz="1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000" b="0" strike="noStrike" spc="-1">
                <a:solidFill>
                  <a:srgbClr val="000000"/>
                </a:solidFill>
                <a:latin typeface="Liberation Sans;Arial"/>
              </a:rPr>
              <a:t>Efficient Data Representation by Selecting Prototypes with Importance Weights, 2019 , Gurumoorthy et. al</a:t>
            </a:r>
            <a:endParaRPr lang="en-US" sz="1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000" b="0" strike="noStrike" spc="-1">
                <a:solidFill>
                  <a:srgbClr val="000000"/>
                </a:solidFill>
                <a:latin typeface="Liberation Sans;Arial"/>
              </a:rPr>
              <a:t>Interpretable Counterfactual Explanations Guided by Prototypes, 2019 - Van Looveren, Klaise</a:t>
            </a:r>
            <a:endParaRPr lang="en-US" sz="1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000" b="0" strike="noStrike" spc="-1">
                <a:solidFill>
                  <a:srgbClr val="000000"/>
                </a:solidFill>
                <a:latin typeface="Liberation Sans;Arial"/>
              </a:rPr>
              <a:t>Examples are not Enough, Learn to Criticize Criticism for Interpretability, 2016, Kim ,Khanna, Koyej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Table 1"/>
          <p:cNvGraphicFramePr/>
          <p:nvPr/>
        </p:nvGraphicFramePr>
        <p:xfrm>
          <a:off x="-11880" y="8280"/>
          <a:ext cx="9085320" cy="4813560"/>
        </p:xfrm>
        <a:graphic>
          <a:graphicData uri="http://schemas.openxmlformats.org/drawingml/2006/table">
            <a:tbl>
              <a:tblPr/>
              <a:tblGrid>
                <a:gridCol w="148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0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Title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Example Based explanations of a trained ML-model for RDF and Tabular data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Description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The objective of this lab is to implement algorithms such as ( K-Nearest Neighbor and other to be mentioned later ) given a predicted sample (X,Y) (input , output label) of data and a group of training samples I and a number K and then the implemented algorithm should identify and output the K nearest samples from I that resembles (X,Y). 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The implement algorithm should work on Tabular and RDF data.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Prerequisite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Semantic RDF data, basic knowledge in machine learning similarities algorithm, python, Knowledge in software engineering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Deliverable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Project Code to be used as an API ( to be called from different projects)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Documentation of the functionalities implemented and if there a specific installation required.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Final presentation describing the overall work with a demo.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Training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Two weeks training on querying RDF and tabular data and detecting what kind of similarities they have.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Benchmark implementation of the algorithms. 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Documentation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Required with no restrictions or preferences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Bonus work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Allowing the algorithm to accept image data.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Using the ML model that produced (X,Y) to evaluate the K results.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82880" y="15624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SANSA RDF and ML python interface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0" y="640440"/>
            <a:ext cx="585180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SANSA is a big data engine for scalable processing of large-scale RDF data. </a:t>
            </a:r>
            <a:endParaRPr lang="en-US" sz="1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SANSA uses Spark and Flink which offer fault-tolerant, highly available and scalable approaches toefficiently process massive sized datasets. </a:t>
            </a:r>
            <a:endParaRPr lang="en-US" sz="1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SANSA provides the facilities for Semantic data representation, Querying, Inference, and Analytics.</a:t>
            </a:r>
            <a:endParaRPr lang="en-US" sz="1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28560" y="907560"/>
            <a:ext cx="384804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4669920" y="907560"/>
            <a:ext cx="384804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" name="Picture 204"/>
          <p:cNvPicPr/>
          <p:nvPr/>
        </p:nvPicPr>
        <p:blipFill>
          <a:blip r:embed="rId2"/>
          <a:stretch/>
        </p:blipFill>
        <p:spPr>
          <a:xfrm>
            <a:off x="91440" y="47880"/>
            <a:ext cx="6675120" cy="468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Table 1"/>
          <p:cNvGraphicFramePr/>
          <p:nvPr/>
        </p:nvGraphicFramePr>
        <p:xfrm>
          <a:off x="11520" y="22680"/>
          <a:ext cx="9085320" cy="4955880"/>
        </p:xfrm>
        <a:graphic>
          <a:graphicData uri="http://schemas.openxmlformats.org/drawingml/2006/table">
            <a:tbl>
              <a:tblPr/>
              <a:tblGrid>
                <a:gridCol w="148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Title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SANSA RDF and ML python interface</a:t>
                      </a:r>
                      <a:endParaRPr lang="en-US" sz="1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Description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The objective of this lab is to implement a python wrapper that wraps and calls the Scala code.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Wrapper should be implemented in an object oriented structure and should implemetns the machine learning and queering functionalities of SANSA.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Prerequisite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Semantic RDF data, basic knowledge in machine learning similarities algorithm, python, Knowledge in software engineering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Deliverable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Project Code to be used as an API ( to be called from different projects)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Documentation of the functionalities implemented.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Final presentation describing the overall work with a demo.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Jupiter python notebooks showing the samples of the running code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Training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Two weeks training on SANSA installation and use.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 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Documentation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Required with no restrictions or preferences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Bonus work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Liberation Sans;Arial"/>
                        </a:rPr>
                        <a:t>Using SANSA-Stack full functionality.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Liberation Sans;Arial"/>
                        </a:rPr>
                        <a:t>Implementing a bridge of functionality between SANSA and the python Wrapper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82880" y="18288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162"/>
              </a:spcBef>
              <a:spcAft>
                <a:spcPts val="162"/>
              </a:spcAft>
            </a:pPr>
            <a:r>
              <a:rPr lang="en-US" sz="1200" b="1" strike="noStrike" spc="-1">
                <a:solidFill>
                  <a:srgbClr val="000000"/>
                </a:solidFill>
                <a:latin typeface="Liberation Sans;Arial"/>
              </a:rPr>
              <a:t>Implement and design a machine learning hierarchy wrappers for SimpleML 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82880" y="640080"/>
            <a:ext cx="4389120" cy="188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latin typeface="Arial"/>
              </a:rPr>
              <a:t>Objective: Design and Implement a hierarchy of machine learning functionalities</a:t>
            </a:r>
          </a:p>
          <a:p>
            <a:endParaRPr lang="en-US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latin typeface="Arial"/>
              </a:rPr>
              <a:t>Design an ontology and a hierarchy for the adapters and functionalities provided by ( Scikit, pytorch, Tenserflow ) use the Mex Ontology as a basis.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latin typeface="Arial"/>
              </a:rPr>
              <a:t>Implement some of the functionalities mentioned in the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Calibri"/>
                <a:ea typeface="Calibri"/>
              </a:rPr>
              <a:t>General Information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11520" y="22680"/>
          <a:ext cx="9085320" cy="4775040"/>
        </p:xfrm>
        <a:graphic>
          <a:graphicData uri="http://schemas.openxmlformats.org/drawingml/2006/table">
            <a:tbl>
              <a:tblPr/>
              <a:tblGrid>
                <a:gridCol w="148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Title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latin typeface="Liberation Sans;Arial"/>
                        </a:rPr>
                        <a:t>Implement and design a machine learning hierarchy wrappers for </a:t>
                      </a:r>
                      <a:r>
                        <a:rPr lang="en-US" sz="1200" b="1" strike="noStrike" spc="-1" dirty="0" err="1">
                          <a:solidFill>
                            <a:srgbClr val="000000"/>
                          </a:solidFill>
                          <a:latin typeface="Liberation Sans;Arial"/>
                        </a:rPr>
                        <a:t>SimpleML</a:t>
                      </a: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latin typeface="Liberation Sans;Arial"/>
                        </a:rPr>
                        <a:t> 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Description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The objective of this lab is to design a small ontology for machine learning processes available in Scikit,  and implement algorithms 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Prerequisite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Semantic RDF data, basic knowledge in machine learning, python, Knowledge in software engineering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Deliverable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Project Code to be used as an API ( to be called from different projects)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Documentation of the functionalities implemented and if there a specific installation required.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Final presentation describing the overall work.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Training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Two weeks training on pytorch and scikit and rdf and ontology creation.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Documentation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Required with no restrictions or preferences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Liberation Sans;Arial"/>
                        </a:rPr>
                        <a:t>Bonus work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Liberation Sans;Arial"/>
                        </a:rPr>
                        <a:t>Merging the created ontology with the MEX ontology.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Liberation Sans;Arial"/>
                        </a:rPr>
                        <a:t>Using the ontology to make fault detection.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22280" y="2271240"/>
            <a:ext cx="7578360" cy="6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r"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Calibri"/>
                <a:ea typeface="Calibri"/>
              </a:rPr>
              <a:t>Outlook: Next meeting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>
                <a:solidFill>
                  <a:srgbClr val="000000"/>
                </a:solidFill>
                <a:latin typeface="Calibri"/>
                <a:ea typeface="Calibri"/>
              </a:rPr>
              <a:t>Preparation for next meeting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The next meeting will take place in two weeks, on November 13, 2020.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Please prepare a 5 min presentation where you will:</a:t>
            </a:r>
            <a:endParaRPr lang="en-US" sz="2100" b="0" strike="noStrike" spc="-1">
              <a:latin typeface="Arial"/>
            </a:endParaRPr>
          </a:p>
          <a:p>
            <a:pPr marL="914400" lvl="1" indent="-342360">
              <a:lnSpc>
                <a:spcPct val="90000"/>
              </a:lnSpc>
              <a:spcBef>
                <a:spcPts val="400"/>
              </a:spcBef>
              <a:buClr>
                <a:srgbClr val="1F3864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Very shortly present the topic of the project.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90000"/>
              </a:lnSpc>
              <a:spcBef>
                <a:spcPts val="400"/>
              </a:spcBef>
              <a:buClr>
                <a:srgbClr val="1F3864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Introduce yourself.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90000"/>
              </a:lnSpc>
              <a:spcBef>
                <a:spcPts val="400"/>
              </a:spcBef>
              <a:buClr>
                <a:srgbClr val="1F3864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Explain what is your background and why you want to work on this project.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>
                <a:solidFill>
                  <a:srgbClr val="000000"/>
                </a:solidFill>
                <a:latin typeface="Calibri"/>
                <a:ea typeface="Calibri"/>
              </a:rPr>
              <a:t>Overview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In this lab, you will work on a project related to Semantic Web technologies.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Up to 4 students for each project.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The project assignment procedure will be explained later.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The lab has only limited capacity.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Important information is provided on the lab webpage:</a:t>
            </a:r>
            <a:br/>
            <a:r>
              <a:rPr lang="en-US" sz="21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https://github.com/s6fikass/semanticweblab2020-2021</a:t>
            </a:r>
            <a:endParaRPr lang="en-US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>
                <a:solidFill>
                  <a:srgbClr val="000000"/>
                </a:solidFill>
                <a:latin typeface="Calibri"/>
                <a:ea typeface="Calibri"/>
              </a:rPr>
              <a:t>Bi-Weekly Lab meetings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The lab is scheduled to take place on a bi-weekly basis on Friday, </a:t>
            </a:r>
            <a:r>
              <a:rPr lang="en-US" sz="2100" b="1" strike="noStrike" spc="-1" dirty="0">
                <a:solidFill>
                  <a:schemeClr val="accent2"/>
                </a:solidFill>
                <a:latin typeface="Calibri"/>
                <a:ea typeface="Calibri"/>
              </a:rPr>
              <a:t>10:15am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to </a:t>
            </a:r>
            <a:r>
              <a:rPr lang="en-US" sz="2100" b="1" strike="noStrike" spc="-1" dirty="0">
                <a:solidFill>
                  <a:schemeClr val="accent2"/>
                </a:solidFill>
                <a:latin typeface="Calibri"/>
                <a:ea typeface="Calibri"/>
              </a:rPr>
              <a:t>12:00pm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US" sz="2100" b="0" strike="noStrike" spc="-1" dirty="0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 will not make use of every single scheduled slot.</a:t>
            </a:r>
            <a:endParaRPr lang="en-US" sz="2100" b="0" strike="noStrike" spc="-1" dirty="0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 will inform you in a timely manner when a meeting will be suspended.</a:t>
            </a:r>
            <a:endParaRPr lang="en-US" sz="2100" b="0" strike="noStrike" spc="-1" dirty="0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You are expected to keep the bi-weekly slots open for the lab meetings.</a:t>
            </a: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273960"/>
            <a:ext cx="78861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>
                <a:solidFill>
                  <a:srgbClr val="000000"/>
                </a:solidFill>
                <a:latin typeface="Calibri"/>
                <a:ea typeface="Calibri"/>
              </a:rPr>
              <a:t>Requirements to Complete the Lab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Short presentations (5 min) bi-weekly about your progress.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Final presentation at the end of the lab (20 min).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Deliverables at the end of the lab:</a:t>
            </a:r>
            <a:endParaRPr lang="en-US" sz="2100" b="0" strike="noStrike" spc="-1">
              <a:latin typeface="Arial"/>
            </a:endParaRPr>
          </a:p>
          <a:p>
            <a:pPr marL="914400" lvl="1" indent="-342360">
              <a:lnSpc>
                <a:spcPct val="90000"/>
              </a:lnSpc>
              <a:spcBef>
                <a:spcPts val="400"/>
              </a:spcBef>
              <a:buClr>
                <a:srgbClr val="1F3864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Code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90000"/>
              </a:lnSpc>
              <a:spcBef>
                <a:spcPts val="400"/>
              </a:spcBef>
              <a:buClr>
                <a:srgbClr val="1F3864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Documentation</a:t>
            </a:r>
            <a:endParaRPr lang="en-US" sz="18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The final deliverables will be peer-evaluated. Further details will be provided at a later stage.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No final report is required.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>
                <a:solidFill>
                  <a:srgbClr val="000000"/>
                </a:solidFill>
                <a:latin typeface="Calibri"/>
                <a:ea typeface="Calibri"/>
              </a:rPr>
              <a:t>No Free-Rider Policy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Every group member in each project is expected to do an equal amount of work.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All group members are required to actively participate in the presentations.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If any group member is clearly contributing less than their peers, she or he might get a lower grade than the others.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28560" y="273960"/>
            <a:ext cx="78861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>
                <a:solidFill>
                  <a:srgbClr val="000000"/>
                </a:solidFill>
                <a:latin typeface="Calibri"/>
                <a:ea typeface="Calibri"/>
              </a:rPr>
              <a:t>Important Notes about Registration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We will present projects and you will have the opportunity to declare your interest in the project by putting your name in a spreadsheet. (This will be explained shortly.)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The projects will be assigned to students until latest November 6, 2020.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You will be informed if you got selected for the project and will be asked to confirm that you are still available for the project.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1" strike="noStrike" spc="-1">
                <a:solidFill>
                  <a:srgbClr val="000000"/>
                </a:solidFill>
                <a:latin typeface="Calibri"/>
                <a:ea typeface="Calibri"/>
              </a:rPr>
              <a:t>After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 you have been assigned to a project, you need to register yourself in BASIS for the project.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The registration in BASIS must be completed until </a:t>
            </a:r>
            <a:r>
              <a:rPr lang="en-US" sz="2100" b="1" strike="noStrike" spc="-1">
                <a:solidFill>
                  <a:srgbClr val="ED7D31"/>
                </a:solidFill>
                <a:latin typeface="Calibri"/>
                <a:ea typeface="Calibri"/>
              </a:rPr>
              <a:t>November 15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>
                <a:solidFill>
                  <a:srgbClr val="000000"/>
                </a:solidFill>
                <a:latin typeface="Calibri"/>
                <a:ea typeface="Calibri"/>
              </a:rPr>
              <a:t>Project assignments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We will now start with the topic presentations.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If you are interested in a project, you can put your </a:t>
            </a:r>
            <a:r>
              <a:rPr lang="en-US" sz="2100" b="1" strike="noStrike" spc="-1">
                <a:solidFill>
                  <a:srgbClr val="000000"/>
                </a:solidFill>
                <a:latin typeface="Calibri"/>
                <a:ea typeface="Calibri"/>
              </a:rPr>
              <a:t>full name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US" sz="2100" b="1" strike="noStrike" spc="-1">
                <a:solidFill>
                  <a:srgbClr val="000000"/>
                </a:solidFill>
                <a:latin typeface="Calibri"/>
                <a:ea typeface="Calibri"/>
              </a:rPr>
              <a:t>email address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 into the spreadsheet linked in the next slide.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You can register for multiple projects.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You can put your name with up to 3 other people together in one row, if you already know with whom you want to work together.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The project leaders will contact you within the next 7 days.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If you get chosen for a project and confirmed your participation, please </a:t>
            </a:r>
            <a:r>
              <a:rPr lang="en-US" sz="2100" b="1" strike="noStrike" spc="-1">
                <a:solidFill>
                  <a:srgbClr val="000000"/>
                </a:solidFill>
                <a:latin typeface="Calibri"/>
                <a:ea typeface="Calibri"/>
              </a:rPr>
              <a:t>cross out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 your name in the spreadsheet.</a:t>
            </a:r>
            <a:endParaRPr lang="en-US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28560" y="273960"/>
            <a:ext cx="78861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>
                <a:solidFill>
                  <a:srgbClr val="000000"/>
                </a:solidFill>
                <a:latin typeface="Calibri"/>
                <a:ea typeface="Calibri"/>
              </a:rPr>
              <a:t>Spreadsheet for Project Assignment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Please use the following spreadsheet to declare your interest in a project.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Please check now that you are able to access the spreadsheet.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The spreadsheet will be available until November 1, 11:59pm.</a:t>
            </a:r>
            <a:endParaRPr lang="en-US" sz="2100" b="0" strike="noStrike" spc="-1">
              <a:latin typeface="Arial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You won’t be able to enter your name after the deadline.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63360" y="3630240"/>
            <a:ext cx="7174440" cy="1004760"/>
          </a:xfrm>
          <a:prstGeom prst="rect">
            <a:avLst/>
          </a:prstGeom>
          <a:noFill/>
          <a:ln w="381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Link: </a:t>
            </a:r>
            <a:r>
              <a:rPr lang="en-US" sz="20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https://uni-bonn.sciebo.de/s/IwA1dRbIxhqWezK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Password: </a:t>
            </a:r>
            <a:r>
              <a:rPr lang="en-US" sz="2000" b="0" strike="noStrike" spc="-1">
                <a:solidFill>
                  <a:srgbClr val="ED7D31"/>
                </a:solidFill>
                <a:latin typeface="Arial"/>
                <a:ea typeface="Arial"/>
              </a:rPr>
              <a:t>&lt;The password will be provided in the first lecture&gt;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Simple-ML DSL</Template>
  <TotalTime>560</TotalTime>
  <Words>1763</Words>
  <Application>Microsoft Office PowerPoint</Application>
  <PresentationFormat>Custom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Liberation Sans;Arial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Simple-ML Sprachentwurf</dc:title>
  <dc:subject/>
  <dc:creator>Lars Reimann</dc:creator>
  <dc:description/>
  <cp:lastModifiedBy>Tobias Grubenmann</cp:lastModifiedBy>
  <cp:revision>244</cp:revision>
  <dcterms:modified xsi:type="dcterms:W3CDTF">2020-10-29T16:43:18Z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