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80" r:id="rId5"/>
    <p:sldId id="256" r:id="rId6"/>
    <p:sldId id="257" r:id="rId7"/>
    <p:sldId id="259" r:id="rId8"/>
    <p:sldId id="289" r:id="rId9"/>
    <p:sldId id="290" r:id="rId10"/>
    <p:sldId id="281" r:id="rId11"/>
    <p:sldId id="282" r:id="rId12"/>
    <p:sldId id="287" r:id="rId13"/>
    <p:sldId id="288" r:id="rId14"/>
    <p:sldId id="286" r:id="rId15"/>
    <p:sldId id="283" r:id="rId16"/>
    <p:sldId id="284" r:id="rId17"/>
    <p:sldId id="285" r:id="rId18"/>
  </p:sldIdLst>
  <p:sldSz cx="9144000" cy="5148263"/>
  <p:notesSz cx="7559675" cy="10691813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2088000"/>
            <a:ext cx="8240760" cy="1152360"/>
          </a:xfrm>
          <a:prstGeom prst="rect">
            <a:avLst/>
          </a:prstGeom>
          <a:solidFill>
            <a:srgbClr val="0B7BCD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8337960" y="2088000"/>
            <a:ext cx="817560" cy="1152360"/>
          </a:xfrm>
          <a:prstGeom prst="rect">
            <a:avLst/>
          </a:prstGeom>
          <a:solidFill>
            <a:srgbClr val="1F3864"/>
          </a:solidFill>
          <a:ln>
            <a:noFill/>
          </a:ln>
          <a:effectLst>
            <a:outerShdw blurRad="127000" dist="762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Google Shape;17;p2"/>
          <p:cNvPicPr/>
          <p:nvPr/>
        </p:nvPicPr>
        <p:blipFill>
          <a:blip r:embed="rId14"/>
          <a:stretch/>
        </p:blipFill>
        <p:spPr>
          <a:xfrm>
            <a:off x="232920" y="148680"/>
            <a:ext cx="2014200" cy="780480"/>
          </a:xfrm>
          <a:prstGeom prst="rect">
            <a:avLst/>
          </a:prstGeom>
          <a:ln>
            <a:noFill/>
          </a:ln>
        </p:spPr>
      </p:pic>
      <p:pic>
        <p:nvPicPr>
          <p:cNvPr id="3" name="Google Shape;18;p2"/>
          <p:cNvPicPr/>
          <p:nvPr/>
        </p:nvPicPr>
        <p:blipFill>
          <a:blip r:embed="rId15"/>
          <a:srcRect l="-2003" t="24898" r="3651" b="27412"/>
          <a:stretch/>
        </p:blipFill>
        <p:spPr>
          <a:xfrm>
            <a:off x="6786360" y="114120"/>
            <a:ext cx="2189880" cy="84960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160" cy="575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088000"/>
            <a:ext cx="8240760" cy="3058920"/>
          </a:xfrm>
          <a:prstGeom prst="rect">
            <a:avLst/>
          </a:prstGeom>
          <a:solidFill>
            <a:srgbClr val="0B7BCD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8300880" y="2088000"/>
            <a:ext cx="842760" cy="3058920"/>
          </a:xfrm>
          <a:prstGeom prst="rect">
            <a:avLst/>
          </a:prstGeom>
          <a:solidFill>
            <a:srgbClr val="1F3864"/>
          </a:solidFill>
          <a:ln>
            <a:noFill/>
          </a:ln>
          <a:effectLst>
            <a:outerShdw blurRad="127000" dist="762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-14400" y="4766760"/>
            <a:ext cx="891720" cy="3870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980280" y="4766760"/>
            <a:ext cx="8163360" cy="387000"/>
          </a:xfrm>
          <a:prstGeom prst="rect">
            <a:avLst/>
          </a:prstGeom>
          <a:solidFill>
            <a:srgbClr val="0B7BC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5937480" y="4824000"/>
            <a:ext cx="3085560" cy="27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4"/>
          <p:cNvSpPr/>
          <p:nvPr/>
        </p:nvSpPr>
        <p:spPr>
          <a:xfrm>
            <a:off x="240480" y="4851720"/>
            <a:ext cx="356760" cy="21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/>
          <a:lstStyle/>
          <a:p>
            <a:pPr algn="r">
              <a:lnSpc>
                <a:spcPct val="100000"/>
              </a:lnSpc>
            </a:pPr>
            <a:fld id="{E5A02559-A477-4A8F-A24E-4A445369DF01}" type="slidenum">
              <a:rPr lang="en-US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1047240" y="4817160"/>
            <a:ext cx="4893840" cy="21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6"/>
          <p:cNvSpPr/>
          <p:nvPr/>
        </p:nvSpPr>
        <p:spPr>
          <a:xfrm>
            <a:off x="6571440" y="4814280"/>
            <a:ext cx="2708280" cy="21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0" name="PlaceHolder 8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-14400" y="4766760"/>
            <a:ext cx="891720" cy="3870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2"/>
          <p:cNvSpPr/>
          <p:nvPr/>
        </p:nvSpPr>
        <p:spPr>
          <a:xfrm>
            <a:off x="980280" y="4766760"/>
            <a:ext cx="8163360" cy="387000"/>
          </a:xfrm>
          <a:prstGeom prst="rect">
            <a:avLst/>
          </a:prstGeom>
          <a:solidFill>
            <a:srgbClr val="0B7BC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3"/>
          <p:cNvSpPr/>
          <p:nvPr/>
        </p:nvSpPr>
        <p:spPr>
          <a:xfrm>
            <a:off x="5937480" y="4824000"/>
            <a:ext cx="3085560" cy="27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4"/>
          <p:cNvSpPr/>
          <p:nvPr/>
        </p:nvSpPr>
        <p:spPr>
          <a:xfrm>
            <a:off x="240480" y="4851720"/>
            <a:ext cx="356760" cy="21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/>
          <a:lstStyle/>
          <a:p>
            <a:pPr algn="r">
              <a:lnSpc>
                <a:spcPct val="100000"/>
              </a:lnSpc>
            </a:pPr>
            <a:fld id="{F3FE5218-9C4D-4AC0-BE71-416AFFDB0F15}" type="slidenum">
              <a:rPr lang="en-US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1047240" y="4817160"/>
            <a:ext cx="4893840" cy="21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6"/>
          <p:cNvSpPr/>
          <p:nvPr/>
        </p:nvSpPr>
        <p:spPr>
          <a:xfrm>
            <a:off x="6571440" y="4814280"/>
            <a:ext cx="2708280" cy="21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PlaceHolder 7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160" cy="575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35" name="PlaceHolder 8"/>
          <p:cNvSpPr>
            <a:spLocks noGrp="1"/>
          </p:cNvSpPr>
          <p:nvPr>
            <p:ph type="body"/>
          </p:nvPr>
        </p:nvSpPr>
        <p:spPr>
          <a:xfrm>
            <a:off x="628560" y="907560"/>
            <a:ext cx="3848040" cy="372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136" name="PlaceHolder 9"/>
          <p:cNvSpPr>
            <a:spLocks noGrp="1"/>
          </p:cNvSpPr>
          <p:nvPr>
            <p:ph type="body"/>
          </p:nvPr>
        </p:nvSpPr>
        <p:spPr>
          <a:xfrm>
            <a:off x="4669920" y="907560"/>
            <a:ext cx="3848040" cy="372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grubenmann@cs.uni-bonn.de" TargetMode="Externa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3C23189-C1DB-4224-B403-50F621D30EB9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/>
              <a:t>Good morning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We will start the lab at </a:t>
            </a:r>
            <a:r>
              <a:rPr lang="en-US" b="1" dirty="0">
                <a:solidFill>
                  <a:schemeClr val="accent2"/>
                </a:solidFill>
              </a:rPr>
              <a:t>10:15am</a:t>
            </a:r>
            <a:endParaRPr lang="en-DE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631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2280" y="2271240"/>
            <a:ext cx="7578360" cy="19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r">
              <a:lnSpc>
                <a:spcPct val="90000"/>
              </a:lnSpc>
            </a:pPr>
            <a:r>
              <a:rPr lang="en-US" sz="45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Interactive Data Analytics Dashboard for RDF Knowledge Graphs</a:t>
            </a:r>
          </a:p>
        </p:txBody>
      </p:sp>
    </p:spTree>
    <p:extLst>
      <p:ext uri="{BB962C8B-B14F-4D97-AF65-F5344CB8AC3E}">
        <p14:creationId xmlns:p14="http://schemas.microsoft.com/office/powerpoint/2010/main" val="31590562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2280" y="2271240"/>
            <a:ext cx="7578360" cy="19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r">
              <a:lnSpc>
                <a:spcPct val="90000"/>
              </a:lnSpc>
            </a:pPr>
            <a:r>
              <a:rPr lang="en-US" sz="45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Implement and design a machine learning hierarchy wrapper for </a:t>
            </a:r>
            <a:r>
              <a:rPr lang="en-US" sz="4500" b="1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SimpleML</a:t>
            </a:r>
            <a:r>
              <a:rPr lang="en-US" sz="45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02460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2280" y="2271240"/>
            <a:ext cx="7578360" cy="19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r">
              <a:lnSpc>
                <a:spcPct val="90000"/>
              </a:lnSpc>
            </a:pPr>
            <a:r>
              <a:rPr lang="en-US" sz="45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Machine learning for Entity Matching</a:t>
            </a:r>
          </a:p>
        </p:txBody>
      </p:sp>
    </p:spTree>
    <p:extLst>
      <p:ext uri="{BB962C8B-B14F-4D97-AF65-F5344CB8AC3E}">
        <p14:creationId xmlns:p14="http://schemas.microsoft.com/office/powerpoint/2010/main" val="2649433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2280" y="2271240"/>
            <a:ext cx="7578360" cy="19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r">
              <a:lnSpc>
                <a:spcPct val="90000"/>
              </a:lnSpc>
            </a:pPr>
            <a:r>
              <a:rPr lang="en-US" sz="45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Distillation of DNN Networks into Gradient Boost tree model</a:t>
            </a:r>
          </a:p>
        </p:txBody>
      </p:sp>
    </p:spTree>
    <p:extLst>
      <p:ext uri="{BB962C8B-B14F-4D97-AF65-F5344CB8AC3E}">
        <p14:creationId xmlns:p14="http://schemas.microsoft.com/office/powerpoint/2010/main" val="4987395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2280" y="2271240"/>
            <a:ext cx="7578360" cy="19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r">
              <a:lnSpc>
                <a:spcPct val="90000"/>
              </a:lnSpc>
            </a:pPr>
            <a:r>
              <a:rPr lang="en-US" sz="45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SANSA RDF and ML python interface</a:t>
            </a:r>
          </a:p>
        </p:txBody>
      </p:sp>
    </p:spTree>
    <p:extLst>
      <p:ext uri="{BB962C8B-B14F-4D97-AF65-F5344CB8AC3E}">
        <p14:creationId xmlns:p14="http://schemas.microsoft.com/office/powerpoint/2010/main" val="10596600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263880" y="2271240"/>
            <a:ext cx="773640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b"/>
          <a:lstStyle/>
          <a:p>
            <a:pPr algn="r">
              <a:lnSpc>
                <a:spcPct val="9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Calibri"/>
                <a:ea typeface="Calibri"/>
              </a:rPr>
              <a:t>MA-INF 4314 - Lab Semantic Data Web Technologies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143000" y="3445560"/>
            <a:ext cx="6857280" cy="103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ctr">
              <a:lnSpc>
                <a:spcPct val="90000"/>
              </a:lnSpc>
              <a:spcBef>
                <a:spcPts val="799"/>
              </a:spcBef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Dr. Tobias Grubenmann, Firas Kassawat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799"/>
              </a:spcBef>
            </a:pPr>
            <a:r>
              <a:rPr lang="en-US" spc="-1" dirty="0">
                <a:solidFill>
                  <a:srgbClr val="000000"/>
                </a:solidFill>
                <a:latin typeface="Calibri"/>
                <a:ea typeface="Calibri"/>
              </a:rPr>
              <a:t>29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.01.2021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2280" y="2271240"/>
            <a:ext cx="7578360" cy="19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r"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Calibri"/>
                <a:ea typeface="Calibri"/>
              </a:rPr>
              <a:t>General Information</a:t>
            </a:r>
            <a:endParaRPr lang="en-US" sz="4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628560" y="273960"/>
            <a:ext cx="788616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/>
          <a:lstStyle/>
          <a:p>
            <a:pPr>
              <a:lnSpc>
                <a:spcPct val="90000"/>
              </a:lnSpc>
            </a:pPr>
            <a:r>
              <a:rPr lang="en-US" sz="33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Outlook: Final Presentations on </a:t>
            </a:r>
            <a:r>
              <a:rPr lang="en-US" sz="3300" b="1" spc="-1" dirty="0">
                <a:solidFill>
                  <a:srgbClr val="000000"/>
                </a:solidFill>
                <a:latin typeface="Calibri"/>
                <a:ea typeface="Calibri"/>
              </a:rPr>
              <a:t>February 26</a:t>
            </a:r>
            <a:endParaRPr lang="en-US" sz="3300" b="0" strike="noStrike" spc="-1" dirty="0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628560" y="907560"/>
            <a:ext cx="7886160" cy="372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spc="-1" dirty="0">
                <a:solidFill>
                  <a:srgbClr val="FF0000"/>
                </a:solidFill>
                <a:latin typeface="Calibri"/>
              </a:rPr>
              <a:t>Final presentations: February 26, 2021, 10am (instead of 10:15am!)</a:t>
            </a: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 dirty="0">
                <a:solidFill>
                  <a:srgbClr val="FF0000"/>
                </a:solidFill>
                <a:latin typeface="Calibri"/>
              </a:rPr>
              <a:t>Due to the high number of projects, w</a:t>
            </a:r>
            <a:r>
              <a:rPr lang="en-US" sz="2100" spc="-1" dirty="0">
                <a:solidFill>
                  <a:srgbClr val="FF0000"/>
                </a:solidFill>
                <a:latin typeface="Calibri"/>
              </a:rPr>
              <a:t>e will reduce the final presentations to 15 minutes!</a:t>
            </a: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 dirty="0">
                <a:solidFill>
                  <a:srgbClr val="FF0000"/>
                </a:solidFill>
                <a:latin typeface="Calibri"/>
              </a:rPr>
              <a:t>Everyone needs to present during the final presentations.</a:t>
            </a: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spc="-1" dirty="0">
                <a:solidFill>
                  <a:srgbClr val="FF0000"/>
                </a:solidFill>
                <a:latin typeface="Calibri"/>
              </a:rPr>
              <a:t>Please indicate during the presentation each member’s contribution to the project.</a:t>
            </a:r>
            <a:endParaRPr lang="en-US" sz="2100" b="0" strike="noStrike" spc="-1" dirty="0">
              <a:solidFill>
                <a:srgbClr val="FF0000"/>
              </a:solidFill>
              <a:latin typeface="Calibri"/>
            </a:endParaRP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spc="-1" dirty="0">
                <a:solidFill>
                  <a:srgbClr val="FF0000"/>
                </a:solidFill>
                <a:latin typeface="Calibri"/>
              </a:rPr>
              <a:t>Deadline for deliverables: March 1, 2021</a:t>
            </a: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spc="-1" dirty="0">
                <a:solidFill>
                  <a:srgbClr val="FF0000"/>
                </a:solidFill>
                <a:latin typeface="Calibri"/>
              </a:rPr>
              <a:t>Please send the deliverables to your project supervisor. The code and documentation will be uploaded to the GitHub repository.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628560" y="273960"/>
            <a:ext cx="788616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/>
          <a:lstStyle/>
          <a:p>
            <a:pPr>
              <a:lnSpc>
                <a:spcPct val="90000"/>
              </a:lnSpc>
            </a:pPr>
            <a:r>
              <a:rPr lang="en-US" sz="33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Peer </a:t>
            </a:r>
            <a:r>
              <a:rPr lang="en-US" sz="3300" b="1" spc="-1" dirty="0">
                <a:solidFill>
                  <a:srgbClr val="000000"/>
                </a:solidFill>
                <a:latin typeface="Calibri"/>
                <a:ea typeface="Calibri"/>
              </a:rPr>
              <a:t>Evaluation</a:t>
            </a:r>
            <a:endParaRPr lang="en-US" sz="3300" b="0" strike="noStrike" spc="-1" dirty="0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628560" y="907560"/>
            <a:ext cx="7886160" cy="372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spc="-1" dirty="0">
                <a:latin typeface="Calibri"/>
              </a:rPr>
              <a:t>The Peer Evaluation period is from March 2 until March 15, 2021.</a:t>
            </a: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spc="-1" dirty="0">
                <a:latin typeface="Calibri"/>
              </a:rPr>
              <a:t>During this period, each group will review the deliverables of two other groups.</a:t>
            </a: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spc="-1" dirty="0">
                <a:latin typeface="Calibri"/>
              </a:rPr>
              <a:t>The deliverables will be hosted on the GitHub repository.</a:t>
            </a: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spc="-1" dirty="0">
                <a:latin typeface="Calibri"/>
              </a:rPr>
              <a:t>You have to fill out two Peer Evaluation forms, which you can find on the GitHub repository.</a:t>
            </a: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spc="-1" dirty="0">
                <a:solidFill>
                  <a:srgbClr val="FF0000"/>
                </a:solidFill>
                <a:latin typeface="Calibri"/>
              </a:rPr>
              <a:t>The deadline for handing in the Peer Evaluation forms is March 15. </a:t>
            </a: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spc="-1" dirty="0">
                <a:solidFill>
                  <a:srgbClr val="FF0000"/>
                </a:solidFill>
                <a:latin typeface="Calibri"/>
              </a:rPr>
              <a:t>The completed Peer Evaluation forms have to be sent to me (</a:t>
            </a:r>
            <a:r>
              <a:rPr lang="en-US" sz="2100" spc="-1" dirty="0">
                <a:solidFill>
                  <a:srgbClr val="FF0000"/>
                </a:solidFill>
                <a:latin typeface="Calibri"/>
                <a:hlinkClick r:id="rId2"/>
              </a:rPr>
              <a:t>grubenmann@cs.uni-bonn.de</a:t>
            </a:r>
            <a:r>
              <a:rPr lang="en-US" sz="2100" spc="-1" dirty="0">
                <a:solidFill>
                  <a:srgbClr val="FF0000"/>
                </a:solidFill>
                <a:latin typeface="Calibri"/>
              </a:rPr>
              <a:t>) until March 15, 2021, 11:59pm.</a:t>
            </a:r>
          </a:p>
        </p:txBody>
      </p:sp>
    </p:spTree>
    <p:extLst>
      <p:ext uri="{BB962C8B-B14F-4D97-AF65-F5344CB8AC3E}">
        <p14:creationId xmlns:p14="http://schemas.microsoft.com/office/powerpoint/2010/main" val="3838348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628560" y="273960"/>
            <a:ext cx="788616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/>
          <a:lstStyle/>
          <a:p>
            <a:pPr>
              <a:lnSpc>
                <a:spcPct val="90000"/>
              </a:lnSpc>
            </a:pPr>
            <a:r>
              <a:rPr lang="en-US" sz="33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Peer </a:t>
            </a:r>
            <a:r>
              <a:rPr lang="en-US" sz="3300" b="1" spc="-1" dirty="0">
                <a:solidFill>
                  <a:srgbClr val="000000"/>
                </a:solidFill>
                <a:latin typeface="Calibri"/>
                <a:ea typeface="Calibri"/>
              </a:rPr>
              <a:t>Evaluation</a:t>
            </a:r>
            <a:endParaRPr lang="en-US" sz="3300" b="0" strike="noStrike" spc="-1" dirty="0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628560" y="907560"/>
            <a:ext cx="7886160" cy="372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spc="-1" dirty="0">
                <a:latin typeface="Calibri"/>
              </a:rPr>
              <a:t>For the Peer Evaluation, perform the following steps:</a:t>
            </a:r>
          </a:p>
          <a:p>
            <a:pPr marL="914400" lvl="1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spc="-1" dirty="0">
                <a:latin typeface="Calibri"/>
              </a:rPr>
              <a:t>Read the documentation</a:t>
            </a:r>
          </a:p>
          <a:p>
            <a:pPr marL="914400" lvl="1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spc="-1" dirty="0">
                <a:latin typeface="Calibri"/>
              </a:rPr>
              <a:t>Install/setup the code</a:t>
            </a:r>
          </a:p>
          <a:p>
            <a:pPr marL="914400" lvl="1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spc="-1" dirty="0">
                <a:latin typeface="Calibri"/>
              </a:rPr>
              <a:t>Run several examples/configurations</a:t>
            </a:r>
          </a:p>
          <a:p>
            <a:pPr marL="914400" lvl="1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spc="-1" dirty="0">
                <a:latin typeface="Calibri"/>
              </a:rPr>
              <a:t>Report errors/problems to the group responsible for the code</a:t>
            </a:r>
          </a:p>
          <a:p>
            <a:pPr marL="914400" lvl="1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spc="-1" dirty="0">
                <a:latin typeface="Calibri"/>
              </a:rPr>
              <a:t>Complete the Peer Evaluation form and </a:t>
            </a:r>
            <a:r>
              <a:rPr lang="en-US" sz="2100" spc="-1">
                <a:latin typeface="Calibri"/>
              </a:rPr>
              <a:t>submit it on time</a:t>
            </a:r>
            <a:endParaRPr lang="en-US" sz="2100" spc="-1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15300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2280" y="2271240"/>
            <a:ext cx="7578360" cy="19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r">
              <a:lnSpc>
                <a:spcPct val="90000"/>
              </a:lnSpc>
            </a:pPr>
            <a:r>
              <a:rPr lang="en-US" sz="45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Presentations</a:t>
            </a:r>
            <a:endParaRPr lang="en-US" sz="45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76140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628560" y="273960"/>
            <a:ext cx="788616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/>
          <a:lstStyle/>
          <a:p>
            <a:pPr>
              <a:lnSpc>
                <a:spcPct val="90000"/>
              </a:lnSpc>
            </a:pPr>
            <a:r>
              <a:rPr lang="en-US" sz="33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Presentations</a:t>
            </a:r>
            <a:endParaRPr lang="en-US" sz="3300" b="0" strike="noStrike" spc="-1" dirty="0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628560" y="907560"/>
            <a:ext cx="7886160" cy="372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Reminder: your presentation shouldn’t be longer than 5 minutes.</a:t>
            </a: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spc="-1" dirty="0">
                <a:solidFill>
                  <a:srgbClr val="000000"/>
                </a:solidFill>
                <a:latin typeface="Calibri"/>
              </a:rPr>
              <a:t>After 10 minutes, I have to interrupt your presentation.</a:t>
            </a: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 dirty="0">
                <a:solidFill>
                  <a:srgbClr val="000000"/>
                </a:solidFill>
                <a:latin typeface="Calibri"/>
              </a:rPr>
              <a:t>We will have the pres</a:t>
            </a:r>
            <a:r>
              <a:rPr lang="en-US" sz="2100" spc="-1" dirty="0">
                <a:solidFill>
                  <a:srgbClr val="000000"/>
                </a:solidFill>
                <a:latin typeface="Calibri"/>
              </a:rPr>
              <a:t>entations in the following order:</a:t>
            </a:r>
          </a:p>
          <a:p>
            <a:pPr marL="914400" lvl="1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Example Based explanations of a trained ML-model for RDF and Tabular data</a:t>
            </a: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Interactive Data Analytics Dashboard for RDF Knowledge Graphs</a:t>
            </a:r>
            <a:endParaRPr lang="en-US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Implement and design a machine learning hierarchy wrapper for </a:t>
            </a:r>
            <a:r>
              <a:rPr lang="en-US" b="0" strike="noStrike" spc="-1" dirty="0" err="1">
                <a:latin typeface="Calibri" panose="020F0502020204030204" pitchFamily="34" charset="0"/>
                <a:cs typeface="Calibri" panose="020F0502020204030204" pitchFamily="34" charset="0"/>
              </a:rPr>
              <a:t>SimpleML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914400" lvl="1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Machine learning for Entity Matching</a:t>
            </a:r>
            <a:endParaRPr lang="en-US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Distillation of DNN Networks into Gradient Boost tree model</a:t>
            </a:r>
          </a:p>
          <a:p>
            <a:pPr marL="914400" lvl="1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SANSA RDF and ML python interface</a:t>
            </a:r>
            <a:endParaRPr lang="en-US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endParaRPr lang="en-US" sz="21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1441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2280" y="2271240"/>
            <a:ext cx="7578360" cy="19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r">
              <a:lnSpc>
                <a:spcPct val="90000"/>
              </a:lnSpc>
            </a:pPr>
            <a:r>
              <a:rPr lang="en-US" sz="45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Example Based explanations of a trained ML-model for RDF and Tabular data</a:t>
            </a:r>
          </a:p>
        </p:txBody>
      </p:sp>
    </p:spTree>
    <p:extLst>
      <p:ext uri="{BB962C8B-B14F-4D97-AF65-F5344CB8AC3E}">
        <p14:creationId xmlns:p14="http://schemas.microsoft.com/office/powerpoint/2010/main" val="38043302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Simple-ML DSL</Template>
  <TotalTime>863</TotalTime>
  <Words>398</Words>
  <Application>Microsoft Office PowerPoint</Application>
  <PresentationFormat>Custom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Simple-ML Sprachentwurf</dc:title>
  <dc:subject/>
  <dc:creator>Lars Reimann</dc:creator>
  <dc:description/>
  <cp:lastModifiedBy>Tobias Grubenmann</cp:lastModifiedBy>
  <cp:revision>272</cp:revision>
  <dcterms:modified xsi:type="dcterms:W3CDTF">2021-01-29T10:19:58Z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