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75" r:id="rId7"/>
    <p:sldId id="268" r:id="rId8"/>
    <p:sldId id="270" r:id="rId9"/>
    <p:sldId id="269" r:id="rId10"/>
    <p:sldId id="271" r:id="rId11"/>
    <p:sldId id="262" r:id="rId12"/>
    <p:sldId id="273" r:id="rId13"/>
    <p:sldId id="274" r:id="rId14"/>
    <p:sldId id="263" r:id="rId15"/>
    <p:sldId id="26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477D8C9-54DD-4F91-813E-BB2E926A9A66}">
          <p14:sldIdLst>
            <p14:sldId id="256"/>
          </p14:sldIdLst>
        </p14:section>
        <p14:section name="Einleitung" id="{42E11181-9FF9-4E97-96FD-06C2B2E3D49D}">
          <p14:sldIdLst>
            <p14:sldId id="259"/>
            <p14:sldId id="260"/>
          </p14:sldIdLst>
        </p14:section>
        <p14:section name="Daten und Modell" id="{99AA8C1D-FB1C-47FF-96A7-B06540992C74}">
          <p14:sldIdLst>
            <p14:sldId id="257"/>
            <p14:sldId id="258"/>
            <p14:sldId id="275"/>
            <p14:sldId id="268"/>
            <p14:sldId id="270"/>
            <p14:sldId id="269"/>
            <p14:sldId id="271"/>
            <p14:sldId id="262"/>
            <p14:sldId id="273"/>
            <p14:sldId id="274"/>
          </p14:sldIdLst>
        </p14:section>
        <p14:section name="Testdaten und Gruppierung" id="{0F40BE67-5FA0-43C0-8F70-F6706C322E21}">
          <p14:sldIdLst>
            <p14:sldId id="263"/>
          </p14:sldIdLst>
        </p14:section>
        <p14:section name="Newsletter Kampagne" id="{2D7273A0-BA5F-4DD7-92A9-42C0199ACB45}">
          <p14:sldIdLst>
            <p14:sldId id="264"/>
          </p14:sldIdLst>
        </p14:section>
        <p14:section name="Schluss" id="{DC8F828F-0DFB-43D0-9122-A61A1E24C378}">
          <p14:sldIdLst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49" autoAdjust="0"/>
    <p:restoredTop sz="94660"/>
  </p:normalViewPr>
  <p:slideViewPr>
    <p:cSldViewPr snapToGrid="0">
      <p:cViewPr>
        <p:scale>
          <a:sx n="150" d="100"/>
          <a:sy n="150" d="100"/>
        </p:scale>
        <p:origin x="26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Premiumnutzer Gewinnung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Eine Test-Newsletter-Kampagne</a:t>
            </a:r>
          </a:p>
          <a:p>
            <a:r>
              <a:rPr lang="de-DE" dirty="0" smtClean="0"/>
              <a:t>Alexander Richter, Anna Vögele, Olaf Görlitz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Fehlermaße und Relevante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3" y="2249487"/>
            <a:ext cx="7234238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Zusätzlich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Klassifikation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bestimmte</a:t>
            </a:r>
            <a:r>
              <a:rPr lang="en-US" dirty="0" smtClean="0"/>
              <a:t> </a:t>
            </a:r>
            <a:r>
              <a:rPr lang="en-US" dirty="0" err="1" smtClean="0"/>
              <a:t>Fehlermaße</a:t>
            </a:r>
            <a:r>
              <a:rPr lang="en-US" dirty="0" smtClean="0"/>
              <a:t> </a:t>
            </a:r>
            <a:r>
              <a:rPr lang="en-US" dirty="0" err="1" smtClean="0"/>
              <a:t>berechnet</a:t>
            </a:r>
            <a:r>
              <a:rPr lang="en-US" dirty="0" smtClean="0"/>
              <a:t>, also </a:t>
            </a:r>
            <a:r>
              <a:rPr lang="en-US" dirty="0" err="1" smtClean="0"/>
              <a:t>wie</a:t>
            </a:r>
            <a:r>
              <a:rPr lang="en-US" dirty="0" smtClean="0"/>
              <a:t> gut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funktioniert</a:t>
            </a:r>
            <a:r>
              <a:rPr lang="en-US" dirty="0" smtClean="0"/>
              <a:t> hat.</a:t>
            </a:r>
          </a:p>
          <a:p>
            <a:r>
              <a:rPr lang="de-DE" dirty="0" smtClean="0"/>
              <a:t>Beispiele: Precision (</a:t>
            </a:r>
            <a:r>
              <a:rPr lang="en-US" dirty="0" err="1" smtClean="0"/>
              <a:t>Verhältnis</a:t>
            </a:r>
            <a:r>
              <a:rPr lang="en-US" dirty="0" smtClean="0"/>
              <a:t> der </a:t>
            </a:r>
            <a:r>
              <a:rPr lang="en-US" dirty="0" err="1" smtClean="0"/>
              <a:t>richtigen</a:t>
            </a:r>
            <a:r>
              <a:rPr lang="en-US" dirty="0" smtClean="0"/>
              <a:t> </a:t>
            </a:r>
            <a:r>
              <a:rPr lang="en-US" dirty="0" err="1" smtClean="0"/>
              <a:t>Vorhersagen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allen</a:t>
            </a:r>
            <a:r>
              <a:rPr lang="en-US" dirty="0" smtClean="0"/>
              <a:t> </a:t>
            </a:r>
            <a:r>
              <a:rPr lang="en-US" dirty="0" err="1" smtClean="0"/>
              <a:t>Vorhersagen</a:t>
            </a:r>
            <a:r>
              <a:rPr lang="de-DE" dirty="0" smtClean="0"/>
              <a:t>) und Recall (das Verhältnis der richtigen Vorhersagen zu allen richtigen Aussagen).</a:t>
            </a:r>
          </a:p>
          <a:p>
            <a:r>
              <a:rPr lang="de-DE" dirty="0" smtClean="0"/>
              <a:t>Es gibt auch noch die Möglichkeit, die „Feature </a:t>
            </a:r>
            <a:r>
              <a:rPr lang="de-DE" dirty="0" err="1" smtClean="0"/>
              <a:t>Importance</a:t>
            </a:r>
            <a:r>
              <a:rPr lang="de-DE" dirty="0" smtClean="0"/>
              <a:t>“, also den Beitrag der einzelnen Attribute zur Klassifikation, zu errechnen.</a:t>
            </a:r>
            <a:endParaRPr lang="de-DE" dirty="0"/>
          </a:p>
          <a:p>
            <a:endParaRPr lang="de-DE" dirty="0"/>
          </a:p>
        </p:txBody>
      </p:sp>
      <p:pic>
        <p:nvPicPr>
          <p:cNvPr id="5122" name="Picture 2" descr="https://upload.wikimedia.org/wikipedia/commons/thumb/2/26/Precisionrecall.svg/440px-Precisionreca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25" y="1530351"/>
            <a:ext cx="2343468" cy="426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3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zu den verwendeten Daten (Profildaten von etwas mehr als 1500 CK Club Nutzern sowie derselben Menge von zufällig gesampelten Nutzern, die nicht im CK Club sind oder waren)</a:t>
            </a:r>
          </a:p>
          <a:p>
            <a:r>
              <a:rPr lang="de-DE" dirty="0" smtClean="0"/>
              <a:t>Fehlerquoten im Training des Modells:</a:t>
            </a:r>
          </a:p>
          <a:p>
            <a:pPr lvl="1"/>
            <a:r>
              <a:rPr lang="de-DE" dirty="0" smtClean="0"/>
              <a:t>TODO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04159"/>
              </p:ext>
            </p:extLst>
          </p:nvPr>
        </p:nvGraphicFramePr>
        <p:xfrm>
          <a:off x="1363661" y="4936014"/>
          <a:ext cx="5276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25"/>
                <a:gridCol w="263842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Fehlermaß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Messwert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Learnings</a:t>
            </a:r>
            <a:r>
              <a:rPr lang="de-DE" dirty="0" smtClean="0"/>
              <a:t> über die Profile der CK Club Nutzer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Beiträge</a:t>
            </a:r>
            <a:r>
              <a:rPr lang="en-US" dirty="0" smtClean="0"/>
              <a:t> </a:t>
            </a:r>
            <a:r>
              <a:rPr lang="en-US" dirty="0" err="1" smtClean="0"/>
              <a:t>einzelner</a:t>
            </a:r>
            <a:r>
              <a:rPr lang="en-US" dirty="0" smtClean="0"/>
              <a:t> Attribute </a:t>
            </a:r>
            <a:r>
              <a:rPr lang="en-US" dirty="0" err="1" smtClean="0"/>
              <a:t>zum</a:t>
            </a:r>
            <a:r>
              <a:rPr lang="en-US" dirty="0" smtClean="0"/>
              <a:t> Modell </a:t>
            </a:r>
            <a:r>
              <a:rPr lang="en-US" dirty="0" err="1" smtClean="0"/>
              <a:t>sowie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Korrelationen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883442"/>
              </p:ext>
            </p:extLst>
          </p:nvPr>
        </p:nvGraphicFramePr>
        <p:xfrm>
          <a:off x="1204915" y="2923592"/>
          <a:ext cx="57531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1689100"/>
              </a:tblGrid>
              <a:tr h="334856">
                <a:tc>
                  <a:txBody>
                    <a:bodyPr/>
                    <a:lstStyle/>
                    <a:p>
                      <a:r>
                        <a:rPr lang="de-DE" dirty="0" smtClean="0"/>
                        <a:t>Attribut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Beitrag (in %)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Profilbesuche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29.10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Anzahl Kommentare</a:t>
                      </a:r>
                      <a:r>
                        <a:rPr lang="de-DE" baseline="0" dirty="0" smtClean="0"/>
                        <a:t> (Rezept)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16.40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Know-How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15.96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Anzahl Bewertungen (Rezept)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15.70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Alter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11.38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Anzahl Rezeptbilder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5.23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Anzahl</a:t>
                      </a:r>
                      <a:r>
                        <a:rPr lang="de-DE" baseline="0" dirty="0" smtClean="0"/>
                        <a:t> Rezepte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4.92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nhaltsplatzhalt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23"/>
          <a:stretch/>
        </p:blipFill>
        <p:spPr>
          <a:xfrm>
            <a:off x="7021518" y="2923592"/>
            <a:ext cx="3541712" cy="296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3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Übrigens…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 dieser Aktion kamen keine Bäume zu Schaden… Dem Random </a:t>
            </a:r>
            <a:r>
              <a:rPr lang="de-DE" dirty="0" err="1" smtClean="0"/>
              <a:t>Forest</a:t>
            </a:r>
            <a:r>
              <a:rPr lang="de-DE" dirty="0" smtClean="0"/>
              <a:t> macht es nichts aus, wenn die Attribute für die Klassifikation nicht unabhängig sind!</a:t>
            </a:r>
          </a:p>
          <a:p>
            <a:r>
              <a:rPr lang="de-DE" dirty="0" smtClean="0"/>
              <a:t>Normalerweise testet man das Modell mit bisher ungesehenen Daten. Das können wir nach der Aktion mit den Neuzugängen machen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pic>
        <p:nvPicPr>
          <p:cNvPr id="4098" name="Picture 2" descr="Bildergebnis für bild baum umarm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461" y="582613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5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Erstellung der </a:t>
            </a:r>
            <a:r>
              <a:rPr lang="de-DE" dirty="0" err="1" smtClean="0"/>
              <a:t>TestGruppen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Hier schließen die Folien von BI (Olaf) 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1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Newsletter Kampagne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Und dann noch die Folien von Alex…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3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unser Fazit zur Aktion?</a:t>
            </a:r>
          </a:p>
          <a:p>
            <a:r>
              <a:rPr lang="de-DE" dirty="0" smtClean="0"/>
              <a:t>Was konnten wir lernen?</a:t>
            </a:r>
          </a:p>
          <a:p>
            <a:r>
              <a:rPr lang="de-DE" dirty="0" smtClean="0"/>
              <a:t>Machen wir so etwas wieder?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1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Experiment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Wir wollten herausfinden, ob wir durch den Versandt eines Newsletters an Nutzer, die potentiell CK Club Nutzer sein könnten, eine Häufung von </a:t>
            </a:r>
            <a:r>
              <a:rPr lang="de-DE" dirty="0" err="1" smtClean="0"/>
              <a:t>Conversions</a:t>
            </a:r>
            <a:r>
              <a:rPr lang="de-DE" dirty="0" smtClean="0"/>
              <a:t> beobachten können.</a:t>
            </a:r>
          </a:p>
          <a:p>
            <a:r>
              <a:rPr lang="de-DE" dirty="0" smtClean="0"/>
              <a:t>Um zu testen, haben wir anhand eines Random </a:t>
            </a:r>
            <a:r>
              <a:rPr lang="de-DE" dirty="0" err="1" smtClean="0"/>
              <a:t>Forests</a:t>
            </a:r>
            <a:r>
              <a:rPr lang="de-DE" dirty="0" smtClean="0"/>
              <a:t> (</a:t>
            </a:r>
            <a:r>
              <a:rPr lang="de-DE" dirty="0" err="1" smtClean="0"/>
              <a:t>Klassifikator</a:t>
            </a:r>
            <a:r>
              <a:rPr lang="de-DE" dirty="0" smtClean="0"/>
              <a:t> aus dem </a:t>
            </a:r>
            <a:r>
              <a:rPr lang="de-DE" dirty="0" err="1" smtClean="0"/>
              <a:t>Machine</a:t>
            </a:r>
            <a:r>
              <a:rPr lang="de-DE" dirty="0" smtClean="0"/>
              <a:t> Learning) drei Gruppen von Newsletter-Empfängern erstellt und diese dazu eingeladen, dem CK Club beizutreten.</a:t>
            </a:r>
          </a:p>
          <a:p>
            <a:r>
              <a:rPr lang="de-DE" dirty="0" smtClean="0"/>
              <a:t>Die Gruppen waren dabei </a:t>
            </a:r>
          </a:p>
          <a:p>
            <a:pPr lvl="1"/>
            <a:r>
              <a:rPr lang="de-DE" dirty="0" smtClean="0"/>
              <a:t>Nutzer, die sich nach einem Random </a:t>
            </a:r>
            <a:r>
              <a:rPr lang="de-DE" dirty="0" err="1" smtClean="0"/>
              <a:t>Forest</a:t>
            </a:r>
            <a:r>
              <a:rPr lang="de-DE" dirty="0" smtClean="0"/>
              <a:t> Modell als CK Club Nutzer „eignen“,</a:t>
            </a:r>
          </a:p>
          <a:p>
            <a:pPr lvl="1"/>
            <a:r>
              <a:rPr lang="de-DE" dirty="0" smtClean="0"/>
              <a:t>Nutzer, die sich nach demselben Modell besonders wenig als CK Club Nutzer eignen,</a:t>
            </a:r>
          </a:p>
          <a:p>
            <a:pPr lvl="1"/>
            <a:r>
              <a:rPr lang="de-DE" dirty="0" smtClean="0"/>
              <a:t>Nutzer, die als Vergleichsgruppe randomisiert aus allen CK Nutzern gezogen wurden,</a:t>
            </a:r>
          </a:p>
        </p:txBody>
      </p:sp>
    </p:spTree>
    <p:extLst>
      <p:ext uri="{BB962C8B-B14F-4D97-AF65-F5344CB8AC3E}">
        <p14:creationId xmlns:p14="http://schemas.microsoft.com/office/powerpoint/2010/main" val="36193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BI: </a:t>
            </a:r>
          </a:p>
          <a:p>
            <a:pPr lvl="1"/>
            <a:r>
              <a:rPr lang="de-DE" dirty="0" smtClean="0"/>
              <a:t>Training des Random </a:t>
            </a:r>
            <a:r>
              <a:rPr lang="de-DE" dirty="0" err="1" smtClean="0"/>
              <a:t>Forest</a:t>
            </a:r>
            <a:r>
              <a:rPr lang="de-DE" dirty="0" smtClean="0"/>
              <a:t> Modells.</a:t>
            </a:r>
          </a:p>
          <a:p>
            <a:pPr lvl="1"/>
            <a:r>
              <a:rPr lang="de-DE" dirty="0" smtClean="0"/>
              <a:t>Erstellung der Gruppen von Nutzern </a:t>
            </a:r>
            <a:r>
              <a:rPr lang="de-DE" dirty="0"/>
              <a:t>in verschiedenen Affinitätsgruppen</a:t>
            </a:r>
            <a:r>
              <a:rPr lang="de-DE" dirty="0" smtClean="0"/>
              <a:t> anhand dieses Modells und der Datenbank.</a:t>
            </a:r>
          </a:p>
          <a:p>
            <a:pPr lvl="1"/>
            <a:r>
              <a:rPr lang="de-DE" dirty="0" smtClean="0"/>
              <a:t>Aufnahme neuer Custom </a:t>
            </a:r>
            <a:r>
              <a:rPr lang="de-DE" dirty="0" err="1" smtClean="0"/>
              <a:t>Dimensions</a:t>
            </a:r>
            <a:r>
              <a:rPr lang="de-DE" dirty="0" smtClean="0"/>
              <a:t> und Nutzersegmente in das Tracking/Reporting durch Google Analytics.</a:t>
            </a:r>
          </a:p>
          <a:p>
            <a:r>
              <a:rPr lang="de-DE" dirty="0" smtClean="0"/>
              <a:t>SEO:</a:t>
            </a:r>
          </a:p>
          <a:p>
            <a:pPr lvl="1"/>
            <a:r>
              <a:rPr lang="de-DE" dirty="0" smtClean="0"/>
              <a:t>Newsletter-Kampagne und Versandt an identifizierte Nutzergruppen.</a:t>
            </a:r>
          </a:p>
          <a:p>
            <a:pPr lvl="1"/>
            <a:r>
              <a:rPr lang="de-DE" dirty="0" smtClean="0"/>
              <a:t>Auswertung der (vorläufigen) Ergebnisse.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8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Ein Modell zur Klassifikation wird aufgebaut aus Daten mit bekannten Klassen-Labels (sogenannte „</a:t>
            </a:r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Truth</a:t>
            </a:r>
            <a:r>
              <a:rPr lang="de-DE" dirty="0" smtClean="0"/>
              <a:t>“).</a:t>
            </a:r>
          </a:p>
          <a:p>
            <a:pPr lvl="1"/>
            <a:r>
              <a:rPr lang="de-DE" dirty="0" smtClean="0"/>
              <a:t>In unserem Fall: alle </a:t>
            </a:r>
            <a:r>
              <a:rPr lang="de-DE" dirty="0"/>
              <a:t>Nutzer werden unterteilt in solche, </a:t>
            </a:r>
          </a:p>
          <a:p>
            <a:pPr lvl="2"/>
            <a:r>
              <a:rPr lang="de-DE" dirty="0"/>
              <a:t>die bereits Mitglieder im CK Club sind oder </a:t>
            </a:r>
            <a:r>
              <a:rPr lang="de-DE" dirty="0" smtClean="0"/>
              <a:t>waren, und solche,</a:t>
            </a:r>
            <a:endParaRPr lang="de-DE" dirty="0"/>
          </a:p>
          <a:p>
            <a:pPr lvl="2"/>
            <a:r>
              <a:rPr lang="de-DE" dirty="0"/>
              <a:t>die nicht Mitglieder im CK Club sind oder </a:t>
            </a:r>
            <a:r>
              <a:rPr lang="de-DE" dirty="0" smtClean="0"/>
              <a:t>waren.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dirty="0" smtClean="0"/>
              <a:t>Das entstandene Modell kann dann zur Vorhersage für noch nicht gesehene Daten verwendet werden.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25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3" y="2249487"/>
            <a:ext cx="6935788" cy="3541714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r>
              <a:rPr lang="de-DE" dirty="0" smtClean="0"/>
              <a:t> (Leo </a:t>
            </a:r>
            <a:r>
              <a:rPr lang="de-DE" dirty="0" err="1" smtClean="0"/>
              <a:t>Breiman</a:t>
            </a:r>
            <a:r>
              <a:rPr lang="de-DE" dirty="0" smtClean="0"/>
              <a:t>, 1999) ist ein Klassifikationsverfahren, das Voraussagen über (wahrscheinliche) nächste Nachbarn trifft.</a:t>
            </a:r>
          </a:p>
          <a:p>
            <a:r>
              <a:rPr lang="de-DE" dirty="0" smtClean="0"/>
              <a:t>Ein Random </a:t>
            </a:r>
            <a:r>
              <a:rPr lang="de-DE" dirty="0" err="1" smtClean="0"/>
              <a:t>Forest</a:t>
            </a:r>
            <a:r>
              <a:rPr lang="de-DE" dirty="0" smtClean="0"/>
              <a:t> modelliert die (vermutete) Beziehung zwischen beobachteten Daten und einer Funktion oder Darstellung (siehe rechts).</a:t>
            </a:r>
          </a:p>
          <a:p>
            <a:r>
              <a:rPr lang="de-DE" dirty="0"/>
              <a:t>Wie in so vielen Fällen besteht ein Wald aus Bäumen. Erstmal muss man also wissen, was Entscheidungsbäume </a:t>
            </a:r>
            <a:r>
              <a:rPr lang="de-DE" dirty="0" smtClean="0"/>
              <a:t>sind.</a:t>
            </a:r>
            <a:endParaRPr lang="de-DE" dirty="0"/>
          </a:p>
          <a:p>
            <a:endParaRPr lang="de-DE" dirty="0" smtClean="0"/>
          </a:p>
        </p:txBody>
      </p:sp>
      <p:pic>
        <p:nvPicPr>
          <p:cNvPr id="1028" name="Picture 4" descr="Random Forest classifi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58" y="2882900"/>
            <a:ext cx="3077201" cy="23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5130800" y="611662"/>
            <a:ext cx="1612516" cy="1178562"/>
            <a:chOff x="8963767" y="669257"/>
            <a:chExt cx="2275108" cy="1580230"/>
          </a:xfrm>
        </p:grpSpPr>
        <p:pic>
          <p:nvPicPr>
            <p:cNvPr id="1030" name="Picture 6" descr="http://www.dewitzphotography.com/wp-content/uploads/2013/12/Red-Riding-Hood-Running-Scare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767" y="731990"/>
              <a:ext cx="2275108" cy="1517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10326997" y="669257"/>
              <a:ext cx="6764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de-DE" sz="6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5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 nach L. </a:t>
            </a:r>
            <a:r>
              <a:rPr lang="de-DE" dirty="0" err="1" smtClean="0"/>
              <a:t>Breiman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Bei </a:t>
            </a:r>
            <a:r>
              <a:rPr lang="de-DE" i="1" dirty="0"/>
              <a:t>N</a:t>
            </a:r>
            <a:r>
              <a:rPr lang="de-DE" dirty="0"/>
              <a:t> Beobachtungen in der Trainingsmenge werden </a:t>
            </a:r>
            <a:r>
              <a:rPr lang="de-DE" i="1" dirty="0"/>
              <a:t>n</a:t>
            </a:r>
            <a:r>
              <a:rPr lang="de-DE" dirty="0"/>
              <a:t> Objekte zufällig </a:t>
            </a:r>
            <a:r>
              <a:rPr lang="de-DE" dirty="0" smtClean="0"/>
              <a:t>mit</a:t>
            </a:r>
            <a:r>
              <a:rPr lang="de-DE" dirty="0"/>
              <a:t> </a:t>
            </a:r>
            <a:r>
              <a:rPr lang="de-DE" dirty="0" smtClean="0"/>
              <a:t>Zurücklegen</a:t>
            </a:r>
            <a:r>
              <a:rPr lang="de-DE" dirty="0"/>
              <a:t> gezogen.</a:t>
            </a:r>
          </a:p>
          <a:p>
            <a:r>
              <a:rPr lang="de-DE" dirty="0" smtClean="0"/>
              <a:t>Bei M Merkmalen </a:t>
            </a:r>
            <a:r>
              <a:rPr lang="de-DE" dirty="0"/>
              <a:t>(Features oder Dimensionen) der Beispiele werden an jedem Knoten im </a:t>
            </a:r>
            <a:r>
              <a:rPr lang="de-DE" dirty="0" smtClean="0"/>
              <a:t>Baum m&lt;M </a:t>
            </a:r>
            <a:r>
              <a:rPr lang="de-DE" dirty="0"/>
              <a:t>Merkmale zufällig gewählt, die zur Betrachtung des Schnitts (Split) genommen werden</a:t>
            </a:r>
            <a:r>
              <a:rPr lang="de-DE" dirty="0" smtClean="0"/>
              <a:t>.</a:t>
            </a:r>
          </a:p>
          <a:p>
            <a:r>
              <a:rPr lang="de-DE" dirty="0"/>
              <a:t>Der Baum wird voll ausgebaut und nicht zurückgeschnitten (</a:t>
            </a:r>
            <a:r>
              <a:rPr lang="de-DE" dirty="0" err="1" smtClean="0"/>
              <a:t>Pruning</a:t>
            </a:r>
            <a:r>
              <a:rPr lang="de-DE" dirty="0" smtClean="0"/>
              <a:t>).</a:t>
            </a:r>
            <a:endParaRPr lang="de-DE" dirty="0"/>
          </a:p>
          <a:p>
            <a:r>
              <a:rPr lang="de-DE" dirty="0"/>
              <a:t>Zur Klassifikation wird nun ein Beispiel in jedem Baum ausgewertet. Jene Klasse, welche am häufigsten gewählt wurde ist die Klassifikation des Random </a:t>
            </a:r>
            <a:r>
              <a:rPr lang="de-DE" dirty="0" err="1"/>
              <a:t>Forest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85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Entscheidungsbäume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Beispiel </a:t>
            </a:r>
            <a:r>
              <a:rPr lang="de-DE" dirty="0"/>
              <a:t>für </a:t>
            </a:r>
            <a:r>
              <a:rPr lang="de-DE" dirty="0" smtClean="0"/>
              <a:t>Entscheidungsbäume: „Sollte ich jetzt Schokoladenkuchen essen?“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58" name="Gruppieren 57"/>
          <p:cNvGrpSpPr/>
          <p:nvPr/>
        </p:nvGrpSpPr>
        <p:grpSpPr>
          <a:xfrm>
            <a:off x="1184983" y="3077008"/>
            <a:ext cx="6532584" cy="3464715"/>
            <a:chOff x="1700056" y="3105944"/>
            <a:chExt cx="6532584" cy="3464715"/>
          </a:xfrm>
        </p:grpSpPr>
        <p:sp>
          <p:nvSpPr>
            <p:cNvPr id="4" name="Rechteck 3"/>
            <p:cNvSpPr/>
            <p:nvPr/>
          </p:nvSpPr>
          <p:spPr>
            <a:xfrm>
              <a:off x="5156522" y="3105944"/>
              <a:ext cx="1209554" cy="6500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Jahreszeit</a:t>
              </a:r>
              <a:endParaRPr lang="de-DE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4446608" y="4928026"/>
              <a:ext cx="1209554" cy="6500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Gibt es noch Obst in der Eventküche</a:t>
              </a:r>
              <a:endParaRPr lang="de-DE" sz="12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2858947" y="3940003"/>
              <a:ext cx="1209554" cy="6500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Wetter</a:t>
              </a:r>
              <a:endParaRPr lang="de-DE" dirty="0"/>
            </a:p>
          </p:txBody>
        </p:sp>
        <p:cxnSp>
          <p:nvCxnSpPr>
            <p:cNvPr id="8" name="Gerade Verbindung mit Pfeil 7"/>
            <p:cNvCxnSpPr>
              <a:stCxn id="4" idx="1"/>
            </p:cNvCxnSpPr>
            <p:nvPr/>
          </p:nvCxnSpPr>
          <p:spPr>
            <a:xfrm flipH="1">
              <a:off x="4166886" y="3430965"/>
              <a:ext cx="989636" cy="536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/>
            <p:cNvCxnSpPr>
              <a:stCxn id="6" idx="2"/>
              <a:endCxn id="39" idx="3"/>
            </p:cNvCxnSpPr>
            <p:nvPr/>
          </p:nvCxnSpPr>
          <p:spPr>
            <a:xfrm flipH="1">
              <a:off x="2623283" y="4590044"/>
              <a:ext cx="840441" cy="618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5" idx="2"/>
              <a:endCxn id="38" idx="3"/>
            </p:cNvCxnSpPr>
            <p:nvPr/>
          </p:nvCxnSpPr>
          <p:spPr>
            <a:xfrm flipH="1">
              <a:off x="3966730" y="5578067"/>
              <a:ext cx="1084655" cy="622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stCxn id="4" idx="3"/>
              <a:endCxn id="3076" idx="1"/>
            </p:cNvCxnSpPr>
            <p:nvPr/>
          </p:nvCxnSpPr>
          <p:spPr>
            <a:xfrm>
              <a:off x="6366076" y="3430965"/>
              <a:ext cx="943337" cy="554289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>
              <a:stCxn id="6" idx="2"/>
              <a:endCxn id="5" idx="1"/>
            </p:cNvCxnSpPr>
            <p:nvPr/>
          </p:nvCxnSpPr>
          <p:spPr>
            <a:xfrm>
              <a:off x="3463724" y="4590044"/>
              <a:ext cx="982884" cy="66300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5" idx="2"/>
              <a:endCxn id="53" idx="1"/>
            </p:cNvCxnSpPr>
            <p:nvPr/>
          </p:nvCxnSpPr>
          <p:spPr>
            <a:xfrm>
              <a:off x="5051385" y="5578067"/>
              <a:ext cx="1261706" cy="66869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/>
            <p:cNvSpPr txBox="1"/>
            <p:nvPr/>
          </p:nvSpPr>
          <p:spPr>
            <a:xfrm>
              <a:off x="4169027" y="3329709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Sommer</a:t>
              </a:r>
              <a:endParaRPr lang="de-DE" sz="12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6596504" y="3329709"/>
              <a:ext cx="10243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Nicht Sommer</a:t>
              </a:r>
              <a:endParaRPr lang="de-DE" sz="1200" dirty="0"/>
            </a:p>
          </p:txBody>
        </p:sp>
        <p:pic>
          <p:nvPicPr>
            <p:cNvPr id="3076" name="Picture 4" descr="Bildergebnis für bild schokoladenkuchen comic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413" y="3615588"/>
              <a:ext cx="923227" cy="73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Bildergebnis für bild schokoladenkuchen comic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503" y="5831327"/>
              <a:ext cx="923227" cy="73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Bildergebnis für bild schokoladenkuchen comic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056" y="4838735"/>
              <a:ext cx="923227" cy="73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feld 39"/>
            <p:cNvSpPr txBox="1"/>
            <p:nvPr/>
          </p:nvSpPr>
          <p:spPr>
            <a:xfrm>
              <a:off x="2601182" y="4590044"/>
              <a:ext cx="560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Regen</a:t>
              </a:r>
              <a:endParaRPr lang="de-DE" sz="12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3732511" y="4593420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Sommer</a:t>
              </a:r>
              <a:endParaRPr lang="de-DE" sz="1200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5574001" y="5643018"/>
              <a:ext cx="12296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Ja, noch Obst da</a:t>
              </a:r>
              <a:endParaRPr lang="de-DE" sz="1200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593388" y="5643019"/>
              <a:ext cx="1460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Nein, kein Obst mehr</a:t>
              </a:r>
              <a:endParaRPr lang="de-DE" sz="1200" dirty="0"/>
            </a:p>
          </p:txBody>
        </p:sp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3091" y="5922859"/>
              <a:ext cx="566825" cy="647800"/>
            </a:xfrm>
            <a:prstGeom prst="rect">
              <a:avLst/>
            </a:prstGeom>
          </p:spPr>
        </p:pic>
      </p:grpSp>
      <p:grpSp>
        <p:nvGrpSpPr>
          <p:cNvPr id="73" name="Gruppieren 72"/>
          <p:cNvGrpSpPr/>
          <p:nvPr/>
        </p:nvGrpSpPr>
        <p:grpSpPr>
          <a:xfrm>
            <a:off x="8553988" y="3217678"/>
            <a:ext cx="2589379" cy="3358410"/>
            <a:chOff x="8553988" y="3217678"/>
            <a:chExt cx="2589379" cy="3358410"/>
          </a:xfrm>
        </p:grpSpPr>
        <p:grpSp>
          <p:nvGrpSpPr>
            <p:cNvPr id="70" name="Gruppieren 69"/>
            <p:cNvGrpSpPr/>
            <p:nvPr/>
          </p:nvGrpSpPr>
          <p:grpSpPr>
            <a:xfrm>
              <a:off x="8553988" y="3217678"/>
              <a:ext cx="2589379" cy="2331453"/>
              <a:chOff x="8789288" y="2811640"/>
              <a:chExt cx="2589379" cy="2331453"/>
            </a:xfrm>
          </p:grpSpPr>
          <p:grpSp>
            <p:nvGrpSpPr>
              <p:cNvPr id="65" name="Gruppieren 64"/>
              <p:cNvGrpSpPr/>
              <p:nvPr/>
            </p:nvGrpSpPr>
            <p:grpSpPr>
              <a:xfrm>
                <a:off x="8789288" y="2811640"/>
                <a:ext cx="1210908" cy="2329519"/>
                <a:chOff x="8789288" y="2811640"/>
                <a:chExt cx="1210908" cy="2329519"/>
              </a:xfrm>
            </p:grpSpPr>
            <p:sp>
              <p:nvSpPr>
                <p:cNvPr id="61" name="Rechteck 60"/>
                <p:cNvSpPr/>
                <p:nvPr/>
              </p:nvSpPr>
              <p:spPr>
                <a:xfrm>
                  <a:off x="8789288" y="3159960"/>
                  <a:ext cx="1209554" cy="65004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Jahreszeit</a:t>
                  </a:r>
                  <a:endParaRPr lang="de-DE" dirty="0"/>
                </a:p>
              </p:txBody>
            </p:sp>
            <p:sp>
              <p:nvSpPr>
                <p:cNvPr id="63" name="Rechteck 62"/>
                <p:cNvSpPr/>
                <p:nvPr/>
              </p:nvSpPr>
              <p:spPr>
                <a:xfrm>
                  <a:off x="8790642" y="3825539"/>
                  <a:ext cx="1209554" cy="65004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Wetter</a:t>
                  </a:r>
                  <a:endParaRPr lang="de-DE" dirty="0"/>
                </a:p>
              </p:txBody>
            </p:sp>
            <p:sp>
              <p:nvSpPr>
                <p:cNvPr id="64" name="Rechteck 63"/>
                <p:cNvSpPr/>
                <p:nvPr/>
              </p:nvSpPr>
              <p:spPr>
                <a:xfrm>
                  <a:off x="8789288" y="4491118"/>
                  <a:ext cx="1209554" cy="65004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dirty="0" smtClean="0"/>
                    <a:t>Es gibt Obst</a:t>
                  </a:r>
                  <a:endParaRPr lang="de-DE" sz="1600" dirty="0"/>
                </a:p>
              </p:txBody>
            </p:sp>
            <p:sp>
              <p:nvSpPr>
                <p:cNvPr id="59" name="Textfeld 58"/>
                <p:cNvSpPr txBox="1"/>
                <p:nvPr/>
              </p:nvSpPr>
              <p:spPr>
                <a:xfrm>
                  <a:off x="8902584" y="2811640"/>
                  <a:ext cx="8963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600" dirty="0" smtClean="0"/>
                    <a:t>Attribute</a:t>
                  </a:r>
                  <a:endParaRPr lang="de-DE" sz="1600" dirty="0"/>
                </a:p>
              </p:txBody>
            </p:sp>
          </p:grpSp>
          <p:grpSp>
            <p:nvGrpSpPr>
              <p:cNvPr id="66" name="Gruppieren 65"/>
              <p:cNvGrpSpPr/>
              <p:nvPr/>
            </p:nvGrpSpPr>
            <p:grpSpPr>
              <a:xfrm>
                <a:off x="10021885" y="2833180"/>
                <a:ext cx="1356782" cy="2309913"/>
                <a:chOff x="10399576" y="2833180"/>
                <a:chExt cx="1356782" cy="2309913"/>
              </a:xfrm>
            </p:grpSpPr>
            <p:sp>
              <p:nvSpPr>
                <p:cNvPr id="60" name="Textfeld 59"/>
                <p:cNvSpPr txBox="1"/>
                <p:nvPr/>
              </p:nvSpPr>
              <p:spPr>
                <a:xfrm>
                  <a:off x="10399576" y="2833180"/>
                  <a:ext cx="13567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600" dirty="0" smtClean="0"/>
                    <a:t>Ausprägungen</a:t>
                  </a:r>
                  <a:endParaRPr lang="de-DE" sz="1600" dirty="0"/>
                </a:p>
              </p:txBody>
            </p:sp>
            <p:sp>
              <p:nvSpPr>
                <p:cNvPr id="67" name="Rechteck 66"/>
                <p:cNvSpPr/>
                <p:nvPr/>
              </p:nvSpPr>
              <p:spPr>
                <a:xfrm>
                  <a:off x="10469542" y="3161894"/>
                  <a:ext cx="1209554" cy="65004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 smtClean="0"/>
                    <a:t>Sommer, Nicht Sommer</a:t>
                  </a:r>
                  <a:endParaRPr lang="de-DE" sz="1200" dirty="0"/>
                </a:p>
              </p:txBody>
            </p:sp>
            <p:sp>
              <p:nvSpPr>
                <p:cNvPr id="68" name="Rechteck 67"/>
                <p:cNvSpPr/>
                <p:nvPr/>
              </p:nvSpPr>
              <p:spPr>
                <a:xfrm>
                  <a:off x="10470896" y="3827473"/>
                  <a:ext cx="1209554" cy="65004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Sonne, Regen</a:t>
                  </a:r>
                  <a:endParaRPr lang="de-DE" dirty="0"/>
                </a:p>
              </p:txBody>
            </p:sp>
            <p:sp>
              <p:nvSpPr>
                <p:cNvPr id="69" name="Rechteck 68"/>
                <p:cNvSpPr/>
                <p:nvPr/>
              </p:nvSpPr>
              <p:spPr>
                <a:xfrm>
                  <a:off x="10469542" y="4493052"/>
                  <a:ext cx="1209554" cy="65004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dirty="0" smtClean="0"/>
                    <a:t>Ja, nein</a:t>
                  </a:r>
                  <a:endParaRPr lang="de-DE" sz="1600" dirty="0"/>
                </a:p>
              </p:txBody>
            </p:sp>
          </p:grpSp>
        </p:grpSp>
        <p:grpSp>
          <p:nvGrpSpPr>
            <p:cNvPr id="72" name="Gruppieren 71"/>
            <p:cNvGrpSpPr/>
            <p:nvPr/>
          </p:nvGrpSpPr>
          <p:grpSpPr>
            <a:xfrm>
              <a:off x="9044594" y="5552210"/>
              <a:ext cx="1513952" cy="1023878"/>
              <a:chOff x="8249590" y="5606535"/>
              <a:chExt cx="1513952" cy="1023878"/>
            </a:xfrm>
          </p:grpSpPr>
          <p:sp>
            <p:nvSpPr>
              <p:cNvPr id="71" name="Rechteck 70"/>
              <p:cNvSpPr/>
              <p:nvPr/>
            </p:nvSpPr>
            <p:spPr>
              <a:xfrm>
                <a:off x="8553988" y="5606535"/>
                <a:ext cx="859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 smtClean="0"/>
                  <a:t>Klassen</a:t>
                </a:r>
                <a:endParaRPr lang="de-DE" dirty="0"/>
              </a:p>
            </p:txBody>
          </p:sp>
          <p:pic>
            <p:nvPicPr>
              <p:cNvPr id="74" name="Grafik 7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6717" y="5943600"/>
                <a:ext cx="566825" cy="647800"/>
              </a:xfrm>
              <a:prstGeom prst="rect">
                <a:avLst/>
              </a:prstGeom>
            </p:spPr>
          </p:pic>
          <p:pic>
            <p:nvPicPr>
              <p:cNvPr id="75" name="Picture 4" descr="Bildergebnis für bild schokoladenkuchen comic"/>
              <p:cNvPicPr>
                <a:picLocks noChangeAspect="1" noChangeArrowheads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49590" y="5891081"/>
                <a:ext cx="923227" cy="739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1174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Entscheidungsbäume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Ausprägungen können Zahlen (wie etwa die Temperatur) sein oder Kategorien (wie z. B. </a:t>
            </a:r>
            <a:r>
              <a:rPr lang="de-DE" dirty="0" smtClean="0"/>
              <a:t>die Bezeichnung für das </a:t>
            </a:r>
            <a:r>
              <a:rPr lang="de-DE" dirty="0"/>
              <a:t>Wetter</a:t>
            </a:r>
            <a:r>
              <a:rPr lang="de-DE" dirty="0" smtClean="0"/>
              <a:t>).</a:t>
            </a:r>
          </a:p>
          <a:p>
            <a:r>
              <a:rPr lang="de-DE" dirty="0" smtClean="0"/>
              <a:t>Es kann auch mehr als zwei Ausprägungen je Attribut geben (Regen, Sonne, Nebel…)</a:t>
            </a:r>
          </a:p>
          <a:p>
            <a:r>
              <a:rPr lang="de-DE" dirty="0" smtClean="0"/>
              <a:t>Die Entscheidungsbäume im Random </a:t>
            </a:r>
            <a:r>
              <a:rPr lang="de-DE" dirty="0" err="1" smtClean="0"/>
              <a:t>Forest</a:t>
            </a:r>
            <a:r>
              <a:rPr lang="de-DE" dirty="0" smtClean="0"/>
              <a:t> machen je </a:t>
            </a:r>
            <a:r>
              <a:rPr lang="de-DE" dirty="0" err="1" smtClean="0"/>
              <a:t>unkorreliert</a:t>
            </a:r>
            <a:r>
              <a:rPr lang="de-DE" dirty="0" smtClean="0"/>
              <a:t> voneinander eine Vorhersage.</a:t>
            </a:r>
          </a:p>
          <a:p>
            <a:r>
              <a:rPr lang="en-US" dirty="0"/>
              <a:t>Das </a:t>
            </a:r>
            <a:r>
              <a:rPr lang="en-US" dirty="0" err="1"/>
              <a:t>Ergebnis</a:t>
            </a:r>
            <a:r>
              <a:rPr lang="en-US" dirty="0"/>
              <a:t> der </a:t>
            </a:r>
            <a:r>
              <a:rPr lang="en-US" dirty="0" err="1"/>
              <a:t>gesamten</a:t>
            </a:r>
            <a:r>
              <a:rPr lang="en-US" dirty="0"/>
              <a:t> </a:t>
            </a:r>
            <a:r>
              <a:rPr lang="en-US" dirty="0" err="1"/>
              <a:t>Klassifikation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den </a:t>
            </a:r>
            <a:r>
              <a:rPr lang="en-US" dirty="0" err="1"/>
              <a:t>Ergebnissen</a:t>
            </a:r>
            <a:r>
              <a:rPr lang="en-US" dirty="0"/>
              <a:t> der </a:t>
            </a:r>
            <a:r>
              <a:rPr lang="en-US" dirty="0" err="1"/>
              <a:t>einzelnen</a:t>
            </a:r>
            <a:r>
              <a:rPr lang="en-US" dirty="0"/>
              <a:t> </a:t>
            </a:r>
            <a:r>
              <a:rPr lang="en-US" dirty="0" err="1"/>
              <a:t>Entscheidungsbäume</a:t>
            </a:r>
            <a:r>
              <a:rPr lang="en-US" dirty="0"/>
              <a:t> </a:t>
            </a:r>
            <a:r>
              <a:rPr lang="en-US" dirty="0" err="1"/>
              <a:t>berechnet</a:t>
            </a:r>
            <a:r>
              <a:rPr lang="en-US" dirty="0"/>
              <a:t> – </a:t>
            </a:r>
            <a:r>
              <a:rPr lang="en-US" dirty="0" err="1"/>
              <a:t>als</a:t>
            </a:r>
            <a:r>
              <a:rPr lang="en-US" dirty="0"/>
              <a:t> (</a:t>
            </a:r>
            <a:r>
              <a:rPr lang="en-US" dirty="0" err="1"/>
              <a:t>gewichtetes</a:t>
            </a:r>
            <a:r>
              <a:rPr lang="en-US" dirty="0"/>
              <a:t>) </a:t>
            </a:r>
            <a:r>
              <a:rPr lang="en-US" dirty="0" err="1"/>
              <a:t>Mittel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Endknoten</a:t>
            </a:r>
            <a:r>
              <a:rPr lang="en-US" dirty="0"/>
              <a:t> (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Mehrheit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Einzelentscheidungen</a:t>
            </a:r>
            <a:r>
              <a:rPr lang="en-US" dirty="0" smtClean="0"/>
              <a:t>).</a:t>
            </a:r>
            <a:endParaRPr lang="en-US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401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Attribute bzw.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In unserem Fall lautet die Frage an den Random </a:t>
            </a:r>
            <a:r>
              <a:rPr lang="de-DE" dirty="0" err="1" smtClean="0"/>
              <a:t>Forest</a:t>
            </a:r>
            <a:r>
              <a:rPr lang="de-DE" dirty="0" smtClean="0"/>
              <a:t>: „schau Dir einen unserer User an und sag uns anhand der folgenden Attribute, ob er ein CK Club Mitglied ist“:</a:t>
            </a:r>
          </a:p>
          <a:p>
            <a:pPr lvl="1"/>
            <a:r>
              <a:rPr lang="en-US" dirty="0" err="1"/>
              <a:t>Geschlecht</a:t>
            </a:r>
            <a:r>
              <a:rPr lang="en-US" dirty="0"/>
              <a:t>, Alter, Knowhow, </a:t>
            </a:r>
            <a:r>
              <a:rPr lang="en-US" dirty="0" err="1" smtClean="0"/>
              <a:t>Punkte</a:t>
            </a:r>
            <a:r>
              <a:rPr lang="en-US" dirty="0" smtClean="0"/>
              <a:t>, </a:t>
            </a:r>
            <a:r>
              <a:rPr lang="en-US" dirty="0" err="1" smtClean="0"/>
              <a:t>Anzahl</a:t>
            </a:r>
            <a:r>
              <a:rPr lang="en-US" dirty="0" smtClean="0"/>
              <a:t> der </a:t>
            </a:r>
            <a:r>
              <a:rPr lang="en-US" dirty="0" err="1" smtClean="0"/>
              <a:t>Tage</a:t>
            </a:r>
            <a:r>
              <a:rPr lang="en-US" dirty="0" smtClean="0"/>
              <a:t> </a:t>
            </a:r>
            <a:r>
              <a:rPr lang="en-US" dirty="0" err="1" smtClean="0"/>
              <a:t>seit</a:t>
            </a:r>
            <a:r>
              <a:rPr lang="en-US" dirty="0" smtClean="0"/>
              <a:t> der </a:t>
            </a:r>
            <a:r>
              <a:rPr lang="en-US" dirty="0" err="1" smtClean="0"/>
              <a:t>Registrierung</a:t>
            </a:r>
            <a:r>
              <a:rPr lang="en-US" dirty="0"/>
              <a:t> </a:t>
            </a:r>
            <a:r>
              <a:rPr lang="en-US" dirty="0" err="1" smtClean="0"/>
              <a:t>sowie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letzten</a:t>
            </a:r>
            <a:r>
              <a:rPr lang="en-US" dirty="0" smtClean="0"/>
              <a:t> Login.</a:t>
            </a:r>
          </a:p>
          <a:p>
            <a:pPr lvl="1"/>
            <a:r>
              <a:rPr lang="en-US" dirty="0" err="1" smtClean="0"/>
              <a:t>Jeweils</a:t>
            </a:r>
            <a:r>
              <a:rPr lang="en-US" dirty="0" smtClean="0"/>
              <a:t> die </a:t>
            </a:r>
            <a:r>
              <a:rPr lang="en-US" dirty="0" err="1" smtClean="0"/>
              <a:t>Anzahl</a:t>
            </a:r>
            <a:r>
              <a:rPr lang="en-US" dirty="0" smtClean="0"/>
              <a:t> der </a:t>
            </a:r>
            <a:r>
              <a:rPr lang="en-US" dirty="0" err="1" smtClean="0"/>
              <a:t>Profilbesuche</a:t>
            </a:r>
            <a:r>
              <a:rPr lang="en-US" dirty="0" smtClean="0"/>
              <a:t>, </a:t>
            </a:r>
            <a:r>
              <a:rPr lang="en-US" dirty="0" err="1" smtClean="0"/>
              <a:t>Rezepte</a:t>
            </a:r>
            <a:r>
              <a:rPr lang="en-US" dirty="0" smtClean="0"/>
              <a:t> (</a:t>
            </a:r>
            <a:r>
              <a:rPr lang="en-US" dirty="0" err="1" smtClean="0"/>
              <a:t>öffentlich</a:t>
            </a:r>
            <a:r>
              <a:rPr lang="en-US" dirty="0" smtClean="0"/>
              <a:t>, </a:t>
            </a:r>
            <a:r>
              <a:rPr lang="en-US" dirty="0" err="1" smtClean="0"/>
              <a:t>Kochbuch</a:t>
            </a:r>
            <a:r>
              <a:rPr lang="en-US" dirty="0" smtClean="0"/>
              <a:t>), </a:t>
            </a:r>
            <a:r>
              <a:rPr lang="en-US" dirty="0" err="1" smtClean="0"/>
              <a:t>Bilder</a:t>
            </a:r>
            <a:r>
              <a:rPr lang="en-US" dirty="0" smtClean="0"/>
              <a:t>, </a:t>
            </a:r>
            <a:r>
              <a:rPr lang="en-US" dirty="0" err="1" smtClean="0"/>
              <a:t>Kommentare</a:t>
            </a:r>
            <a:r>
              <a:rPr lang="en-US" dirty="0" smtClean="0"/>
              <a:t> (</a:t>
            </a:r>
            <a:r>
              <a:rPr lang="en-US" dirty="0" err="1" smtClean="0"/>
              <a:t>Rezept</a:t>
            </a:r>
            <a:r>
              <a:rPr lang="en-US" dirty="0" smtClean="0"/>
              <a:t>, </a:t>
            </a:r>
            <a:r>
              <a:rPr lang="en-US" dirty="0" err="1" smtClean="0"/>
              <a:t>Artikel</a:t>
            </a:r>
            <a:r>
              <a:rPr lang="en-US" dirty="0" smtClean="0"/>
              <a:t>), </a:t>
            </a:r>
            <a:r>
              <a:rPr lang="en-US" dirty="0" err="1" smtClean="0"/>
              <a:t>Rezeptbilder</a:t>
            </a:r>
            <a:r>
              <a:rPr lang="en-US" dirty="0" smtClean="0"/>
              <a:t>, </a:t>
            </a:r>
            <a:r>
              <a:rPr lang="en-US" dirty="0" err="1" smtClean="0"/>
              <a:t>Bewertungen</a:t>
            </a:r>
            <a:r>
              <a:rPr lang="en-US" dirty="0" smtClean="0"/>
              <a:t> (</a:t>
            </a:r>
            <a:r>
              <a:rPr lang="en-US" dirty="0" err="1" smtClean="0"/>
              <a:t>Rezept</a:t>
            </a:r>
            <a:r>
              <a:rPr lang="en-US" dirty="0" smtClean="0"/>
              <a:t>, </a:t>
            </a:r>
            <a:r>
              <a:rPr lang="en-US" dirty="0" err="1" smtClean="0"/>
              <a:t>Rezeptbilder</a:t>
            </a:r>
            <a:r>
              <a:rPr lang="en-US" dirty="0" smtClean="0"/>
              <a:t>), Posts (Forum, </a:t>
            </a:r>
            <a:r>
              <a:rPr lang="en-US" dirty="0" err="1" smtClean="0"/>
              <a:t>Gruppe</a:t>
            </a:r>
            <a:r>
              <a:rPr lang="en-US" dirty="0" smtClean="0"/>
              <a:t>), Threads, </a:t>
            </a:r>
            <a:r>
              <a:rPr lang="en-US" dirty="0" err="1" smtClean="0"/>
              <a:t>Gruppen</a:t>
            </a:r>
            <a:r>
              <a:rPr lang="en-US" dirty="0" smtClean="0"/>
              <a:t>, </a:t>
            </a:r>
            <a:r>
              <a:rPr lang="en-US" dirty="0" err="1" smtClean="0"/>
              <a:t>Rezeptsammlungen</a:t>
            </a:r>
            <a:r>
              <a:rPr lang="en-US" dirty="0" smtClean="0"/>
              <a:t> (</a:t>
            </a:r>
            <a:r>
              <a:rPr lang="en-US" dirty="0" err="1" smtClean="0"/>
              <a:t>privat</a:t>
            </a:r>
            <a:r>
              <a:rPr lang="en-US" dirty="0" smtClean="0"/>
              <a:t>, </a:t>
            </a:r>
            <a:r>
              <a:rPr lang="en-US" dirty="0" err="1" smtClean="0"/>
              <a:t>öffentlich</a:t>
            </a:r>
            <a:r>
              <a:rPr lang="en-US" dirty="0" smtClean="0"/>
              <a:t>), </a:t>
            </a:r>
            <a:r>
              <a:rPr lang="en-US" dirty="0" err="1" smtClean="0"/>
              <a:t>Foto-Alben</a:t>
            </a:r>
            <a:r>
              <a:rPr lang="en-US" dirty="0" smtClean="0"/>
              <a:t> (</a:t>
            </a:r>
            <a:r>
              <a:rPr lang="en-US" dirty="0" err="1" smtClean="0"/>
              <a:t>privat</a:t>
            </a:r>
            <a:r>
              <a:rPr lang="en-US" dirty="0" smtClean="0"/>
              <a:t>, </a:t>
            </a:r>
            <a:r>
              <a:rPr lang="en-US" dirty="0" err="1" smtClean="0"/>
              <a:t>öffentlich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Ob </a:t>
            </a:r>
            <a:r>
              <a:rPr lang="en-US" dirty="0" err="1" smtClean="0"/>
              <a:t>Hobbys</a:t>
            </a:r>
            <a:r>
              <a:rPr lang="en-US" dirty="0" smtClean="0"/>
              <a:t>, </a:t>
            </a:r>
            <a:r>
              <a:rPr lang="en-US" dirty="0" err="1" smtClean="0"/>
              <a:t>Vorlieben</a:t>
            </a:r>
            <a:r>
              <a:rPr lang="en-US" dirty="0" smtClean="0"/>
              <a:t> und </a:t>
            </a:r>
            <a:r>
              <a:rPr lang="en-US" dirty="0" err="1" smtClean="0"/>
              <a:t>Abneigungen</a:t>
            </a:r>
            <a:r>
              <a:rPr lang="en-US" dirty="0" smtClean="0"/>
              <a:t> </a:t>
            </a:r>
            <a:r>
              <a:rPr lang="en-US" dirty="0" err="1" smtClean="0"/>
              <a:t>angegeben</a:t>
            </a:r>
            <a:r>
              <a:rPr lang="en-US" dirty="0" smtClean="0"/>
              <a:t> </a:t>
            </a:r>
            <a:r>
              <a:rPr lang="en-US" dirty="0" err="1" smtClean="0"/>
              <a:t>wurden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819</Words>
  <Application>Microsoft Office PowerPoint</Application>
  <PresentationFormat>Breitbild</PresentationFormat>
  <Paragraphs>104</Paragraphs>
  <Slides>16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Trebuchet MS</vt:lpstr>
      <vt:lpstr>Tw Cen MT</vt:lpstr>
      <vt:lpstr>Wingdings</vt:lpstr>
      <vt:lpstr>Schaltkreis</vt:lpstr>
      <vt:lpstr>Premiumnutzer Gewinnung </vt:lpstr>
      <vt:lpstr>Unser Experiment</vt:lpstr>
      <vt:lpstr>Aufgabenverteilung</vt:lpstr>
      <vt:lpstr>Klassifikation</vt:lpstr>
      <vt:lpstr>Random Forest</vt:lpstr>
      <vt:lpstr>Funktionsweise nach L. Breiman</vt:lpstr>
      <vt:lpstr>Entscheidungsbäume</vt:lpstr>
      <vt:lpstr>Entscheidungsbäume</vt:lpstr>
      <vt:lpstr>Attribute bzw. Features</vt:lpstr>
      <vt:lpstr>Fehlermaße und Relevante Features</vt:lpstr>
      <vt:lpstr>Verwendete Daten</vt:lpstr>
      <vt:lpstr>Learnings über die Profile der CK Club Nutzer</vt:lpstr>
      <vt:lpstr>Übrigens…</vt:lpstr>
      <vt:lpstr>Erstellung der TestGruppen</vt:lpstr>
      <vt:lpstr>Newsletter Kampagne</vt:lpstr>
      <vt:lpstr>Fazit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Premiumnutzer Gewinnung </dc:title>
  <dc:creator>anna.voegele</dc:creator>
  <cp:lastModifiedBy>anna.voegele</cp:lastModifiedBy>
  <cp:revision>142</cp:revision>
  <dcterms:created xsi:type="dcterms:W3CDTF">2017-08-11T09:21:32Z</dcterms:created>
  <dcterms:modified xsi:type="dcterms:W3CDTF">2017-08-17T14:43:33Z</dcterms:modified>
</cp:coreProperties>
</file>