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3" r:id="rId8"/>
    <p:sldId id="264" r:id="rId9"/>
    <p:sldId id="265" r:id="rId10"/>
  </p:sldIdLst>
  <p:sldSz cx="14630400" cy="8229600"/>
  <p:notesSz cx="8229600" cy="14630400"/>
  <p:embeddedFontLst>
    <p:embeddedFont>
      <p:font typeface="Platypi Medium" charset="0"/>
      <p:regular r:id="rId12"/>
    </p:embeddedFont>
    <p:embeddedFont>
      <p:font typeface="Calibri" pitchFamily="34" charset="0"/>
      <p:regular r:id="rId13"/>
      <p:bold r:id="rId14"/>
      <p:italic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52" d="100"/>
          <a:sy n="52" d="100"/>
        </p:scale>
        <p:origin x="-704" y="-252"/>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2315F18E-BD88-4DE0-AF1B-E840F29B6175}" type="datetimeFigureOut">
              <a:rPr lang="en-US" smtClean="0"/>
              <a:t>4/16/2025</a:t>
            </a:fld>
            <a:endParaRPr lang="en-US"/>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932842A7-1985-4B25-901B-8A113969A998}" type="slidenum">
              <a:rPr lang="en-US" smtClean="0"/>
              <a:t>‹#›</a:t>
            </a:fld>
            <a:endParaRPr lang="en-US"/>
          </a:p>
        </p:txBody>
      </p:sp>
    </p:spTree>
    <p:extLst>
      <p:ext uri="{BB962C8B-B14F-4D97-AF65-F5344CB8AC3E}">
        <p14:creationId xmlns:p14="http://schemas.microsoft.com/office/powerpoint/2010/main" val="2649007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184083"/>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Medicure Clinic Management System</a:t>
            </a:r>
            <a:endParaRPr lang="en-US" sz="4450" dirty="0"/>
          </a:p>
        </p:txBody>
      </p:sp>
      <p:sp>
        <p:nvSpPr>
          <p:cNvPr id="4" name="Text 1"/>
          <p:cNvSpPr/>
          <p:nvPr/>
        </p:nvSpPr>
        <p:spPr>
          <a:xfrm>
            <a:off x="6280190" y="3941802"/>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This presentation summarizes the unit testing strategy and application overview for the Medicure Clinic Management System. It highlights key modules, development strategies, and testing tools used to ensure the reliability of this desktop healthcare app.</a:t>
            </a:r>
            <a:endParaRPr lang="en-US" sz="1750" dirty="0"/>
          </a:p>
        </p:txBody>
      </p:sp>
      <p:sp>
        <p:nvSpPr>
          <p:cNvPr id="5" name="Shape 2"/>
          <p:cNvSpPr/>
          <p:nvPr/>
        </p:nvSpPr>
        <p:spPr>
          <a:xfrm>
            <a:off x="6280190" y="5665470"/>
            <a:ext cx="362903" cy="362903"/>
          </a:xfrm>
          <a:prstGeom prst="roundRect">
            <a:avLst>
              <a:gd name="adj" fmla="val 25194296"/>
            </a:avLst>
          </a:prstGeom>
          <a:noFill/>
          <a:ln w="7620">
            <a:solidFill>
              <a:srgbClr val="FFFFFF"/>
            </a:solidFill>
            <a:prstDash val="solid"/>
          </a:ln>
        </p:spPr>
      </p:sp>
      <p:sp>
        <p:nvSpPr>
          <p:cNvPr id="7" name="Text 3"/>
          <p:cNvSpPr/>
          <p:nvPr/>
        </p:nvSpPr>
        <p:spPr>
          <a:xfrm>
            <a:off x="6756440" y="5648563"/>
            <a:ext cx="1618417" cy="396835"/>
          </a:xfrm>
          <a:prstGeom prst="rect">
            <a:avLst/>
          </a:prstGeom>
          <a:noFill/>
          <a:ln/>
        </p:spPr>
        <p:txBody>
          <a:bodyPr wrap="none" lIns="0" tIns="0" rIns="0" bIns="0" rtlCol="0" anchor="t"/>
          <a:lstStyle/>
          <a:p>
            <a:pPr marL="0" indent="0" algn="l">
              <a:lnSpc>
                <a:spcPts val="3100"/>
              </a:lnSpc>
              <a:buNone/>
            </a:pPr>
            <a:r>
              <a:rPr lang="en-US" sz="2200" b="1" dirty="0" smtClean="0">
                <a:solidFill>
                  <a:srgbClr val="504C49"/>
                </a:solidFill>
                <a:latin typeface="Source Serif Pro Bold" pitchFamily="34" charset="0"/>
                <a:ea typeface="Source Serif Pro Bold" pitchFamily="34" charset="-122"/>
                <a:cs typeface="Source Serif Pro Bold" pitchFamily="34" charset="-120"/>
              </a:rPr>
              <a:t>By ___________</a:t>
            </a:r>
            <a:endParaRPr lang="en-US" sz="2200" dirty="0"/>
          </a:p>
        </p:txBody>
      </p:sp>
      <p:sp>
        <p:nvSpPr>
          <p:cNvPr id="8" name="Rectangle 7"/>
          <p:cNvSpPr/>
          <p:nvPr/>
        </p:nvSpPr>
        <p:spPr>
          <a:xfrm>
            <a:off x="12630912" y="7705344"/>
            <a:ext cx="1999488" cy="524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033105"/>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Project Overview</a:t>
            </a:r>
            <a:endParaRPr lang="en-US" sz="4450" dirty="0"/>
          </a:p>
        </p:txBody>
      </p:sp>
      <p:sp>
        <p:nvSpPr>
          <p:cNvPr id="4" name="Shape 1"/>
          <p:cNvSpPr/>
          <p:nvPr/>
        </p:nvSpPr>
        <p:spPr>
          <a:xfrm>
            <a:off x="793790" y="2337197"/>
            <a:ext cx="510302" cy="510302"/>
          </a:xfrm>
          <a:prstGeom prst="roundRect">
            <a:avLst>
              <a:gd name="adj" fmla="val 6667"/>
            </a:avLst>
          </a:prstGeom>
          <a:solidFill>
            <a:srgbClr val="F9F7F7"/>
          </a:solidFill>
          <a:ln/>
        </p:spPr>
      </p:sp>
      <p:pic>
        <p:nvPicPr>
          <p:cNvPr id="5" name="Image 1" descr="preencoded.png"/>
          <p:cNvPicPr>
            <a:picLocks noChangeAspect="1"/>
          </p:cNvPicPr>
          <p:nvPr/>
        </p:nvPicPr>
        <p:blipFill>
          <a:blip r:embed="rId4"/>
          <a:stretch>
            <a:fillRect/>
          </a:stretch>
        </p:blipFill>
        <p:spPr>
          <a:xfrm>
            <a:off x="878860" y="2379702"/>
            <a:ext cx="340162" cy="425291"/>
          </a:xfrm>
          <a:prstGeom prst="rect">
            <a:avLst/>
          </a:prstGeom>
        </p:spPr>
      </p:pic>
      <p:sp>
        <p:nvSpPr>
          <p:cNvPr id="6" name="Text 2"/>
          <p:cNvSpPr/>
          <p:nvPr/>
        </p:nvSpPr>
        <p:spPr>
          <a:xfrm>
            <a:off x="1530906" y="233719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Desktop App</a:t>
            </a:r>
            <a:endParaRPr lang="en-US" sz="2200" dirty="0"/>
          </a:p>
        </p:txBody>
      </p:sp>
      <p:sp>
        <p:nvSpPr>
          <p:cNvPr id="7" name="Text 3"/>
          <p:cNvSpPr/>
          <p:nvPr/>
        </p:nvSpPr>
        <p:spPr>
          <a:xfrm>
            <a:off x="1530906" y="2827615"/>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Developed using WinForms and .NET 8.</a:t>
            </a:r>
            <a:endParaRPr lang="en-US" sz="1750" dirty="0"/>
          </a:p>
        </p:txBody>
      </p:sp>
      <p:sp>
        <p:nvSpPr>
          <p:cNvPr id="8" name="Shape 4"/>
          <p:cNvSpPr/>
          <p:nvPr/>
        </p:nvSpPr>
        <p:spPr>
          <a:xfrm>
            <a:off x="793790" y="3672483"/>
            <a:ext cx="510302" cy="510302"/>
          </a:xfrm>
          <a:prstGeom prst="roundRect">
            <a:avLst>
              <a:gd name="adj" fmla="val 6667"/>
            </a:avLst>
          </a:prstGeom>
          <a:solidFill>
            <a:srgbClr val="F9F7F7"/>
          </a:solidFill>
          <a:ln/>
        </p:spPr>
      </p:sp>
      <p:pic>
        <p:nvPicPr>
          <p:cNvPr id="9" name="Image 2" descr="preencoded.png"/>
          <p:cNvPicPr>
            <a:picLocks noChangeAspect="1"/>
          </p:cNvPicPr>
          <p:nvPr/>
        </p:nvPicPr>
        <p:blipFill>
          <a:blip r:embed="rId5"/>
          <a:stretch>
            <a:fillRect/>
          </a:stretch>
        </p:blipFill>
        <p:spPr>
          <a:xfrm>
            <a:off x="878860" y="3714988"/>
            <a:ext cx="340162" cy="425291"/>
          </a:xfrm>
          <a:prstGeom prst="rect">
            <a:avLst/>
          </a:prstGeom>
        </p:spPr>
      </p:pic>
      <p:sp>
        <p:nvSpPr>
          <p:cNvPr id="10" name="Text 5"/>
          <p:cNvSpPr/>
          <p:nvPr/>
        </p:nvSpPr>
        <p:spPr>
          <a:xfrm>
            <a:off x="1530906" y="367248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Key Modules</a:t>
            </a:r>
            <a:endParaRPr lang="en-US" sz="2200" dirty="0"/>
          </a:p>
        </p:txBody>
      </p:sp>
      <p:sp>
        <p:nvSpPr>
          <p:cNvPr id="11" name="Text 6"/>
          <p:cNvSpPr/>
          <p:nvPr/>
        </p:nvSpPr>
        <p:spPr>
          <a:xfrm>
            <a:off x="1530906" y="4162901"/>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Patient, Appointment, Reports, Users.</a:t>
            </a:r>
            <a:endParaRPr lang="en-US" sz="1750" dirty="0"/>
          </a:p>
        </p:txBody>
      </p:sp>
      <p:sp>
        <p:nvSpPr>
          <p:cNvPr id="12" name="Shape 7"/>
          <p:cNvSpPr/>
          <p:nvPr/>
        </p:nvSpPr>
        <p:spPr>
          <a:xfrm>
            <a:off x="793790" y="5007769"/>
            <a:ext cx="510302" cy="510302"/>
          </a:xfrm>
          <a:prstGeom prst="roundRect">
            <a:avLst>
              <a:gd name="adj" fmla="val 6667"/>
            </a:avLst>
          </a:prstGeom>
          <a:solidFill>
            <a:srgbClr val="F9F7F7"/>
          </a:solidFill>
          <a:ln/>
        </p:spPr>
      </p:sp>
      <p:pic>
        <p:nvPicPr>
          <p:cNvPr id="13" name="Image 3" descr="preencoded.png"/>
          <p:cNvPicPr>
            <a:picLocks noChangeAspect="1"/>
          </p:cNvPicPr>
          <p:nvPr/>
        </p:nvPicPr>
        <p:blipFill>
          <a:blip r:embed="rId6"/>
          <a:stretch>
            <a:fillRect/>
          </a:stretch>
        </p:blipFill>
        <p:spPr>
          <a:xfrm>
            <a:off x="878860" y="5050274"/>
            <a:ext cx="340162" cy="425291"/>
          </a:xfrm>
          <a:prstGeom prst="rect">
            <a:avLst/>
          </a:prstGeom>
        </p:spPr>
      </p:pic>
      <p:sp>
        <p:nvSpPr>
          <p:cNvPr id="14" name="Text 8"/>
          <p:cNvSpPr/>
          <p:nvPr/>
        </p:nvSpPr>
        <p:spPr>
          <a:xfrm>
            <a:off x="1530906" y="500776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File-Based Data</a:t>
            </a:r>
            <a:endParaRPr lang="en-US" sz="2200" dirty="0"/>
          </a:p>
        </p:txBody>
      </p:sp>
      <p:sp>
        <p:nvSpPr>
          <p:cNvPr id="15" name="Text 9"/>
          <p:cNvSpPr/>
          <p:nvPr/>
        </p:nvSpPr>
        <p:spPr>
          <a:xfrm>
            <a:off x="1530906" y="5498187"/>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No database required for data persistence.</a:t>
            </a:r>
            <a:endParaRPr lang="en-US" sz="1750" dirty="0"/>
          </a:p>
        </p:txBody>
      </p:sp>
      <p:sp>
        <p:nvSpPr>
          <p:cNvPr id="16" name="Shape 10"/>
          <p:cNvSpPr/>
          <p:nvPr/>
        </p:nvSpPr>
        <p:spPr>
          <a:xfrm>
            <a:off x="793790" y="6343055"/>
            <a:ext cx="510302" cy="510302"/>
          </a:xfrm>
          <a:prstGeom prst="roundRect">
            <a:avLst>
              <a:gd name="adj" fmla="val 6667"/>
            </a:avLst>
          </a:prstGeom>
          <a:solidFill>
            <a:srgbClr val="F9F7F7"/>
          </a:solidFill>
          <a:ln/>
        </p:spPr>
      </p:sp>
      <p:pic>
        <p:nvPicPr>
          <p:cNvPr id="17" name="Image 4" descr="preencoded.png"/>
          <p:cNvPicPr>
            <a:picLocks noChangeAspect="1"/>
          </p:cNvPicPr>
          <p:nvPr/>
        </p:nvPicPr>
        <p:blipFill>
          <a:blip r:embed="rId7"/>
          <a:stretch>
            <a:fillRect/>
          </a:stretch>
        </p:blipFill>
        <p:spPr>
          <a:xfrm>
            <a:off x="878860" y="6385560"/>
            <a:ext cx="340162" cy="425291"/>
          </a:xfrm>
          <a:prstGeom prst="rect">
            <a:avLst/>
          </a:prstGeom>
        </p:spPr>
      </p:pic>
      <p:sp>
        <p:nvSpPr>
          <p:cNvPr id="18" name="Text 11"/>
          <p:cNvSpPr/>
          <p:nvPr/>
        </p:nvSpPr>
        <p:spPr>
          <a:xfrm>
            <a:off x="1530906" y="634305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Role-Based Access</a:t>
            </a:r>
            <a:endParaRPr lang="en-US" sz="2200" dirty="0"/>
          </a:p>
        </p:txBody>
      </p:sp>
      <p:sp>
        <p:nvSpPr>
          <p:cNvPr id="19" name="Text 12"/>
          <p:cNvSpPr/>
          <p:nvPr/>
        </p:nvSpPr>
        <p:spPr>
          <a:xfrm>
            <a:off x="1530906" y="6833473"/>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Built-in access control for Admin and Doctor roles.</a:t>
            </a:r>
            <a:endParaRPr lang="en-US" sz="1750" dirty="0"/>
          </a:p>
        </p:txBody>
      </p:sp>
      <p:sp>
        <p:nvSpPr>
          <p:cNvPr id="20" name="Rectangle 19"/>
          <p:cNvSpPr/>
          <p:nvPr/>
        </p:nvSpPr>
        <p:spPr>
          <a:xfrm>
            <a:off x="12630912" y="7705344"/>
            <a:ext cx="1999488" cy="524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873806"/>
            <a:ext cx="6236732"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Development Strategy</a:t>
            </a:r>
            <a:endParaRPr lang="en-US" sz="4450" dirty="0"/>
          </a:p>
        </p:txBody>
      </p:sp>
      <p:pic>
        <p:nvPicPr>
          <p:cNvPr id="4" name="Image 1" descr="preencoded.png"/>
          <p:cNvPicPr>
            <a:picLocks noChangeAspect="1"/>
          </p:cNvPicPr>
          <p:nvPr/>
        </p:nvPicPr>
        <p:blipFill>
          <a:blip r:embed="rId4"/>
          <a:stretch>
            <a:fillRect/>
          </a:stretch>
        </p:blipFill>
        <p:spPr>
          <a:xfrm>
            <a:off x="793790" y="2962394"/>
            <a:ext cx="250627" cy="250627"/>
          </a:xfrm>
          <a:prstGeom prst="rect">
            <a:avLst/>
          </a:prstGeom>
        </p:spPr>
      </p:pic>
      <p:sp>
        <p:nvSpPr>
          <p:cNvPr id="5" name="Text 1"/>
          <p:cNvSpPr/>
          <p:nvPr/>
        </p:nvSpPr>
        <p:spPr>
          <a:xfrm>
            <a:off x="1271230" y="2922746"/>
            <a:ext cx="1814513" cy="708660"/>
          </a:xfrm>
          <a:prstGeom prst="rect">
            <a:avLst/>
          </a:prstGeom>
          <a:noFill/>
          <a:ln/>
        </p:spPr>
        <p:txBody>
          <a:bodyPr wrap="squar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Modular Design</a:t>
            </a:r>
            <a:endParaRPr lang="en-US" sz="2200" dirty="0"/>
          </a:p>
        </p:txBody>
      </p:sp>
      <p:pic>
        <p:nvPicPr>
          <p:cNvPr id="6" name="Image 2" descr="preencoded.png"/>
          <p:cNvPicPr>
            <a:picLocks noChangeAspect="1"/>
          </p:cNvPicPr>
          <p:nvPr/>
        </p:nvPicPr>
        <p:blipFill>
          <a:blip r:embed="rId5"/>
          <a:stretch>
            <a:fillRect/>
          </a:stretch>
        </p:blipFill>
        <p:spPr>
          <a:xfrm>
            <a:off x="3425904" y="2962394"/>
            <a:ext cx="250746" cy="250746"/>
          </a:xfrm>
          <a:prstGeom prst="rect">
            <a:avLst/>
          </a:prstGeom>
        </p:spPr>
      </p:pic>
      <p:sp>
        <p:nvSpPr>
          <p:cNvPr id="7" name="Text 2"/>
          <p:cNvSpPr/>
          <p:nvPr/>
        </p:nvSpPr>
        <p:spPr>
          <a:xfrm>
            <a:off x="3903464" y="2922746"/>
            <a:ext cx="1814513" cy="1062990"/>
          </a:xfrm>
          <a:prstGeom prst="rect">
            <a:avLst/>
          </a:prstGeom>
          <a:noFill/>
          <a:ln/>
        </p:spPr>
        <p:txBody>
          <a:bodyPr wrap="squar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Defensive Programming</a:t>
            </a:r>
            <a:endParaRPr lang="en-US" sz="2200" dirty="0"/>
          </a:p>
        </p:txBody>
      </p:sp>
      <p:pic>
        <p:nvPicPr>
          <p:cNvPr id="8" name="Image 3" descr="preencoded.png"/>
          <p:cNvPicPr>
            <a:picLocks noChangeAspect="1"/>
          </p:cNvPicPr>
          <p:nvPr/>
        </p:nvPicPr>
        <p:blipFill>
          <a:blip r:embed="rId6"/>
          <a:stretch>
            <a:fillRect/>
          </a:stretch>
        </p:blipFill>
        <p:spPr>
          <a:xfrm>
            <a:off x="6058138" y="2962394"/>
            <a:ext cx="250627" cy="250627"/>
          </a:xfrm>
          <a:prstGeom prst="rect">
            <a:avLst/>
          </a:prstGeom>
        </p:spPr>
      </p:pic>
      <p:sp>
        <p:nvSpPr>
          <p:cNvPr id="9" name="Text 3"/>
          <p:cNvSpPr/>
          <p:nvPr/>
        </p:nvSpPr>
        <p:spPr>
          <a:xfrm>
            <a:off x="6535579" y="2922746"/>
            <a:ext cx="1814513" cy="1062990"/>
          </a:xfrm>
          <a:prstGeom prst="rect">
            <a:avLst/>
          </a:prstGeom>
          <a:noFill/>
          <a:ln/>
        </p:spPr>
        <p:txBody>
          <a:bodyPr wrap="squar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Iterative Development</a:t>
            </a:r>
            <a:endParaRPr lang="en-US" sz="2200" dirty="0"/>
          </a:p>
        </p:txBody>
      </p:sp>
      <p:pic>
        <p:nvPicPr>
          <p:cNvPr id="10" name="Image 4" descr="preencoded.png"/>
          <p:cNvPicPr>
            <a:picLocks noChangeAspect="1"/>
          </p:cNvPicPr>
          <p:nvPr/>
        </p:nvPicPr>
        <p:blipFill>
          <a:blip r:embed="rId7"/>
          <a:stretch>
            <a:fillRect/>
          </a:stretch>
        </p:blipFill>
        <p:spPr>
          <a:xfrm>
            <a:off x="793790" y="4705826"/>
            <a:ext cx="250627" cy="250627"/>
          </a:xfrm>
          <a:prstGeom prst="rect">
            <a:avLst/>
          </a:prstGeom>
        </p:spPr>
      </p:pic>
      <p:sp>
        <p:nvSpPr>
          <p:cNvPr id="11" name="Text 4"/>
          <p:cNvSpPr/>
          <p:nvPr/>
        </p:nvSpPr>
        <p:spPr>
          <a:xfrm>
            <a:off x="1271230" y="4666178"/>
            <a:ext cx="1814513" cy="708660"/>
          </a:xfrm>
          <a:prstGeom prst="rect">
            <a:avLst/>
          </a:prstGeom>
          <a:noFill/>
          <a:ln/>
        </p:spPr>
        <p:txBody>
          <a:bodyPr wrap="squar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Maintainability</a:t>
            </a:r>
            <a:endParaRPr lang="en-US" sz="2200" dirty="0"/>
          </a:p>
        </p:txBody>
      </p:sp>
      <p:sp>
        <p:nvSpPr>
          <p:cNvPr id="12" name="Text 5"/>
          <p:cNvSpPr/>
          <p:nvPr/>
        </p:nvSpPr>
        <p:spPr>
          <a:xfrm>
            <a:off x="793790" y="5629989"/>
            <a:ext cx="7556421" cy="725805"/>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The development strategy includes modular design, defensive programming, iterative development, and maintainability.</a:t>
            </a:r>
            <a:endParaRPr lang="en-US" sz="1750" dirty="0"/>
          </a:p>
        </p:txBody>
      </p:sp>
      <p:sp>
        <p:nvSpPr>
          <p:cNvPr id="13" name="Rectangle 12"/>
          <p:cNvSpPr/>
          <p:nvPr/>
        </p:nvSpPr>
        <p:spPr>
          <a:xfrm>
            <a:off x="12630912" y="7729728"/>
            <a:ext cx="1999488" cy="524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549003"/>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Role of Unit Testing</a:t>
            </a:r>
            <a:endParaRPr lang="en-US" sz="4450" dirty="0"/>
          </a:p>
        </p:txBody>
      </p:sp>
      <p:pic>
        <p:nvPicPr>
          <p:cNvPr id="4" name="Image 1" descr="preencoded.png"/>
          <p:cNvPicPr>
            <a:picLocks noChangeAspect="1"/>
          </p:cNvPicPr>
          <p:nvPr/>
        </p:nvPicPr>
        <p:blipFill>
          <a:blip r:embed="rId4"/>
          <a:stretch>
            <a:fillRect/>
          </a:stretch>
        </p:blipFill>
        <p:spPr>
          <a:xfrm>
            <a:off x="6280190" y="2597944"/>
            <a:ext cx="1134070" cy="1360884"/>
          </a:xfrm>
          <a:prstGeom prst="rect">
            <a:avLst/>
          </a:prstGeom>
        </p:spPr>
      </p:pic>
      <p:sp>
        <p:nvSpPr>
          <p:cNvPr id="5" name="Text 1"/>
          <p:cNvSpPr/>
          <p:nvPr/>
        </p:nvSpPr>
        <p:spPr>
          <a:xfrm>
            <a:off x="7754422" y="282475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Reliability</a:t>
            </a:r>
            <a:endParaRPr lang="en-US" sz="2200" dirty="0"/>
          </a:p>
        </p:txBody>
      </p:sp>
      <p:sp>
        <p:nvSpPr>
          <p:cNvPr id="6" name="Text 2"/>
          <p:cNvSpPr/>
          <p:nvPr/>
        </p:nvSpPr>
        <p:spPr>
          <a:xfrm>
            <a:off x="7754422" y="3315176"/>
            <a:ext cx="6082189"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Ensures reliability in healthcare apps.</a:t>
            </a:r>
            <a:endParaRPr lang="en-US" sz="1750" dirty="0"/>
          </a:p>
        </p:txBody>
      </p:sp>
      <p:pic>
        <p:nvPicPr>
          <p:cNvPr id="7" name="Image 2" descr="preencoded.png"/>
          <p:cNvPicPr>
            <a:picLocks noChangeAspect="1"/>
          </p:cNvPicPr>
          <p:nvPr/>
        </p:nvPicPr>
        <p:blipFill>
          <a:blip r:embed="rId5"/>
          <a:stretch>
            <a:fillRect/>
          </a:stretch>
        </p:blipFill>
        <p:spPr>
          <a:xfrm>
            <a:off x="6280190" y="3958828"/>
            <a:ext cx="1134070" cy="1360884"/>
          </a:xfrm>
          <a:prstGeom prst="rect">
            <a:avLst/>
          </a:prstGeom>
        </p:spPr>
      </p:pic>
      <p:sp>
        <p:nvSpPr>
          <p:cNvPr id="8" name="Text 3"/>
          <p:cNvSpPr/>
          <p:nvPr/>
        </p:nvSpPr>
        <p:spPr>
          <a:xfrm>
            <a:off x="7754422" y="418564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Early Bug Detection</a:t>
            </a:r>
            <a:endParaRPr lang="en-US" sz="2200" dirty="0"/>
          </a:p>
        </p:txBody>
      </p:sp>
      <p:sp>
        <p:nvSpPr>
          <p:cNvPr id="9" name="Text 4"/>
          <p:cNvSpPr/>
          <p:nvPr/>
        </p:nvSpPr>
        <p:spPr>
          <a:xfrm>
            <a:off x="7754422" y="4676061"/>
            <a:ext cx="6082189"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Catches bugs early (e.g., double bookings, data loss).</a:t>
            </a:r>
            <a:endParaRPr lang="en-US" sz="1750" dirty="0"/>
          </a:p>
        </p:txBody>
      </p:sp>
      <p:pic>
        <p:nvPicPr>
          <p:cNvPr id="10" name="Image 3" descr="preencoded.png"/>
          <p:cNvPicPr>
            <a:picLocks noChangeAspect="1"/>
          </p:cNvPicPr>
          <p:nvPr/>
        </p:nvPicPr>
        <p:blipFill>
          <a:blip r:embed="rId6"/>
          <a:stretch>
            <a:fillRect/>
          </a:stretch>
        </p:blipFill>
        <p:spPr>
          <a:xfrm>
            <a:off x="6280190" y="5319713"/>
            <a:ext cx="1134070" cy="1360884"/>
          </a:xfrm>
          <a:prstGeom prst="rect">
            <a:avLst/>
          </a:prstGeom>
        </p:spPr>
      </p:pic>
      <p:sp>
        <p:nvSpPr>
          <p:cNvPr id="11" name="Text 5"/>
          <p:cNvSpPr/>
          <p:nvPr/>
        </p:nvSpPr>
        <p:spPr>
          <a:xfrm>
            <a:off x="7754422" y="554652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Safe Updates</a:t>
            </a:r>
            <a:endParaRPr lang="en-US" sz="2200" dirty="0"/>
          </a:p>
        </p:txBody>
      </p:sp>
      <p:sp>
        <p:nvSpPr>
          <p:cNvPr id="12" name="Text 6"/>
          <p:cNvSpPr/>
          <p:nvPr/>
        </p:nvSpPr>
        <p:spPr>
          <a:xfrm>
            <a:off x="7754422" y="6036945"/>
            <a:ext cx="6082189"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Enables safe updates and better maintainability.</a:t>
            </a:r>
            <a:endParaRPr lang="en-US" sz="1750" dirty="0"/>
          </a:p>
        </p:txBody>
      </p:sp>
      <p:sp>
        <p:nvSpPr>
          <p:cNvPr id="13" name="Rectangle 12"/>
          <p:cNvSpPr/>
          <p:nvPr/>
        </p:nvSpPr>
        <p:spPr>
          <a:xfrm>
            <a:off x="12630912" y="7705344"/>
            <a:ext cx="1999488" cy="524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2721412"/>
            <a:ext cx="7961471"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Testing Tools &amp; Frameworks</a:t>
            </a:r>
            <a:endParaRPr lang="en-US" sz="4450" dirty="0"/>
          </a:p>
        </p:txBody>
      </p:sp>
      <p:sp>
        <p:nvSpPr>
          <p:cNvPr id="3" name="Text 1"/>
          <p:cNvSpPr/>
          <p:nvPr/>
        </p:nvSpPr>
        <p:spPr>
          <a:xfrm>
            <a:off x="793790" y="399716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MSTest</a:t>
            </a:r>
            <a:endParaRPr lang="en-US" sz="2200" dirty="0"/>
          </a:p>
        </p:txBody>
      </p:sp>
      <p:sp>
        <p:nvSpPr>
          <p:cNvPr id="4" name="Text 2"/>
          <p:cNvSpPr/>
          <p:nvPr/>
        </p:nvSpPr>
        <p:spPr>
          <a:xfrm>
            <a:off x="793790" y="4578310"/>
            <a:ext cx="2845594"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Native to Visual Studio.</a:t>
            </a:r>
            <a:endParaRPr lang="en-US" sz="1750" dirty="0"/>
          </a:p>
        </p:txBody>
      </p:sp>
      <p:sp>
        <p:nvSpPr>
          <p:cNvPr id="5" name="Text 3"/>
          <p:cNvSpPr/>
          <p:nvPr/>
        </p:nvSpPr>
        <p:spPr>
          <a:xfrm>
            <a:off x="4200406" y="399716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Moq (Planned)</a:t>
            </a:r>
            <a:endParaRPr lang="en-US" sz="2200" dirty="0"/>
          </a:p>
        </p:txBody>
      </p:sp>
      <p:sp>
        <p:nvSpPr>
          <p:cNvPr id="6" name="Text 4"/>
          <p:cNvSpPr/>
          <p:nvPr/>
        </p:nvSpPr>
        <p:spPr>
          <a:xfrm>
            <a:off x="4200406" y="4578310"/>
            <a:ext cx="2845594" cy="725805"/>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For mocking external components.</a:t>
            </a:r>
            <a:endParaRPr lang="en-US" sz="1750" dirty="0"/>
          </a:p>
        </p:txBody>
      </p:sp>
      <p:sp>
        <p:nvSpPr>
          <p:cNvPr id="7" name="Text 5"/>
          <p:cNvSpPr/>
          <p:nvPr/>
        </p:nvSpPr>
        <p:spPr>
          <a:xfrm>
            <a:off x="7607022" y="399716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Test Explorer</a:t>
            </a:r>
            <a:endParaRPr lang="en-US" sz="2200" dirty="0"/>
          </a:p>
        </p:txBody>
      </p:sp>
      <p:sp>
        <p:nvSpPr>
          <p:cNvPr id="8" name="Text 6"/>
          <p:cNvSpPr/>
          <p:nvPr/>
        </p:nvSpPr>
        <p:spPr>
          <a:xfrm>
            <a:off x="7607022" y="4578310"/>
            <a:ext cx="2845594"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Manage and view results.</a:t>
            </a:r>
            <a:endParaRPr lang="en-US" sz="1750" dirty="0"/>
          </a:p>
        </p:txBody>
      </p:sp>
      <p:sp>
        <p:nvSpPr>
          <p:cNvPr id="9" name="Text 7"/>
          <p:cNvSpPr/>
          <p:nvPr/>
        </p:nvSpPr>
        <p:spPr>
          <a:xfrm>
            <a:off x="11013638" y="399716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File-Based Testing</a:t>
            </a:r>
            <a:endParaRPr lang="en-US" sz="2200" dirty="0"/>
          </a:p>
        </p:txBody>
      </p:sp>
      <p:sp>
        <p:nvSpPr>
          <p:cNvPr id="10" name="Text 8"/>
          <p:cNvSpPr/>
          <p:nvPr/>
        </p:nvSpPr>
        <p:spPr>
          <a:xfrm>
            <a:off x="11013638" y="4578310"/>
            <a:ext cx="2845594" cy="725805"/>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Simulates CRUD without DB.</a:t>
            </a:r>
            <a:endParaRPr lang="en-US" sz="1750" dirty="0"/>
          </a:p>
        </p:txBody>
      </p:sp>
      <p:sp>
        <p:nvSpPr>
          <p:cNvPr id="11" name="Rectangle 10"/>
          <p:cNvSpPr/>
          <p:nvPr/>
        </p:nvSpPr>
        <p:spPr>
          <a:xfrm>
            <a:off x="12630912" y="7705344"/>
            <a:ext cx="1999488" cy="524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4354473"/>
            <a:ext cx="7339489"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Key Unit Testing Concepts</a:t>
            </a:r>
            <a:endParaRPr lang="en-US" sz="4450" dirty="0"/>
          </a:p>
        </p:txBody>
      </p:sp>
      <p:sp>
        <p:nvSpPr>
          <p:cNvPr id="4" name="Shape 1"/>
          <p:cNvSpPr/>
          <p:nvPr/>
        </p:nvSpPr>
        <p:spPr>
          <a:xfrm>
            <a:off x="793790" y="5403413"/>
            <a:ext cx="4196358" cy="1306949"/>
          </a:xfrm>
          <a:prstGeom prst="roundRect">
            <a:avLst>
              <a:gd name="adj" fmla="val 2603"/>
            </a:avLst>
          </a:prstGeom>
          <a:solidFill>
            <a:srgbClr val="F9F7F7"/>
          </a:solidFill>
          <a:ln/>
        </p:spPr>
      </p:sp>
      <p:sp>
        <p:nvSpPr>
          <p:cNvPr id="5" name="Text 2"/>
          <p:cNvSpPr/>
          <p:nvPr/>
        </p:nvSpPr>
        <p:spPr>
          <a:xfrm>
            <a:off x="1020604" y="563022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Test Class/Method</a:t>
            </a:r>
            <a:endParaRPr lang="en-US" sz="2200" dirty="0"/>
          </a:p>
        </p:txBody>
      </p:sp>
      <p:sp>
        <p:nvSpPr>
          <p:cNvPr id="6" name="Text 3"/>
          <p:cNvSpPr/>
          <p:nvPr/>
        </p:nvSpPr>
        <p:spPr>
          <a:xfrm>
            <a:off x="1020604" y="6120646"/>
            <a:ext cx="3742730"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Structure for organizing tests.</a:t>
            </a:r>
            <a:endParaRPr lang="en-US" sz="1750" dirty="0"/>
          </a:p>
        </p:txBody>
      </p:sp>
      <p:sp>
        <p:nvSpPr>
          <p:cNvPr id="7" name="Shape 4"/>
          <p:cNvSpPr/>
          <p:nvPr/>
        </p:nvSpPr>
        <p:spPr>
          <a:xfrm>
            <a:off x="5216962" y="5403413"/>
            <a:ext cx="4196358" cy="1306949"/>
          </a:xfrm>
          <a:prstGeom prst="roundRect">
            <a:avLst>
              <a:gd name="adj" fmla="val 2603"/>
            </a:avLst>
          </a:prstGeom>
          <a:solidFill>
            <a:srgbClr val="F9F7F7"/>
          </a:solidFill>
          <a:ln/>
        </p:spPr>
      </p:sp>
      <p:sp>
        <p:nvSpPr>
          <p:cNvPr id="8" name="Text 5"/>
          <p:cNvSpPr/>
          <p:nvPr/>
        </p:nvSpPr>
        <p:spPr>
          <a:xfrm>
            <a:off x="5443776" y="563022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Assertions</a:t>
            </a:r>
            <a:endParaRPr lang="en-US" sz="2200" dirty="0"/>
          </a:p>
        </p:txBody>
      </p:sp>
      <p:sp>
        <p:nvSpPr>
          <p:cNvPr id="9" name="Text 6"/>
          <p:cNvSpPr/>
          <p:nvPr/>
        </p:nvSpPr>
        <p:spPr>
          <a:xfrm>
            <a:off x="5443776" y="6120646"/>
            <a:ext cx="3742730"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AreEqual, ThrowsException.</a:t>
            </a:r>
            <a:endParaRPr lang="en-US" sz="1750" dirty="0"/>
          </a:p>
        </p:txBody>
      </p:sp>
      <p:sp>
        <p:nvSpPr>
          <p:cNvPr id="10" name="Shape 7"/>
          <p:cNvSpPr/>
          <p:nvPr/>
        </p:nvSpPr>
        <p:spPr>
          <a:xfrm>
            <a:off x="9640133" y="5403413"/>
            <a:ext cx="4196358" cy="1306949"/>
          </a:xfrm>
          <a:prstGeom prst="roundRect">
            <a:avLst>
              <a:gd name="adj" fmla="val 2603"/>
            </a:avLst>
          </a:prstGeom>
          <a:solidFill>
            <a:srgbClr val="F9F7F7"/>
          </a:solidFill>
          <a:ln/>
        </p:spPr>
      </p:sp>
      <p:sp>
        <p:nvSpPr>
          <p:cNvPr id="11" name="Text 8"/>
          <p:cNvSpPr/>
          <p:nvPr/>
        </p:nvSpPr>
        <p:spPr>
          <a:xfrm>
            <a:off x="9866948" y="5630228"/>
            <a:ext cx="2856190"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Mocking &amp; Stubbing</a:t>
            </a:r>
            <a:endParaRPr lang="en-US" sz="2200" dirty="0"/>
          </a:p>
        </p:txBody>
      </p:sp>
      <p:sp>
        <p:nvSpPr>
          <p:cNvPr id="12" name="Text 9"/>
          <p:cNvSpPr/>
          <p:nvPr/>
        </p:nvSpPr>
        <p:spPr>
          <a:xfrm>
            <a:off x="9866948" y="6120646"/>
            <a:ext cx="3742730"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Simulate I/O, user auth.</a:t>
            </a:r>
            <a:endParaRPr lang="en-US" sz="1750" dirty="0"/>
          </a:p>
        </p:txBody>
      </p:sp>
      <p:sp>
        <p:nvSpPr>
          <p:cNvPr id="13" name="Rectangle 12"/>
          <p:cNvSpPr/>
          <p:nvPr/>
        </p:nvSpPr>
        <p:spPr>
          <a:xfrm>
            <a:off x="12630912" y="7705344"/>
            <a:ext cx="1999488" cy="524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970127"/>
            <a:ext cx="6004322"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Case Study Learnings</a:t>
            </a:r>
            <a:endParaRPr lang="en-US" sz="4450" dirty="0"/>
          </a:p>
        </p:txBody>
      </p:sp>
      <p:sp>
        <p:nvSpPr>
          <p:cNvPr id="4" name="Shape 1"/>
          <p:cNvSpPr/>
          <p:nvPr/>
        </p:nvSpPr>
        <p:spPr>
          <a:xfrm>
            <a:off x="6280190" y="3019068"/>
            <a:ext cx="170021" cy="853321"/>
          </a:xfrm>
          <a:prstGeom prst="roundRect">
            <a:avLst>
              <a:gd name="adj" fmla="val 20012"/>
            </a:avLst>
          </a:prstGeom>
          <a:solidFill>
            <a:srgbClr val="F9F7F7"/>
          </a:solidFill>
          <a:ln/>
        </p:spPr>
      </p:sp>
      <p:sp>
        <p:nvSpPr>
          <p:cNvPr id="5" name="Text 2"/>
          <p:cNvSpPr/>
          <p:nvPr/>
        </p:nvSpPr>
        <p:spPr>
          <a:xfrm>
            <a:off x="6790373" y="301906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Isolated Logic Tests</a:t>
            </a:r>
            <a:endParaRPr lang="en-US" sz="2200" dirty="0"/>
          </a:p>
        </p:txBody>
      </p:sp>
      <p:sp>
        <p:nvSpPr>
          <p:cNvPr id="6" name="Text 3"/>
          <p:cNvSpPr/>
          <p:nvPr/>
        </p:nvSpPr>
        <p:spPr>
          <a:xfrm>
            <a:off x="6790373" y="3509486"/>
            <a:ext cx="7046238"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Testing logic independently.</a:t>
            </a:r>
            <a:endParaRPr lang="en-US" sz="1750" dirty="0"/>
          </a:p>
        </p:txBody>
      </p:sp>
      <p:sp>
        <p:nvSpPr>
          <p:cNvPr id="7" name="Shape 4"/>
          <p:cNvSpPr/>
          <p:nvPr/>
        </p:nvSpPr>
        <p:spPr>
          <a:xfrm>
            <a:off x="6620351" y="4099203"/>
            <a:ext cx="170021" cy="853321"/>
          </a:xfrm>
          <a:prstGeom prst="roundRect">
            <a:avLst>
              <a:gd name="adj" fmla="val 20012"/>
            </a:avLst>
          </a:prstGeom>
          <a:solidFill>
            <a:srgbClr val="F9F7F7"/>
          </a:solidFill>
          <a:ln/>
        </p:spPr>
      </p:sp>
      <p:sp>
        <p:nvSpPr>
          <p:cNvPr id="8" name="Text 5"/>
          <p:cNvSpPr/>
          <p:nvPr/>
        </p:nvSpPr>
        <p:spPr>
          <a:xfrm>
            <a:off x="7130534" y="409920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RBAC Enforcement</a:t>
            </a:r>
            <a:endParaRPr lang="en-US" sz="2200" dirty="0"/>
          </a:p>
        </p:txBody>
      </p:sp>
      <p:sp>
        <p:nvSpPr>
          <p:cNvPr id="9" name="Text 6"/>
          <p:cNvSpPr/>
          <p:nvPr/>
        </p:nvSpPr>
        <p:spPr>
          <a:xfrm>
            <a:off x="7130534" y="4589621"/>
            <a:ext cx="6706076"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Role-based access control.</a:t>
            </a:r>
            <a:endParaRPr lang="en-US" sz="1750" dirty="0"/>
          </a:p>
        </p:txBody>
      </p:sp>
      <p:sp>
        <p:nvSpPr>
          <p:cNvPr id="10" name="Shape 7"/>
          <p:cNvSpPr/>
          <p:nvPr/>
        </p:nvSpPr>
        <p:spPr>
          <a:xfrm>
            <a:off x="6960632" y="5179338"/>
            <a:ext cx="170021" cy="853321"/>
          </a:xfrm>
          <a:prstGeom prst="roundRect">
            <a:avLst>
              <a:gd name="adj" fmla="val 20012"/>
            </a:avLst>
          </a:prstGeom>
          <a:solidFill>
            <a:srgbClr val="F9F7F7"/>
          </a:solidFill>
          <a:ln/>
        </p:spPr>
      </p:sp>
      <p:sp>
        <p:nvSpPr>
          <p:cNvPr id="11" name="Text 8"/>
          <p:cNvSpPr/>
          <p:nvPr/>
        </p:nvSpPr>
        <p:spPr>
          <a:xfrm>
            <a:off x="7470815" y="5179338"/>
            <a:ext cx="2845594"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CRUD via Mock Files</a:t>
            </a:r>
            <a:endParaRPr lang="en-US" sz="2200" dirty="0"/>
          </a:p>
        </p:txBody>
      </p:sp>
      <p:sp>
        <p:nvSpPr>
          <p:cNvPr id="12" name="Text 9"/>
          <p:cNvSpPr/>
          <p:nvPr/>
        </p:nvSpPr>
        <p:spPr>
          <a:xfrm>
            <a:off x="7470815" y="5669756"/>
            <a:ext cx="6365796"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Simulating data operations.</a:t>
            </a:r>
            <a:endParaRPr lang="en-US" sz="1750" dirty="0"/>
          </a:p>
        </p:txBody>
      </p:sp>
      <p:sp>
        <p:nvSpPr>
          <p:cNvPr id="13" name="Rectangle 12"/>
          <p:cNvSpPr/>
          <p:nvPr/>
        </p:nvSpPr>
        <p:spPr>
          <a:xfrm>
            <a:off x="12630912" y="7705344"/>
            <a:ext cx="1999488" cy="524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2523053"/>
            <a:ext cx="8696920"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What’s Working &amp; What’s Next</a:t>
            </a:r>
            <a:endParaRPr lang="en-US" sz="4450" dirty="0"/>
          </a:p>
        </p:txBody>
      </p:sp>
      <p:sp>
        <p:nvSpPr>
          <p:cNvPr id="3" name="Text 1"/>
          <p:cNvSpPr/>
          <p:nvPr/>
        </p:nvSpPr>
        <p:spPr>
          <a:xfrm>
            <a:off x="793790" y="379880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What’s Working</a:t>
            </a:r>
            <a:endParaRPr lang="en-US" sz="2200" dirty="0"/>
          </a:p>
        </p:txBody>
      </p:sp>
      <p:sp>
        <p:nvSpPr>
          <p:cNvPr id="4" name="Text 2"/>
          <p:cNvSpPr/>
          <p:nvPr/>
        </p:nvSpPr>
        <p:spPr>
          <a:xfrm>
            <a:off x="793790" y="437995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504C49"/>
                </a:solidFill>
                <a:latin typeface="Source Serif Pro" pitchFamily="34" charset="0"/>
                <a:ea typeface="Source Serif Pro" pitchFamily="34" charset="-122"/>
                <a:cs typeface="Source Serif Pro" pitchFamily="34" charset="-120"/>
              </a:rPr>
              <a:t>Clean, testable code</a:t>
            </a:r>
            <a:endParaRPr lang="en-US" sz="1750" dirty="0"/>
          </a:p>
        </p:txBody>
      </p:sp>
      <p:sp>
        <p:nvSpPr>
          <p:cNvPr id="5" name="Text 3"/>
          <p:cNvSpPr/>
          <p:nvPr/>
        </p:nvSpPr>
        <p:spPr>
          <a:xfrm>
            <a:off x="793790" y="482215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504C49"/>
                </a:solidFill>
                <a:latin typeface="Source Serif Pro" pitchFamily="34" charset="0"/>
                <a:ea typeface="Source Serif Pro" pitchFamily="34" charset="-122"/>
                <a:cs typeface="Source Serif Pro" pitchFamily="34" charset="-120"/>
              </a:rPr>
              <a:t>Role-based access tests</a:t>
            </a:r>
            <a:endParaRPr lang="en-US" sz="1750" dirty="0"/>
          </a:p>
        </p:txBody>
      </p:sp>
      <p:sp>
        <p:nvSpPr>
          <p:cNvPr id="6" name="Text 4"/>
          <p:cNvSpPr/>
          <p:nvPr/>
        </p:nvSpPr>
        <p:spPr>
          <a:xfrm>
            <a:off x="793790" y="526434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504C49"/>
                </a:solidFill>
                <a:latin typeface="Source Serif Pro" pitchFamily="34" charset="0"/>
                <a:ea typeface="Source Serif Pro" pitchFamily="34" charset="-122"/>
                <a:cs typeface="Source Serif Pro" pitchFamily="34" charset="-120"/>
              </a:rPr>
              <a:t>Test suite coverage with MSTest</a:t>
            </a:r>
            <a:endParaRPr lang="en-US" sz="1750" dirty="0"/>
          </a:p>
        </p:txBody>
      </p:sp>
      <p:sp>
        <p:nvSpPr>
          <p:cNvPr id="7" name="Text 5"/>
          <p:cNvSpPr/>
          <p:nvPr/>
        </p:nvSpPr>
        <p:spPr>
          <a:xfrm>
            <a:off x="7599521" y="3798808"/>
            <a:ext cx="3222546" cy="354330"/>
          </a:xfrm>
          <a:prstGeom prst="rect">
            <a:avLst/>
          </a:prstGeom>
          <a:noFill/>
          <a:ln/>
        </p:spPr>
        <p:txBody>
          <a:bodyPr wrap="none" lIns="0" tIns="0" rIns="0" bIns="0" rtlCol="0" anchor="t"/>
          <a:lstStyle/>
          <a:p>
            <a:pPr marL="0" indent="0" algn="l">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Improvements Planned</a:t>
            </a:r>
            <a:endParaRPr lang="en-US" sz="2200" dirty="0"/>
          </a:p>
        </p:txBody>
      </p:sp>
      <p:sp>
        <p:nvSpPr>
          <p:cNvPr id="8" name="Text 6"/>
          <p:cNvSpPr/>
          <p:nvPr/>
        </p:nvSpPr>
        <p:spPr>
          <a:xfrm>
            <a:off x="7599521" y="437995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504C49"/>
                </a:solidFill>
                <a:latin typeface="Source Serif Pro" pitchFamily="34" charset="0"/>
                <a:ea typeface="Source Serif Pro" pitchFamily="34" charset="-122"/>
                <a:cs typeface="Source Serif Pro" pitchFamily="34" charset="-120"/>
              </a:rPr>
              <a:t>Integrate Moq for simulation</a:t>
            </a:r>
            <a:endParaRPr lang="en-US" sz="1750" dirty="0"/>
          </a:p>
        </p:txBody>
      </p:sp>
      <p:sp>
        <p:nvSpPr>
          <p:cNvPr id="9" name="Text 7"/>
          <p:cNvSpPr/>
          <p:nvPr/>
        </p:nvSpPr>
        <p:spPr>
          <a:xfrm>
            <a:off x="7599521" y="482215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504C49"/>
                </a:solidFill>
                <a:latin typeface="Source Serif Pro" pitchFamily="34" charset="0"/>
                <a:ea typeface="Source Serif Pro" pitchFamily="34" charset="-122"/>
                <a:cs typeface="Source Serif Pro" pitchFamily="34" charset="-120"/>
              </a:rPr>
              <a:t>Automate regression tests</a:t>
            </a:r>
            <a:endParaRPr lang="en-US" sz="1750" dirty="0"/>
          </a:p>
        </p:txBody>
      </p:sp>
      <p:sp>
        <p:nvSpPr>
          <p:cNvPr id="10" name="Text 8"/>
          <p:cNvSpPr/>
          <p:nvPr/>
        </p:nvSpPr>
        <p:spPr>
          <a:xfrm>
            <a:off x="7599521" y="526434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504C49"/>
                </a:solidFill>
                <a:latin typeface="Source Serif Pro" pitchFamily="34" charset="0"/>
                <a:ea typeface="Source Serif Pro" pitchFamily="34" charset="-122"/>
                <a:cs typeface="Source Serif Pro" pitchFamily="34" charset="-120"/>
              </a:rPr>
              <a:t>Explore UI testing</a:t>
            </a:r>
            <a:endParaRPr lang="en-US" sz="1750" dirty="0"/>
          </a:p>
        </p:txBody>
      </p:sp>
      <p:sp>
        <p:nvSpPr>
          <p:cNvPr id="11" name="Rectangle 10"/>
          <p:cNvSpPr/>
          <p:nvPr/>
        </p:nvSpPr>
        <p:spPr>
          <a:xfrm>
            <a:off x="12630912" y="7705344"/>
            <a:ext cx="1999488" cy="524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3045976"/>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Conclusion</a:t>
            </a:r>
            <a:endParaRPr lang="en-US" sz="4450" dirty="0"/>
          </a:p>
        </p:txBody>
      </p:sp>
      <p:sp>
        <p:nvSpPr>
          <p:cNvPr id="4" name="Text 1"/>
          <p:cNvSpPr/>
          <p:nvPr/>
        </p:nvSpPr>
        <p:spPr>
          <a:xfrm>
            <a:off x="6280190" y="4094917"/>
            <a:ext cx="7556421" cy="1088708"/>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The Medicure Clinic Management System uses unit testing to ensure reliability and maintainability. Key components are tested using MSTest, and future plans include integrating Moq for enhanced testing capabilities.</a:t>
            </a:r>
            <a:endParaRPr lang="en-US" sz="1750" dirty="0"/>
          </a:p>
        </p:txBody>
      </p:sp>
      <p:sp>
        <p:nvSpPr>
          <p:cNvPr id="5" name="Rectangle 4"/>
          <p:cNvSpPr/>
          <p:nvPr/>
        </p:nvSpPr>
        <p:spPr>
          <a:xfrm>
            <a:off x="12630912" y="7705344"/>
            <a:ext cx="1999488" cy="524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302</Words>
  <Application>Microsoft Office PowerPoint</Application>
  <PresentationFormat>Custom</PresentationFormat>
  <Paragraphs>68</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Source Serif Pro Bold</vt:lpstr>
      <vt:lpstr>Platypi Medium</vt:lpstr>
      <vt:lpstr>Source Serif Pro</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ismail - [2010]</cp:lastModifiedBy>
  <cp:revision>3</cp:revision>
  <dcterms:created xsi:type="dcterms:W3CDTF">2025-04-15T22:14:39Z</dcterms:created>
  <dcterms:modified xsi:type="dcterms:W3CDTF">2025-04-15T22:17:29Z</dcterms:modified>
</cp:coreProperties>
</file>