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3" r:id="rId8"/>
    <p:sldId id="264" r:id="rId9"/>
    <p:sldId id="265"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5CE00D-099B-4176-8352-32EDB71DC424}" v="12" dt="2020-01-06T20:06:48.8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zitiv titlu">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ro-RO"/>
              <a:t>Faceți clic pentru a edita stilul de titlu coordonator</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o-RO"/>
              <a:t>Faceți clic pentru a edita stilul de subtitlu coordonator</a:t>
            </a:r>
            <a:endParaRPr lang="en-US" dirty="0"/>
          </a:p>
        </p:txBody>
      </p:sp>
      <p:sp>
        <p:nvSpPr>
          <p:cNvPr id="4" name="Date Placeholder 3"/>
          <p:cNvSpPr>
            <a:spLocks noGrp="1"/>
          </p:cNvSpPr>
          <p:nvPr>
            <p:ph type="dt" sz="half" idx="10"/>
          </p:nvPr>
        </p:nvSpPr>
        <p:spPr/>
        <p:txBody>
          <a:bodyPr/>
          <a:lstStyle/>
          <a:p>
            <a:fld id="{BE40DD9B-03FC-4E1F-BEE4-9FACD7100A64}" type="datetimeFigureOut">
              <a:rPr lang="en-US" smtClean="0"/>
              <a:t>1/6/2022</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664CAB71-2424-4653-B23B-E5E5AF5E5762}" type="slidenum">
              <a:rPr lang="en-US" smtClean="0"/>
              <a:t>‹#›</a:t>
            </a:fld>
            <a:endParaRPr lang="en-US"/>
          </a:p>
        </p:txBody>
      </p:sp>
    </p:spTree>
    <p:extLst>
      <p:ext uri="{BB962C8B-B14F-4D97-AF65-F5344CB8AC3E}">
        <p14:creationId xmlns:p14="http://schemas.microsoft.com/office/powerpoint/2010/main" val="863388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ine panoramică cu legendă">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ro-RO"/>
              <a:t>Faceți clic pentru a edita stilul de titlu coordonator</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o-RO"/>
              <a:t>Faceți clic pe pictogramă pentru a adăuga o imagine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5" name="Date Placeholder 4"/>
          <p:cNvSpPr>
            <a:spLocks noGrp="1"/>
          </p:cNvSpPr>
          <p:nvPr>
            <p:ph type="dt" sz="half" idx="10"/>
          </p:nvPr>
        </p:nvSpPr>
        <p:spPr/>
        <p:txBody>
          <a:bodyPr/>
          <a:lstStyle/>
          <a:p>
            <a:fld id="{BE40DD9B-03FC-4E1F-BEE4-9FACD7100A64}" type="datetimeFigureOut">
              <a:rPr lang="en-US" smtClean="0"/>
              <a:t>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4CAB71-2424-4653-B23B-E5E5AF5E5762}" type="slidenum">
              <a:rPr lang="en-US" smtClean="0"/>
              <a:t>‹#›</a:t>
            </a:fld>
            <a:endParaRPr lang="en-US"/>
          </a:p>
        </p:txBody>
      </p:sp>
    </p:spTree>
    <p:extLst>
      <p:ext uri="{BB962C8B-B14F-4D97-AF65-F5344CB8AC3E}">
        <p14:creationId xmlns:p14="http://schemas.microsoft.com/office/powerpoint/2010/main" val="2842901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u și legendă">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ro-RO"/>
              <a:t>Faceți clic pentru a edita stilul de titlu coordonator</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a:t>Faceţi clic pentru a edita Master stiluri text</a:t>
            </a:r>
          </a:p>
        </p:txBody>
      </p:sp>
      <p:sp>
        <p:nvSpPr>
          <p:cNvPr id="4" name="Date Placeholder 3"/>
          <p:cNvSpPr>
            <a:spLocks noGrp="1"/>
          </p:cNvSpPr>
          <p:nvPr>
            <p:ph type="dt" sz="half" idx="10"/>
          </p:nvPr>
        </p:nvSpPr>
        <p:spPr/>
        <p:txBody>
          <a:bodyPr/>
          <a:lstStyle/>
          <a:p>
            <a:fld id="{BE40DD9B-03FC-4E1F-BEE4-9FACD7100A64}" type="datetimeFigureOut">
              <a:rPr lang="en-US" smtClean="0"/>
              <a:t>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4CAB71-2424-4653-B23B-E5E5AF5E5762}" type="slidenum">
              <a:rPr lang="en-US" smtClean="0"/>
              <a:t>‹#›</a:t>
            </a:fld>
            <a:endParaRPr lang="en-US"/>
          </a:p>
        </p:txBody>
      </p:sp>
    </p:spTree>
    <p:extLst>
      <p:ext uri="{BB962C8B-B14F-4D97-AF65-F5344CB8AC3E}">
        <p14:creationId xmlns:p14="http://schemas.microsoft.com/office/powerpoint/2010/main" val="20559896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 cu legendă">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ro-RO"/>
              <a:t>Faceți clic pentru a edita stilul de titlu coordonator</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o-RO"/>
              <a:t>Faceţi clic pentru a edita Master stiluri text</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a:t>Faceţi clic pentru a edita Master stiluri text</a:t>
            </a:r>
          </a:p>
        </p:txBody>
      </p:sp>
      <p:sp>
        <p:nvSpPr>
          <p:cNvPr id="4" name="Date Placeholder 3"/>
          <p:cNvSpPr>
            <a:spLocks noGrp="1"/>
          </p:cNvSpPr>
          <p:nvPr>
            <p:ph type="dt" sz="half" idx="10"/>
          </p:nvPr>
        </p:nvSpPr>
        <p:spPr/>
        <p:txBody>
          <a:bodyPr/>
          <a:lstStyle/>
          <a:p>
            <a:fld id="{BE40DD9B-03FC-4E1F-BEE4-9FACD7100A64}" type="datetimeFigureOut">
              <a:rPr lang="en-US" smtClean="0"/>
              <a:t>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4CAB71-2424-4653-B23B-E5E5AF5E5762}" type="slidenum">
              <a:rPr lang="en-US" smtClean="0"/>
              <a:t>‹#›</a:t>
            </a:fld>
            <a:endParaRPr lang="en-US"/>
          </a:p>
        </p:txBody>
      </p:sp>
    </p:spTree>
    <p:extLst>
      <p:ext uri="{BB962C8B-B14F-4D97-AF65-F5344CB8AC3E}">
        <p14:creationId xmlns:p14="http://schemas.microsoft.com/office/powerpoint/2010/main" val="21270685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de vizită">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ro-RO"/>
              <a:t>Faceți clic pentru a edita stilul de titlu coordonator</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a:t>Faceţi clic pentru a edita Master stiluri text</a:t>
            </a:r>
          </a:p>
        </p:txBody>
      </p:sp>
      <p:sp>
        <p:nvSpPr>
          <p:cNvPr id="4" name="Date Placeholder 3"/>
          <p:cNvSpPr>
            <a:spLocks noGrp="1"/>
          </p:cNvSpPr>
          <p:nvPr>
            <p:ph type="dt" sz="half" idx="10"/>
          </p:nvPr>
        </p:nvSpPr>
        <p:spPr/>
        <p:txBody>
          <a:bodyPr/>
          <a:lstStyle/>
          <a:p>
            <a:fld id="{BE40DD9B-03FC-4E1F-BEE4-9FACD7100A64}" type="datetimeFigureOut">
              <a:rPr lang="en-US" smtClean="0"/>
              <a:t>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4CAB71-2424-4653-B23B-E5E5AF5E5762}" type="slidenum">
              <a:rPr lang="en-US" smtClean="0"/>
              <a:t>‹#›</a:t>
            </a:fld>
            <a:endParaRPr lang="en-US"/>
          </a:p>
        </p:txBody>
      </p:sp>
    </p:spTree>
    <p:extLst>
      <p:ext uri="{BB962C8B-B14F-4D97-AF65-F5344CB8AC3E}">
        <p14:creationId xmlns:p14="http://schemas.microsoft.com/office/powerpoint/2010/main" val="421318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t carte de vizită">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ro-RO"/>
              <a:t>Faceți clic pentru a edita stilul de titlu coordonator</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ro-RO"/>
              <a:t>Faceţi clic pentru a edita Master stiluri text</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a:t>Faceţi clic pentru a edita Master stiluri text</a:t>
            </a:r>
          </a:p>
        </p:txBody>
      </p:sp>
      <p:sp>
        <p:nvSpPr>
          <p:cNvPr id="4" name="Date Placeholder 3"/>
          <p:cNvSpPr>
            <a:spLocks noGrp="1"/>
          </p:cNvSpPr>
          <p:nvPr>
            <p:ph type="dt" sz="half" idx="10"/>
          </p:nvPr>
        </p:nvSpPr>
        <p:spPr/>
        <p:txBody>
          <a:bodyPr/>
          <a:lstStyle/>
          <a:p>
            <a:fld id="{BE40DD9B-03FC-4E1F-BEE4-9FACD7100A64}" type="datetimeFigureOut">
              <a:rPr lang="en-US" smtClean="0"/>
              <a:t>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4CAB71-2424-4653-B23B-E5E5AF5E5762}" type="slidenum">
              <a:rPr lang="en-US" smtClean="0"/>
              <a:t>‹#›</a:t>
            </a:fld>
            <a:endParaRPr lang="en-US"/>
          </a:p>
        </p:txBody>
      </p:sp>
    </p:spTree>
    <p:extLst>
      <p:ext uri="{BB962C8B-B14F-4D97-AF65-F5344CB8AC3E}">
        <p14:creationId xmlns:p14="http://schemas.microsoft.com/office/powerpoint/2010/main" val="28364815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Adevărat sau fals">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ro-RO"/>
              <a:t>Faceți clic pentru a edita stilul de titlu coordonator</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ro-RO"/>
              <a:t>Faceţi clic pentru a edita Master stiluri text</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a:t>Faceţi clic pentru a edita Master stiluri text</a:t>
            </a:r>
          </a:p>
        </p:txBody>
      </p:sp>
      <p:sp>
        <p:nvSpPr>
          <p:cNvPr id="4" name="Date Placeholder 3"/>
          <p:cNvSpPr>
            <a:spLocks noGrp="1"/>
          </p:cNvSpPr>
          <p:nvPr>
            <p:ph type="dt" sz="half" idx="10"/>
          </p:nvPr>
        </p:nvSpPr>
        <p:spPr/>
        <p:txBody>
          <a:bodyPr/>
          <a:lstStyle/>
          <a:p>
            <a:fld id="{BE40DD9B-03FC-4E1F-BEE4-9FACD7100A64}" type="datetimeFigureOut">
              <a:rPr lang="en-US" smtClean="0"/>
              <a:t>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4CAB71-2424-4653-B23B-E5E5AF5E5762}" type="slidenum">
              <a:rPr lang="en-US" smtClean="0"/>
              <a:t>‹#›</a:t>
            </a:fld>
            <a:endParaRPr lang="en-US"/>
          </a:p>
        </p:txBody>
      </p:sp>
    </p:spTree>
    <p:extLst>
      <p:ext uri="{BB962C8B-B14F-4D97-AF65-F5344CB8AC3E}">
        <p14:creationId xmlns:p14="http://schemas.microsoft.com/office/powerpoint/2010/main" val="33692787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ext vertical și titl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ro-RO"/>
              <a:t>Faceți clic pentru a edita stilul de titlu coordonator</a:t>
            </a:r>
            <a:endParaRPr lang="en-US" dirty="0"/>
          </a:p>
        </p:txBody>
      </p:sp>
      <p:sp>
        <p:nvSpPr>
          <p:cNvPr id="3" name="Vertical Text Placeholder 2"/>
          <p:cNvSpPr>
            <a:spLocks noGrp="1"/>
          </p:cNvSpPr>
          <p:nvPr>
            <p:ph type="body" orient="vert" idx="1"/>
          </p:nvPr>
        </p:nvSpPr>
        <p:spPr/>
        <p:txBody>
          <a:bodyPr vert="eaVert" anchor="t"/>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p:txBody>
          <a:bodyPr/>
          <a:lstStyle/>
          <a:p>
            <a:fld id="{BE40DD9B-03FC-4E1F-BEE4-9FACD7100A64}" type="datetimeFigureOut">
              <a:rPr lang="en-US" smtClean="0"/>
              <a:t>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4CAB71-2424-4653-B23B-E5E5AF5E5762}" type="slidenum">
              <a:rPr lang="en-US" smtClean="0"/>
              <a:t>‹#›</a:t>
            </a:fld>
            <a:endParaRPr lang="en-US"/>
          </a:p>
        </p:txBody>
      </p:sp>
    </p:spTree>
    <p:extLst>
      <p:ext uri="{BB962C8B-B14F-4D97-AF65-F5344CB8AC3E}">
        <p14:creationId xmlns:p14="http://schemas.microsoft.com/office/powerpoint/2010/main" val="19564040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lu vertical și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ro-RO"/>
              <a:t>Faceți clic pentru a edita stilul de titlu coordonator</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p:txBody>
          <a:bodyPr/>
          <a:lstStyle/>
          <a:p>
            <a:fld id="{BE40DD9B-03FC-4E1F-BEE4-9FACD7100A64}" type="datetimeFigureOut">
              <a:rPr lang="en-US" smtClean="0"/>
              <a:t>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4CAB71-2424-4653-B23B-E5E5AF5E5762}" type="slidenum">
              <a:rPr lang="en-US" smtClean="0"/>
              <a:t>‹#›</a:t>
            </a:fld>
            <a:endParaRPr lang="en-US"/>
          </a:p>
        </p:txBody>
      </p:sp>
    </p:spTree>
    <p:extLst>
      <p:ext uri="{BB962C8B-B14F-4D97-AF65-F5344CB8AC3E}">
        <p14:creationId xmlns:p14="http://schemas.microsoft.com/office/powerpoint/2010/main" val="498667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u și conțin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Faceți clic pentru a edita stilul de titlu coordonator</a:t>
            </a:r>
            <a:endParaRPr lang="en-US" dirty="0"/>
          </a:p>
        </p:txBody>
      </p:sp>
      <p:sp>
        <p:nvSpPr>
          <p:cNvPr id="3" name="Content Placeholder 2"/>
          <p:cNvSpPr>
            <a:spLocks noGrp="1"/>
          </p:cNvSpPr>
          <p:nvPr>
            <p:ph idx="1"/>
          </p:nvPr>
        </p:nvSpPr>
        <p:spPr/>
        <p:txBody>
          <a:bodyPr anchor="ct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p:txBody>
          <a:bodyPr/>
          <a:lstStyle/>
          <a:p>
            <a:fld id="{BE40DD9B-03FC-4E1F-BEE4-9FACD7100A64}" type="datetimeFigureOut">
              <a:rPr lang="en-US" smtClean="0"/>
              <a:t>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664CAB71-2424-4653-B23B-E5E5AF5E5762}" type="slidenum">
              <a:rPr lang="en-US" smtClean="0"/>
              <a:t>‹#›</a:t>
            </a:fld>
            <a:endParaRPr lang="en-US"/>
          </a:p>
        </p:txBody>
      </p:sp>
    </p:spTree>
    <p:extLst>
      <p:ext uri="{BB962C8B-B14F-4D97-AF65-F5344CB8AC3E}">
        <p14:creationId xmlns:p14="http://schemas.microsoft.com/office/powerpoint/2010/main" val="1880254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ntet secțiune">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ro-RO"/>
              <a:t>Faceți clic pentru a edita stilul de titlu coordonator</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a:t>Faceţi clic pentru a edita Master stiluri text</a:t>
            </a:r>
          </a:p>
        </p:txBody>
      </p:sp>
      <p:sp>
        <p:nvSpPr>
          <p:cNvPr id="4" name="Date Placeholder 3"/>
          <p:cNvSpPr>
            <a:spLocks noGrp="1"/>
          </p:cNvSpPr>
          <p:nvPr>
            <p:ph type="dt" sz="half" idx="10"/>
          </p:nvPr>
        </p:nvSpPr>
        <p:spPr/>
        <p:txBody>
          <a:bodyPr/>
          <a:lstStyle/>
          <a:p>
            <a:fld id="{BE40DD9B-03FC-4E1F-BEE4-9FACD7100A64}" type="datetimeFigureOut">
              <a:rPr lang="en-US" smtClean="0"/>
              <a:t>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4CAB71-2424-4653-B23B-E5E5AF5E5762}" type="slidenum">
              <a:rPr lang="en-US" smtClean="0"/>
              <a:t>‹#›</a:t>
            </a:fld>
            <a:endParaRPr lang="en-US"/>
          </a:p>
        </p:txBody>
      </p:sp>
    </p:spTree>
    <p:extLst>
      <p:ext uri="{BB962C8B-B14F-4D97-AF65-F5344CB8AC3E}">
        <p14:creationId xmlns:p14="http://schemas.microsoft.com/office/powerpoint/2010/main" val="329889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uă tipuri de conținu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ro-RO"/>
              <a:t>Faceți clic pentru a edita stilul de titlu coordonator</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5" name="Date Placeholder 4"/>
          <p:cNvSpPr>
            <a:spLocks noGrp="1"/>
          </p:cNvSpPr>
          <p:nvPr>
            <p:ph type="dt" sz="half" idx="10"/>
          </p:nvPr>
        </p:nvSpPr>
        <p:spPr/>
        <p:txBody>
          <a:bodyPr/>
          <a:lstStyle/>
          <a:p>
            <a:fld id="{BE40DD9B-03FC-4E1F-BEE4-9FACD7100A64}" type="datetimeFigureOut">
              <a:rPr lang="en-US" smtClean="0"/>
              <a:t>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4CAB71-2424-4653-B23B-E5E5AF5E5762}" type="slidenum">
              <a:rPr lang="en-US" smtClean="0"/>
              <a:t>‹#›</a:t>
            </a:fld>
            <a:endParaRPr lang="en-US"/>
          </a:p>
        </p:txBody>
      </p:sp>
    </p:spTree>
    <p:extLst>
      <p:ext uri="{BB962C8B-B14F-4D97-AF65-F5344CB8AC3E}">
        <p14:creationId xmlns:p14="http://schemas.microsoft.com/office/powerpoint/2010/main" val="4032516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ț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o-RO"/>
              <a:t>Faceți clic pentru a edita stilul de titlu coordonator</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7" name="Date Placeholder 6"/>
          <p:cNvSpPr>
            <a:spLocks noGrp="1"/>
          </p:cNvSpPr>
          <p:nvPr>
            <p:ph type="dt" sz="half" idx="10"/>
          </p:nvPr>
        </p:nvSpPr>
        <p:spPr/>
        <p:txBody>
          <a:bodyPr/>
          <a:lstStyle/>
          <a:p>
            <a:fld id="{BE40DD9B-03FC-4E1F-BEE4-9FACD7100A64}" type="datetimeFigureOut">
              <a:rPr lang="en-US" smtClean="0"/>
              <a:t>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4CAB71-2424-4653-B23B-E5E5AF5E5762}" type="slidenum">
              <a:rPr lang="en-US" smtClean="0"/>
              <a:t>‹#›</a:t>
            </a:fld>
            <a:endParaRPr lang="en-US"/>
          </a:p>
        </p:txBody>
      </p:sp>
    </p:spTree>
    <p:extLst>
      <p:ext uri="{BB962C8B-B14F-4D97-AF65-F5344CB8AC3E}">
        <p14:creationId xmlns:p14="http://schemas.microsoft.com/office/powerpoint/2010/main" val="3353137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Doar titl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Faceți clic pentru a edita stilul de titlu coordonator</a:t>
            </a:r>
            <a:endParaRPr lang="en-US" dirty="0"/>
          </a:p>
        </p:txBody>
      </p:sp>
      <p:sp>
        <p:nvSpPr>
          <p:cNvPr id="3" name="Date Placeholder 2"/>
          <p:cNvSpPr>
            <a:spLocks noGrp="1"/>
          </p:cNvSpPr>
          <p:nvPr>
            <p:ph type="dt" sz="half" idx="10"/>
          </p:nvPr>
        </p:nvSpPr>
        <p:spPr/>
        <p:txBody>
          <a:bodyPr/>
          <a:lstStyle/>
          <a:p>
            <a:fld id="{BE40DD9B-03FC-4E1F-BEE4-9FACD7100A64}" type="datetimeFigureOut">
              <a:rPr lang="en-US" smtClean="0"/>
              <a:t>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4CAB71-2424-4653-B23B-E5E5AF5E5762}" type="slidenum">
              <a:rPr lang="en-US" smtClean="0"/>
              <a:t>‹#›</a:t>
            </a:fld>
            <a:endParaRPr lang="en-US"/>
          </a:p>
        </p:txBody>
      </p:sp>
    </p:spTree>
    <p:extLst>
      <p:ext uri="{BB962C8B-B14F-4D97-AF65-F5344CB8AC3E}">
        <p14:creationId xmlns:p14="http://schemas.microsoft.com/office/powerpoint/2010/main" val="1116207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Necompleta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40DD9B-03FC-4E1F-BEE4-9FACD7100A64}" type="datetimeFigureOut">
              <a:rPr lang="en-US" smtClean="0"/>
              <a:t>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4CAB71-2424-4653-B23B-E5E5AF5E5762}" type="slidenum">
              <a:rPr lang="en-US" smtClean="0"/>
              <a:t>‹#›</a:t>
            </a:fld>
            <a:endParaRPr lang="en-US"/>
          </a:p>
        </p:txBody>
      </p:sp>
    </p:spTree>
    <p:extLst>
      <p:ext uri="{BB962C8B-B14F-4D97-AF65-F5344CB8AC3E}">
        <p14:creationId xmlns:p14="http://schemas.microsoft.com/office/powerpoint/2010/main" val="1953600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ținut cu legendă">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ro-RO"/>
              <a:t>Faceți clic pentru a edita stilul de titlu coordonator</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5" name="Date Placeholder 4"/>
          <p:cNvSpPr>
            <a:spLocks noGrp="1"/>
          </p:cNvSpPr>
          <p:nvPr>
            <p:ph type="dt" sz="half" idx="10"/>
          </p:nvPr>
        </p:nvSpPr>
        <p:spPr/>
        <p:txBody>
          <a:bodyPr/>
          <a:lstStyle/>
          <a:p>
            <a:fld id="{BE40DD9B-03FC-4E1F-BEE4-9FACD7100A64}" type="datetimeFigureOut">
              <a:rPr lang="en-US" smtClean="0"/>
              <a:t>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4CAB71-2424-4653-B23B-E5E5AF5E5762}" type="slidenum">
              <a:rPr lang="en-US" smtClean="0"/>
              <a:t>‹#›</a:t>
            </a:fld>
            <a:endParaRPr lang="en-US"/>
          </a:p>
        </p:txBody>
      </p:sp>
    </p:spTree>
    <p:extLst>
      <p:ext uri="{BB962C8B-B14F-4D97-AF65-F5344CB8AC3E}">
        <p14:creationId xmlns:p14="http://schemas.microsoft.com/office/powerpoint/2010/main" val="49754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ine cu legendă">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ro-RO"/>
              <a:t>Faceți clic pentru a edita stilul de titlu coordonator</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o-RO"/>
              <a:t>Faceți clic pe pictogramă pentru a adăuga o imagine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5" name="Date Placeholder 4"/>
          <p:cNvSpPr>
            <a:spLocks noGrp="1"/>
          </p:cNvSpPr>
          <p:nvPr>
            <p:ph type="dt" sz="half" idx="10"/>
          </p:nvPr>
        </p:nvSpPr>
        <p:spPr/>
        <p:txBody>
          <a:bodyPr/>
          <a:lstStyle/>
          <a:p>
            <a:fld id="{BE40DD9B-03FC-4E1F-BEE4-9FACD7100A64}" type="datetimeFigureOut">
              <a:rPr lang="en-US" smtClean="0"/>
              <a:t>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4CAB71-2424-4653-B23B-E5E5AF5E5762}" type="slidenum">
              <a:rPr lang="en-US" smtClean="0"/>
              <a:t>‹#›</a:t>
            </a:fld>
            <a:endParaRPr lang="en-US"/>
          </a:p>
        </p:txBody>
      </p:sp>
    </p:spTree>
    <p:extLst>
      <p:ext uri="{BB962C8B-B14F-4D97-AF65-F5344CB8AC3E}">
        <p14:creationId xmlns:p14="http://schemas.microsoft.com/office/powerpoint/2010/main" val="4112316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ro-RO"/>
              <a:t>Faceți clic pentru a edita stilul de titlu coordonator</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E40DD9B-03FC-4E1F-BEE4-9FACD7100A64}" type="datetimeFigureOut">
              <a:rPr lang="en-US" smtClean="0"/>
              <a:t>1/6/2022</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64CAB71-2424-4653-B23B-E5E5AF5E5762}" type="slidenum">
              <a:rPr lang="en-US" smtClean="0"/>
              <a:t>‹#›</a:t>
            </a:fld>
            <a:endParaRPr lang="en-US"/>
          </a:p>
        </p:txBody>
      </p:sp>
    </p:spTree>
    <p:extLst>
      <p:ext uri="{BB962C8B-B14F-4D97-AF65-F5344CB8AC3E}">
        <p14:creationId xmlns:p14="http://schemas.microsoft.com/office/powerpoint/2010/main" val="28485527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mathworks.com/help/physmod/sps/ug/pwm-circuit-using-555-timer.html" TargetMode="External"/><Relationship Id="rId2" Type="http://schemas.openxmlformats.org/officeDocument/2006/relationships/hyperlink" Target="http://www.bel.utcluj.ro/dce/didactic/fec/" TargetMode="External"/><Relationship Id="rId1" Type="http://schemas.openxmlformats.org/officeDocument/2006/relationships/slideLayout" Target="../slideLayouts/slideLayout2.xml"/><Relationship Id="rId6" Type="http://schemas.openxmlformats.org/officeDocument/2006/relationships/hyperlink" Target="https://ro.answersexpress.com/555-monostable-multivibrator-73527" TargetMode="External"/><Relationship Id="rId5" Type="http://schemas.openxmlformats.org/officeDocument/2006/relationships/hyperlink" Target="https://didatec.sharepoint.com/:b:/r/sites/DICCAG2122/Shared%20Documents/General/CAG_Laboratory/CAG_Lab10.pdf?csf=1&amp;web=1&amp;e=cehVfk" TargetMode="External"/><Relationship Id="rId4" Type="http://schemas.openxmlformats.org/officeDocument/2006/relationships/hyperlink" Target="https://www.electronicsforu.com/electronics-projects/software-projects-ideas/555-timer-design-using-matlab"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3446326B-FA5B-4991-89A1-7E4C0F586EF6}"/>
              </a:ext>
            </a:extLst>
          </p:cNvPr>
          <p:cNvSpPr>
            <a:spLocks noGrp="1"/>
          </p:cNvSpPr>
          <p:nvPr>
            <p:ph type="ctrTitle"/>
          </p:nvPr>
        </p:nvSpPr>
        <p:spPr>
          <a:xfrm>
            <a:off x="1651518" y="849087"/>
            <a:ext cx="9498563" cy="1399592"/>
          </a:xfrm>
        </p:spPr>
        <p:txBody>
          <a:bodyPr>
            <a:noAutofit/>
          </a:bodyPr>
          <a:lstStyle/>
          <a:p>
            <a:r>
              <a:rPr lang="en-US" sz="6600" dirty="0">
                <a:latin typeface="Arial" panose="020B0604020202020204" pitchFamily="34" charset="0"/>
                <a:cs typeface="Arial" panose="020B0604020202020204" pitchFamily="34" charset="0"/>
              </a:rPr>
              <a:t>PWM GENERATOR</a:t>
            </a:r>
          </a:p>
        </p:txBody>
      </p:sp>
      <p:sp>
        <p:nvSpPr>
          <p:cNvPr id="3" name="Subtitlu 2">
            <a:extLst>
              <a:ext uri="{FF2B5EF4-FFF2-40B4-BE49-F238E27FC236}">
                <a16:creationId xmlns:a16="http://schemas.microsoft.com/office/drawing/2014/main" id="{B8589400-CEF1-4CCD-B3ED-59FBC6D6FD03}"/>
              </a:ext>
            </a:extLst>
          </p:cNvPr>
          <p:cNvSpPr>
            <a:spLocks noGrp="1"/>
          </p:cNvSpPr>
          <p:nvPr>
            <p:ph type="subTitle" idx="1"/>
          </p:nvPr>
        </p:nvSpPr>
        <p:spPr>
          <a:xfrm>
            <a:off x="4515378" y="4152122"/>
            <a:ext cx="7241193" cy="1503267"/>
          </a:xfrm>
        </p:spPr>
        <p:txBody>
          <a:bodyPr>
            <a:normAutofit fontScale="92500" lnSpcReduction="10000"/>
          </a:bodyPr>
          <a:lstStyle/>
          <a:p>
            <a:r>
              <a:rPr lang="en-US" dirty="0">
                <a:latin typeface="Arial" panose="020B0604020202020204" pitchFamily="34" charset="0"/>
                <a:cs typeface="Arial" panose="020B0604020202020204" pitchFamily="34" charset="0"/>
              </a:rPr>
              <a:t>Anamaria Bobos</a:t>
            </a:r>
          </a:p>
          <a:p>
            <a:r>
              <a:rPr lang="en-US" dirty="0">
                <a:latin typeface="Arial" panose="020B0604020202020204" pitchFamily="34" charset="0"/>
                <a:cs typeface="Arial" panose="020B0604020202020204" pitchFamily="34" charset="0"/>
              </a:rPr>
              <a:t>Faculty of Electronics, Telecommunications and Information Technology</a:t>
            </a:r>
          </a:p>
          <a:p>
            <a:r>
              <a:rPr lang="ro-RO" dirty="0">
                <a:latin typeface="Arial" panose="020B0604020202020204" pitchFamily="34" charset="0"/>
                <a:cs typeface="Arial" panose="020B0604020202020204" pitchFamily="34" charset="0"/>
              </a:rPr>
              <a:t>Grupa 2</a:t>
            </a:r>
            <a:r>
              <a:rPr lang="en-US" dirty="0">
                <a:latin typeface="Arial" panose="020B0604020202020204" pitchFamily="34" charset="0"/>
                <a:cs typeface="Arial" panose="020B0604020202020204" pitchFamily="34" charset="0"/>
              </a:rPr>
              <a:t>021</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39302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ACA05713-32E5-4A82-AF37-5204D50E049F}"/>
              </a:ext>
            </a:extLst>
          </p:cNvPr>
          <p:cNvSpPr>
            <a:spLocks noGrp="1"/>
          </p:cNvSpPr>
          <p:nvPr>
            <p:ph type="title"/>
          </p:nvPr>
        </p:nvSpPr>
        <p:spPr/>
        <p:txBody>
          <a:bodyPr/>
          <a:lstStyle/>
          <a:p>
            <a:r>
              <a:rPr lang="en-US" dirty="0" err="1">
                <a:latin typeface="Arial" panose="020B0604020202020204" pitchFamily="34" charset="0"/>
                <a:cs typeface="Arial" panose="020B0604020202020204" pitchFamily="34" charset="0"/>
              </a:rPr>
              <a:t>Bibliografie</a:t>
            </a:r>
            <a:endParaRPr lang="en-US" dirty="0">
              <a:latin typeface="Arial" panose="020B0604020202020204" pitchFamily="34" charset="0"/>
              <a:cs typeface="Arial" panose="020B0604020202020204" pitchFamily="34" charset="0"/>
            </a:endParaRPr>
          </a:p>
        </p:txBody>
      </p:sp>
      <p:sp>
        <p:nvSpPr>
          <p:cNvPr id="3" name="Substituent conținut 2">
            <a:extLst>
              <a:ext uri="{FF2B5EF4-FFF2-40B4-BE49-F238E27FC236}">
                <a16:creationId xmlns:a16="http://schemas.microsoft.com/office/drawing/2014/main" id="{434D15BA-A034-4370-B5B6-D2C2D1E49C19}"/>
              </a:ext>
            </a:extLst>
          </p:cNvPr>
          <p:cNvSpPr>
            <a:spLocks noGrp="1"/>
          </p:cNvSpPr>
          <p:nvPr>
            <p:ph idx="1"/>
          </p:nvPr>
        </p:nvSpPr>
        <p:spPr/>
        <p:txBody>
          <a:bodyPr>
            <a:normAutofit/>
          </a:bodyPr>
          <a:lstStyle/>
          <a:p>
            <a:pPr marL="0" marR="0">
              <a:spcBef>
                <a:spcPts val="0"/>
              </a:spcBef>
              <a:spcAft>
                <a:spcPts val="0"/>
              </a:spcAft>
            </a:pP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http://www.bel.utcluj.ro/dce/didactic/fec/</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https://www.mathworks.com/help/physmod/sps/ug/pwm-circuit-using-555-timer.html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https://www.electronicsforu.com/electronics-projects/software-projects-ideas/555-timer-design-using-matlab</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5"/>
              </a:rPr>
              <a:t>https://didatec.sharepoint.com/:b:/r/sites/DICCAG2122/Shared%20Documents/General/CAG_Laboratory/CAG_Lab10.pdf?csf=1&amp;web=1&amp;e=cehVfk</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6"/>
              </a:rPr>
              <a:t>https://ro.answersexpress.com/555-monostable-multivibrator-73527</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92632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89D35B1-0ED5-4358-8CAE-A9E49412AA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1" name="Freeform 6">
              <a:extLst>
                <a:ext uri="{FF2B5EF4-FFF2-40B4-BE49-F238E27FC236}">
                  <a16:creationId xmlns:a16="http://schemas.microsoft.com/office/drawing/2014/main" id="{DDEF6545-5A42-469E-8778-86CA01CD4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2" name="Freeform 7">
              <a:extLst>
                <a:ext uri="{FF2B5EF4-FFF2-40B4-BE49-F238E27FC236}">
                  <a16:creationId xmlns:a16="http://schemas.microsoft.com/office/drawing/2014/main" id="{3B08853F-842C-4D0A-9A89-D05CB3990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3" name="Freeform 8">
              <a:extLst>
                <a:ext uri="{FF2B5EF4-FFF2-40B4-BE49-F238E27FC236}">
                  <a16:creationId xmlns:a16="http://schemas.microsoft.com/office/drawing/2014/main" id="{A436FB18-2D01-4AAB-AD10-2D1208310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4" name="Freeform 9">
              <a:extLst>
                <a:ext uri="{FF2B5EF4-FFF2-40B4-BE49-F238E27FC236}">
                  <a16:creationId xmlns:a16="http://schemas.microsoft.com/office/drawing/2014/main" id="{9EFB8341-7A7B-46E4-AF94-689147AD0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5" name="Freeform 10">
              <a:extLst>
                <a:ext uri="{FF2B5EF4-FFF2-40B4-BE49-F238E27FC236}">
                  <a16:creationId xmlns:a16="http://schemas.microsoft.com/office/drawing/2014/main" id="{C4D84136-7804-4605-AC9F-238A3665E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6" name="Freeform 11">
              <a:extLst>
                <a:ext uri="{FF2B5EF4-FFF2-40B4-BE49-F238E27FC236}">
                  <a16:creationId xmlns:a16="http://schemas.microsoft.com/office/drawing/2014/main" id="{4EC6F81C-51C2-4A6F-8B94-562DA67362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18" name="Group 17">
            <a:extLst>
              <a:ext uri="{FF2B5EF4-FFF2-40B4-BE49-F238E27FC236}">
                <a16:creationId xmlns:a16="http://schemas.microsoft.com/office/drawing/2014/main" id="{DD65B30C-427F-449E-B039-E288E85D8A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9" name="Freeform 6">
              <a:extLst>
                <a:ext uri="{FF2B5EF4-FFF2-40B4-BE49-F238E27FC236}">
                  <a16:creationId xmlns:a16="http://schemas.microsoft.com/office/drawing/2014/main" id="{9F47D947-83F7-46E3-872B-0777122A0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0" name="Freeform 7">
              <a:extLst>
                <a:ext uri="{FF2B5EF4-FFF2-40B4-BE49-F238E27FC236}">
                  <a16:creationId xmlns:a16="http://schemas.microsoft.com/office/drawing/2014/main" id="{60C7B45B-6634-46FA-862D-B86F1C3C5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1" name="Freeform 8">
              <a:extLst>
                <a:ext uri="{FF2B5EF4-FFF2-40B4-BE49-F238E27FC236}">
                  <a16:creationId xmlns:a16="http://schemas.microsoft.com/office/drawing/2014/main" id="{C7504CC0-DD94-4ED9-ADC9-6FE7AEA33F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2" name="Freeform 9">
              <a:extLst>
                <a:ext uri="{FF2B5EF4-FFF2-40B4-BE49-F238E27FC236}">
                  <a16:creationId xmlns:a16="http://schemas.microsoft.com/office/drawing/2014/main" id="{64268326-B6DD-4E00-9788-6C319279AC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3" name="Freeform 10">
              <a:extLst>
                <a:ext uri="{FF2B5EF4-FFF2-40B4-BE49-F238E27FC236}">
                  <a16:creationId xmlns:a16="http://schemas.microsoft.com/office/drawing/2014/main" id="{92C7B3DE-DB23-4AAC-B142-C803C0C0A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4" name="Freeform 11">
              <a:extLst>
                <a:ext uri="{FF2B5EF4-FFF2-40B4-BE49-F238E27FC236}">
                  <a16:creationId xmlns:a16="http://schemas.microsoft.com/office/drawing/2014/main" id="{1EEF04DC-4E0D-4127-A98D-EA81C3B2DE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6" name="Freeform: Shape 25">
            <a:extLst>
              <a:ext uri="{FF2B5EF4-FFF2-40B4-BE49-F238E27FC236}">
                <a16:creationId xmlns:a16="http://schemas.microsoft.com/office/drawing/2014/main" id="{084966D2-3C9B-4F47-8231-1DEC33D3B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066" y="321734"/>
            <a:ext cx="11074201" cy="6214533"/>
          </a:xfrm>
          <a:custGeom>
            <a:avLst/>
            <a:gdLst>
              <a:gd name="connsiteX0" fmla="*/ 815396 w 11074201"/>
              <a:gd name="connsiteY0" fmla="*/ 0 h 6214533"/>
              <a:gd name="connsiteX1" fmla="*/ 11074201 w 11074201"/>
              <a:gd name="connsiteY1" fmla="*/ 0 h 6214533"/>
              <a:gd name="connsiteX2" fmla="*/ 11074201 w 11074201"/>
              <a:gd name="connsiteY2" fmla="*/ 6214533 h 6214533"/>
              <a:gd name="connsiteX3" fmla="*/ 1498193 w 11074201"/>
              <a:gd name="connsiteY3" fmla="*/ 6214533 h 6214533"/>
              <a:gd name="connsiteX4" fmla="*/ 0 w 11074201"/>
              <a:gd name="connsiteY4" fmla="*/ 4992543 h 6214533"/>
              <a:gd name="connsiteX5" fmla="*/ 433971 w 11074201"/>
              <a:gd name="connsiteY5" fmla="*/ 2335405 h 6214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74201" h="6214533">
                <a:moveTo>
                  <a:pt x="815396" y="0"/>
                </a:moveTo>
                <a:lnTo>
                  <a:pt x="11074201" y="0"/>
                </a:lnTo>
                <a:lnTo>
                  <a:pt x="11074201" y="6214533"/>
                </a:lnTo>
                <a:lnTo>
                  <a:pt x="1498193" y="6214533"/>
                </a:lnTo>
                <a:lnTo>
                  <a:pt x="0" y="4992543"/>
                </a:lnTo>
                <a:cubicBezTo>
                  <a:pt x="141071" y="4106831"/>
                  <a:pt x="287521" y="3221118"/>
                  <a:pt x="433971" y="2335405"/>
                </a:cubicBezTo>
                <a:close/>
              </a:path>
            </a:pathLst>
          </a:custGeom>
          <a:solidFill>
            <a:srgbClr val="FFFFFF"/>
          </a:solidFill>
          <a:ln w="38100">
            <a:gradFill flip="none" rotWithShape="1">
              <a:gsLst>
                <a:gs pos="0">
                  <a:schemeClr val="bg2"/>
                </a:gs>
                <a:gs pos="100000">
                  <a:schemeClr val="bg2">
                    <a:lumMod val="75000"/>
                  </a:schemeClr>
                </a:gs>
              </a:gsLst>
              <a:lin ang="5400000" scaled="1"/>
              <a:tileRect/>
            </a:grad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ine 4">
            <a:extLst>
              <a:ext uri="{FF2B5EF4-FFF2-40B4-BE49-F238E27FC236}">
                <a16:creationId xmlns:a16="http://schemas.microsoft.com/office/drawing/2014/main" id="{B5593648-5183-465C-94B4-C80CE48C28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9704" y="974724"/>
            <a:ext cx="8907319" cy="4899025"/>
          </a:xfrm>
          <a:prstGeom prst="rect">
            <a:avLst/>
          </a:prstGeom>
        </p:spPr>
      </p:pic>
    </p:spTree>
    <p:extLst>
      <p:ext uri="{BB962C8B-B14F-4D97-AF65-F5344CB8AC3E}">
        <p14:creationId xmlns:p14="http://schemas.microsoft.com/office/powerpoint/2010/main" val="1303739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011DDA0B-0741-4FF7-AE62-FCF3CE536EAE}"/>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Functioning mode</a:t>
            </a:r>
          </a:p>
        </p:txBody>
      </p:sp>
      <p:sp>
        <p:nvSpPr>
          <p:cNvPr id="3" name="Substituent conținut 2">
            <a:extLst>
              <a:ext uri="{FF2B5EF4-FFF2-40B4-BE49-F238E27FC236}">
                <a16:creationId xmlns:a16="http://schemas.microsoft.com/office/drawing/2014/main" id="{1D210226-4329-4D97-BF44-CC3070E6D7DA}"/>
              </a:ext>
            </a:extLst>
          </p:cNvPr>
          <p:cNvSpPr>
            <a:spLocks noGrp="1"/>
          </p:cNvSpPr>
          <p:nvPr>
            <p:ph idx="1"/>
          </p:nvPr>
        </p:nvSpPr>
        <p:spPr>
          <a:xfrm>
            <a:off x="1418996" y="2438399"/>
            <a:ext cx="10018713" cy="3124201"/>
          </a:xfrm>
        </p:spPr>
        <p:txBody>
          <a:bodyPr/>
          <a:lstStyle/>
          <a:p>
            <a:r>
              <a:rPr lang="en-US" dirty="0">
                <a:latin typeface="Arial" panose="020B0604020202020204" pitchFamily="34" charset="0"/>
                <a:cs typeface="Arial" panose="020B0604020202020204" pitchFamily="34" charset="0"/>
              </a:rPr>
              <a:t>The modulation of the pulse width is based on changing the pulse width to control the output voltage and to control the output frequency by changing the circuit. The output frequency can be modified by changing the modulation period of the impulse.</a:t>
            </a:r>
          </a:p>
        </p:txBody>
      </p:sp>
    </p:spTree>
    <p:extLst>
      <p:ext uri="{BB962C8B-B14F-4D97-AF65-F5344CB8AC3E}">
        <p14:creationId xmlns:p14="http://schemas.microsoft.com/office/powerpoint/2010/main" val="2665392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D69CD718-E70A-4329-8F70-3D0CADDDCA4A}"/>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Functioning mode</a:t>
            </a:r>
          </a:p>
        </p:txBody>
      </p:sp>
      <p:sp>
        <p:nvSpPr>
          <p:cNvPr id="3" name="Substituent conținut 2">
            <a:extLst>
              <a:ext uri="{FF2B5EF4-FFF2-40B4-BE49-F238E27FC236}">
                <a16:creationId xmlns:a16="http://schemas.microsoft.com/office/drawing/2014/main" id="{6708CEF5-7CAE-44D4-B562-772A27EE45B0}"/>
              </a:ext>
            </a:extLst>
          </p:cNvPr>
          <p:cNvSpPr>
            <a:spLocks noGrp="1"/>
          </p:cNvSpPr>
          <p:nvPr>
            <p:ph idx="1"/>
          </p:nvPr>
        </p:nvSpPr>
        <p:spPr>
          <a:xfrm>
            <a:off x="1484311" y="2088502"/>
            <a:ext cx="10018713" cy="3124201"/>
          </a:xfrm>
        </p:spPr>
        <p:txBody>
          <a:bodyPr/>
          <a:lstStyle/>
          <a:p>
            <a:r>
              <a:rPr lang="en-US" dirty="0">
                <a:latin typeface="Arial" panose="020B0604020202020204" pitchFamily="34" charset="0"/>
                <a:cs typeface="Arial" panose="020B0604020202020204" pitchFamily="34" charset="0"/>
              </a:rPr>
              <a:t>The 555 timer circuit is in monostable mode. In this way, the output is 0V without tripping and </a:t>
            </a:r>
            <a:r>
              <a:rPr lang="en-US" dirty="0" err="1">
                <a:latin typeface="Arial" panose="020B0604020202020204" pitchFamily="34" charset="0"/>
                <a:cs typeface="Arial" panose="020B0604020202020204" pitchFamily="34" charset="0"/>
              </a:rPr>
              <a:t>Vcc</a:t>
            </a:r>
            <a:r>
              <a:rPr lang="en-US" dirty="0">
                <a:latin typeface="Arial" panose="020B0604020202020204" pitchFamily="34" charset="0"/>
                <a:cs typeface="Arial" panose="020B0604020202020204" pitchFamily="34" charset="0"/>
              </a:rPr>
              <a:t> with tripping. When the value of the sawtooth signal’s amplitude is less then the value of the input signal, the output is 1 ,and in other cases, 0.</a:t>
            </a:r>
          </a:p>
        </p:txBody>
      </p:sp>
    </p:spTree>
    <p:extLst>
      <p:ext uri="{BB962C8B-B14F-4D97-AF65-F5344CB8AC3E}">
        <p14:creationId xmlns:p14="http://schemas.microsoft.com/office/powerpoint/2010/main" val="141574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17DA6BB0-B1E9-4978-8F2E-F8EDB9ED6CDD}"/>
              </a:ext>
            </a:extLst>
          </p:cNvPr>
          <p:cNvSpPr>
            <a:spLocks noGrp="1"/>
          </p:cNvSpPr>
          <p:nvPr>
            <p:ph type="title"/>
          </p:nvPr>
        </p:nvSpPr>
        <p:spPr>
          <a:xfrm>
            <a:off x="1259030" y="606456"/>
            <a:ext cx="10018713" cy="1066800"/>
          </a:xfrm>
        </p:spPr>
        <p:txBody>
          <a:bodyPr/>
          <a:lstStyle/>
          <a:p>
            <a:r>
              <a:rPr lang="en-US" dirty="0">
                <a:latin typeface="Arial" panose="020B0604020202020204" pitchFamily="34" charset="0"/>
                <a:cs typeface="Arial" panose="020B0604020202020204" pitchFamily="34" charset="0"/>
              </a:rPr>
              <a:t>Equations</a:t>
            </a:r>
          </a:p>
        </p:txBody>
      </p:sp>
      <p:sp>
        <p:nvSpPr>
          <p:cNvPr id="3" name="Substituent conținut 2">
            <a:extLst>
              <a:ext uri="{FF2B5EF4-FFF2-40B4-BE49-F238E27FC236}">
                <a16:creationId xmlns:a16="http://schemas.microsoft.com/office/drawing/2014/main" id="{DE72CD25-69A0-4E8C-BD9A-328D412D17D1}"/>
              </a:ext>
            </a:extLst>
          </p:cNvPr>
          <p:cNvSpPr>
            <a:spLocks noGrp="1"/>
          </p:cNvSpPr>
          <p:nvPr>
            <p:ph idx="1"/>
          </p:nvPr>
        </p:nvSpPr>
        <p:spPr>
          <a:xfrm>
            <a:off x="1672846" y="1139856"/>
            <a:ext cx="10018713" cy="4799031"/>
          </a:xfrm>
        </p:spPr>
        <p:txBody>
          <a:bodyPr>
            <a:normAutofit/>
          </a:bodyPr>
          <a:lstStyle/>
          <a:p>
            <a:endParaRPr lang="en-US" sz="3400" dirty="0">
              <a:latin typeface="Arial" panose="020B0604020202020204" pitchFamily="34" charset="0"/>
              <a:cs typeface="Arial" panose="020B0604020202020204" pitchFamily="34" charset="0"/>
            </a:endParaRPr>
          </a:p>
          <a:p>
            <a:endParaRPr lang="en-US" sz="3400"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T=1.11*R*C; - The period of the signal for the 555 timer in monostable mode.</a:t>
            </a:r>
          </a:p>
          <a:p>
            <a:r>
              <a:rPr lang="en-US" dirty="0">
                <a:latin typeface="Arial" panose="020B0604020202020204" pitchFamily="34" charset="0"/>
                <a:cs typeface="Arial" panose="020B0604020202020204" pitchFamily="34" charset="0"/>
              </a:rPr>
              <a:t>s1=Ain*sin(w1.*t); - generating a sinusoidal signal</a:t>
            </a:r>
          </a:p>
          <a:p>
            <a:r>
              <a:rPr lang="en-US" dirty="0">
                <a:latin typeface="Arial" panose="020B0604020202020204" pitchFamily="34" charset="0"/>
                <a:cs typeface="Arial" panose="020B0604020202020204" pitchFamily="34" charset="0"/>
              </a:rPr>
              <a:t>s2=Ad.*sawtooth(w2*t); -generating a sawtooth signal</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531776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17DA6BB0-B1E9-4978-8F2E-F8EDB9ED6CDD}"/>
              </a:ext>
            </a:extLst>
          </p:cNvPr>
          <p:cNvSpPr>
            <a:spLocks noGrp="1"/>
          </p:cNvSpPr>
          <p:nvPr>
            <p:ph type="title"/>
          </p:nvPr>
        </p:nvSpPr>
        <p:spPr>
          <a:xfrm>
            <a:off x="1352336" y="1"/>
            <a:ext cx="10018713" cy="1066800"/>
          </a:xfrm>
        </p:spPr>
        <p:txBody>
          <a:bodyPr/>
          <a:lstStyle/>
          <a:p>
            <a:r>
              <a:rPr lang="en-US" dirty="0">
                <a:latin typeface="Arial" panose="020B0604020202020204" pitchFamily="34" charset="0"/>
                <a:cs typeface="Arial" panose="020B0604020202020204" pitchFamily="34" charset="0"/>
              </a:rPr>
              <a:t>Equations</a:t>
            </a:r>
          </a:p>
        </p:txBody>
      </p:sp>
      <p:sp>
        <p:nvSpPr>
          <p:cNvPr id="3" name="Substituent conținut 2">
            <a:extLst>
              <a:ext uri="{FF2B5EF4-FFF2-40B4-BE49-F238E27FC236}">
                <a16:creationId xmlns:a16="http://schemas.microsoft.com/office/drawing/2014/main" id="{DE72CD25-69A0-4E8C-BD9A-328D412D17D1}"/>
              </a:ext>
            </a:extLst>
          </p:cNvPr>
          <p:cNvSpPr>
            <a:spLocks noGrp="1"/>
          </p:cNvSpPr>
          <p:nvPr>
            <p:ph idx="1"/>
          </p:nvPr>
        </p:nvSpPr>
        <p:spPr>
          <a:xfrm>
            <a:off x="1738160" y="1615515"/>
            <a:ext cx="10018713" cy="4799031"/>
          </a:xfrm>
        </p:spPr>
        <p:txBody>
          <a:bodyPr>
            <a:normAutofit fontScale="92500" lnSpcReduction="20000"/>
          </a:bodyPr>
          <a:lstStyle/>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sz="2600" dirty="0">
                <a:latin typeface="Arial" panose="020B0604020202020204" pitchFamily="34" charset="0"/>
                <a:cs typeface="Arial" panose="020B0604020202020204" pitchFamily="34" charset="0"/>
              </a:rPr>
              <a:t>for </a:t>
            </a:r>
            <a:r>
              <a:rPr lang="en-US" sz="2600" dirty="0" err="1">
                <a:latin typeface="Arial" panose="020B0604020202020204" pitchFamily="34" charset="0"/>
                <a:cs typeface="Arial" panose="020B0604020202020204" pitchFamily="34" charset="0"/>
              </a:rPr>
              <a:t>i</a:t>
            </a:r>
            <a:r>
              <a:rPr lang="en-US" sz="2600" dirty="0">
                <a:latin typeface="Arial" panose="020B0604020202020204" pitchFamily="34" charset="0"/>
                <a:cs typeface="Arial" panose="020B0604020202020204" pitchFamily="34" charset="0"/>
              </a:rPr>
              <a:t> = 1:n  if (s1(</a:t>
            </a:r>
            <a:r>
              <a:rPr lang="en-US" sz="2600" dirty="0" err="1">
                <a:latin typeface="Arial" panose="020B0604020202020204" pitchFamily="34" charset="0"/>
                <a:cs typeface="Arial" panose="020B0604020202020204" pitchFamily="34" charset="0"/>
              </a:rPr>
              <a:t>i</a:t>
            </a:r>
            <a:r>
              <a:rPr lang="en-US" sz="2600" dirty="0">
                <a:latin typeface="Arial" panose="020B0604020202020204" pitchFamily="34" charset="0"/>
                <a:cs typeface="Arial" panose="020B0604020202020204" pitchFamily="34" charset="0"/>
              </a:rPr>
              <a:t>)&gt;=s2(</a:t>
            </a:r>
            <a:r>
              <a:rPr lang="en-US" sz="2600" dirty="0" err="1">
                <a:latin typeface="Arial" panose="020B0604020202020204" pitchFamily="34" charset="0"/>
                <a:cs typeface="Arial" panose="020B0604020202020204" pitchFamily="34" charset="0"/>
              </a:rPr>
              <a:t>i</a:t>
            </a:r>
            <a:r>
              <a:rPr lang="en-US" sz="2600" dirty="0">
                <a:latin typeface="Arial" panose="020B0604020202020204" pitchFamily="34" charset="0"/>
                <a:cs typeface="Arial" panose="020B0604020202020204" pitchFamily="34" charset="0"/>
              </a:rPr>
              <a:t>)) </a:t>
            </a:r>
          </a:p>
          <a:p>
            <a:pPr marL="0" indent="0">
              <a:buNone/>
            </a:pP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pwm</a:t>
            </a:r>
            <a:r>
              <a:rPr lang="en-US" sz="2600" dirty="0">
                <a:latin typeface="Arial" panose="020B0604020202020204" pitchFamily="34" charset="0"/>
                <a:cs typeface="Arial" panose="020B0604020202020204" pitchFamily="34" charset="0"/>
              </a:rPr>
              <a:t>(</a:t>
            </a:r>
            <a:r>
              <a:rPr lang="en-US" sz="2600" dirty="0" err="1">
                <a:latin typeface="Arial" panose="020B0604020202020204" pitchFamily="34" charset="0"/>
                <a:cs typeface="Arial" panose="020B0604020202020204" pitchFamily="34" charset="0"/>
              </a:rPr>
              <a:t>i</a:t>
            </a:r>
            <a:r>
              <a:rPr lang="en-US" sz="2600" dirty="0">
                <a:latin typeface="Arial" panose="020B0604020202020204" pitchFamily="34" charset="0"/>
                <a:cs typeface="Arial" panose="020B0604020202020204" pitchFamily="34" charset="0"/>
              </a:rPr>
              <a:t>) = 1;</a:t>
            </a:r>
          </a:p>
          <a:p>
            <a:pPr marL="0" indent="0">
              <a:buNone/>
            </a:pPr>
            <a:r>
              <a:rPr lang="en-US" sz="2600" dirty="0">
                <a:latin typeface="Arial" panose="020B0604020202020204" pitchFamily="34" charset="0"/>
                <a:cs typeface="Arial" panose="020B0604020202020204" pitchFamily="34" charset="0"/>
              </a:rPr>
              <a:t>    else</a:t>
            </a:r>
          </a:p>
          <a:p>
            <a:pPr marL="0" indent="0">
              <a:buNone/>
            </a:pP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pwm</a:t>
            </a:r>
            <a:r>
              <a:rPr lang="en-US" sz="2600" dirty="0">
                <a:latin typeface="Arial" panose="020B0604020202020204" pitchFamily="34" charset="0"/>
                <a:cs typeface="Arial" panose="020B0604020202020204" pitchFamily="34" charset="0"/>
              </a:rPr>
              <a:t>(</a:t>
            </a:r>
            <a:r>
              <a:rPr lang="en-US" sz="2600" dirty="0" err="1">
                <a:latin typeface="Arial" panose="020B0604020202020204" pitchFamily="34" charset="0"/>
                <a:cs typeface="Arial" panose="020B0604020202020204" pitchFamily="34" charset="0"/>
              </a:rPr>
              <a:t>i</a:t>
            </a:r>
            <a:r>
              <a:rPr lang="en-US" sz="2600" dirty="0">
                <a:latin typeface="Arial" panose="020B0604020202020204" pitchFamily="34" charset="0"/>
                <a:cs typeface="Arial" panose="020B0604020202020204" pitchFamily="34" charset="0"/>
              </a:rPr>
              <a:t>) = 0;</a:t>
            </a:r>
          </a:p>
          <a:p>
            <a:pPr marL="0" indent="0">
              <a:buNone/>
            </a:pPr>
            <a:r>
              <a:rPr lang="en-US" sz="2600" dirty="0">
                <a:latin typeface="Arial" panose="020B0604020202020204" pitchFamily="34" charset="0"/>
                <a:cs typeface="Arial" panose="020B0604020202020204" pitchFamily="34" charset="0"/>
              </a:rPr>
              <a:t>    end</a:t>
            </a:r>
          </a:p>
          <a:p>
            <a:pPr marL="0" indent="0">
              <a:buNone/>
            </a:pPr>
            <a:r>
              <a:rPr lang="en-US" sz="2600" dirty="0">
                <a:latin typeface="Arial" panose="020B0604020202020204" pitchFamily="34" charset="0"/>
                <a:cs typeface="Arial" panose="020B0604020202020204" pitchFamily="34" charset="0"/>
              </a:rPr>
              <a:t>end</a:t>
            </a:r>
          </a:p>
          <a:p>
            <a:endParaRPr lang="en-US" dirty="0"/>
          </a:p>
          <a:p>
            <a:endParaRPr lang="en-US" sz="3400" dirty="0">
              <a:latin typeface="Arial" panose="020B0604020202020204" pitchFamily="34" charset="0"/>
              <a:cs typeface="Arial" panose="020B0604020202020204" pitchFamily="34" charset="0"/>
            </a:endParaRPr>
          </a:p>
          <a:p>
            <a:endParaRPr lang="en-US" sz="3400"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p>
        </p:txBody>
      </p:sp>
      <p:sp>
        <p:nvSpPr>
          <p:cNvPr id="6" name="Acoladă dreapta 5">
            <a:extLst>
              <a:ext uri="{FF2B5EF4-FFF2-40B4-BE49-F238E27FC236}">
                <a16:creationId xmlns:a16="http://schemas.microsoft.com/office/drawing/2014/main" id="{DF3C2899-E0C6-4D0D-A44E-674C4F279902}"/>
              </a:ext>
            </a:extLst>
          </p:cNvPr>
          <p:cNvSpPr/>
          <p:nvPr/>
        </p:nvSpPr>
        <p:spPr>
          <a:xfrm>
            <a:off x="5806686" y="1946328"/>
            <a:ext cx="311085" cy="2662994"/>
          </a:xfrm>
          <a:prstGeom prst="rightBrace">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7" name="CasetăText 6">
            <a:extLst>
              <a:ext uri="{FF2B5EF4-FFF2-40B4-BE49-F238E27FC236}">
                <a16:creationId xmlns:a16="http://schemas.microsoft.com/office/drawing/2014/main" id="{3781D4BF-F16C-4876-9B6D-801A87608052}"/>
              </a:ext>
            </a:extLst>
          </p:cNvPr>
          <p:cNvSpPr txBox="1"/>
          <p:nvPr/>
        </p:nvSpPr>
        <p:spPr>
          <a:xfrm>
            <a:off x="6361692" y="3046992"/>
            <a:ext cx="4534293"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Generating the PWM signal</a:t>
            </a:r>
          </a:p>
        </p:txBody>
      </p:sp>
    </p:spTree>
    <p:extLst>
      <p:ext uri="{BB962C8B-B14F-4D97-AF65-F5344CB8AC3E}">
        <p14:creationId xmlns:p14="http://schemas.microsoft.com/office/powerpoint/2010/main" val="3259157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asetăText 9">
            <a:extLst>
              <a:ext uri="{FF2B5EF4-FFF2-40B4-BE49-F238E27FC236}">
                <a16:creationId xmlns:a16="http://schemas.microsoft.com/office/drawing/2014/main" id="{E3153920-9F2D-4EB2-941F-1A24BD55EEAB}"/>
              </a:ext>
            </a:extLst>
          </p:cNvPr>
          <p:cNvSpPr txBox="1"/>
          <p:nvPr/>
        </p:nvSpPr>
        <p:spPr>
          <a:xfrm>
            <a:off x="9030878" y="367645"/>
            <a:ext cx="2988297" cy="1200329"/>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1. Input signal</a:t>
            </a:r>
          </a:p>
          <a:p>
            <a:r>
              <a:rPr lang="en-US" sz="2400" dirty="0">
                <a:latin typeface="Arial" panose="020B0604020202020204" pitchFamily="34" charset="0"/>
                <a:cs typeface="Arial" panose="020B0604020202020204" pitchFamily="34" charset="0"/>
              </a:rPr>
              <a:t>2. Sawtooth signal</a:t>
            </a:r>
          </a:p>
          <a:p>
            <a:r>
              <a:rPr lang="en-US" sz="2400" dirty="0">
                <a:latin typeface="Arial" panose="020B0604020202020204" pitchFamily="34" charset="0"/>
                <a:cs typeface="Arial" panose="020B0604020202020204" pitchFamily="34" charset="0"/>
              </a:rPr>
              <a:t>3. PWM signal</a:t>
            </a:r>
          </a:p>
        </p:txBody>
      </p:sp>
      <p:pic>
        <p:nvPicPr>
          <p:cNvPr id="4" name="Picture 3" descr="Chart, line chart&#10;&#10;Description automatically generated">
            <a:extLst>
              <a:ext uri="{FF2B5EF4-FFF2-40B4-BE49-F238E27FC236}">
                <a16:creationId xmlns:a16="http://schemas.microsoft.com/office/drawing/2014/main" id="{7F374CD6-AE47-4C89-AD39-DF5518DF44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8922" y="265436"/>
            <a:ext cx="6271803" cy="1988992"/>
          </a:xfrm>
          <a:prstGeom prst="rect">
            <a:avLst/>
          </a:prstGeom>
        </p:spPr>
      </p:pic>
      <p:pic>
        <p:nvPicPr>
          <p:cNvPr id="11" name="Picture 10" descr="Chart, line chart&#10;&#10;Description automatically generated">
            <a:extLst>
              <a:ext uri="{FF2B5EF4-FFF2-40B4-BE49-F238E27FC236}">
                <a16:creationId xmlns:a16="http://schemas.microsoft.com/office/drawing/2014/main" id="{5230285A-DA1F-4C1C-9C20-06678B574F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1529" y="2457366"/>
            <a:ext cx="6248942" cy="1943268"/>
          </a:xfrm>
          <a:prstGeom prst="rect">
            <a:avLst/>
          </a:prstGeom>
        </p:spPr>
      </p:pic>
      <p:pic>
        <p:nvPicPr>
          <p:cNvPr id="13" name="Picture 12" descr="Chart, bar chart&#10;&#10;Description automatically generated">
            <a:extLst>
              <a:ext uri="{FF2B5EF4-FFF2-40B4-BE49-F238E27FC236}">
                <a16:creationId xmlns:a16="http://schemas.microsoft.com/office/drawing/2014/main" id="{62AFB47E-E15D-468A-A60E-94B02FEB82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02983" y="4700132"/>
            <a:ext cx="6287045" cy="1973751"/>
          </a:xfrm>
          <a:prstGeom prst="rect">
            <a:avLst/>
          </a:prstGeom>
        </p:spPr>
      </p:pic>
    </p:spTree>
    <p:extLst>
      <p:ext uri="{BB962C8B-B14F-4D97-AF65-F5344CB8AC3E}">
        <p14:creationId xmlns:p14="http://schemas.microsoft.com/office/powerpoint/2010/main" val="3599134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Conector drept cu săgeată 15">
            <a:extLst>
              <a:ext uri="{FF2B5EF4-FFF2-40B4-BE49-F238E27FC236}">
                <a16:creationId xmlns:a16="http://schemas.microsoft.com/office/drawing/2014/main" id="{8A03B9A4-FBB1-486E-B9B4-9AF45D9BA306}"/>
              </a:ext>
            </a:extLst>
          </p:cNvPr>
          <p:cNvCxnSpPr/>
          <p:nvPr/>
        </p:nvCxnSpPr>
        <p:spPr>
          <a:xfrm flipH="1">
            <a:off x="4119513" y="646136"/>
            <a:ext cx="149886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Conector drept cu săgeată 16">
            <a:extLst>
              <a:ext uri="{FF2B5EF4-FFF2-40B4-BE49-F238E27FC236}">
                <a16:creationId xmlns:a16="http://schemas.microsoft.com/office/drawing/2014/main" id="{58A55DEC-F6AA-466A-9175-78525407616E}"/>
              </a:ext>
            </a:extLst>
          </p:cNvPr>
          <p:cNvCxnSpPr>
            <a:cxnSpLocks/>
          </p:cNvCxnSpPr>
          <p:nvPr/>
        </p:nvCxnSpPr>
        <p:spPr>
          <a:xfrm flipH="1" flipV="1">
            <a:off x="4242062" y="754144"/>
            <a:ext cx="1376313" cy="49242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 name="Conector drept cu săgeată 19">
            <a:extLst>
              <a:ext uri="{FF2B5EF4-FFF2-40B4-BE49-F238E27FC236}">
                <a16:creationId xmlns:a16="http://schemas.microsoft.com/office/drawing/2014/main" id="{5EB8922B-AB09-4DE3-8210-BC8B2EF804EA}"/>
              </a:ext>
            </a:extLst>
          </p:cNvPr>
          <p:cNvCxnSpPr/>
          <p:nvPr/>
        </p:nvCxnSpPr>
        <p:spPr>
          <a:xfrm flipH="1">
            <a:off x="5164317" y="4550404"/>
            <a:ext cx="149886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3" name="Picture 2">
            <a:extLst>
              <a:ext uri="{FF2B5EF4-FFF2-40B4-BE49-F238E27FC236}">
                <a16:creationId xmlns:a16="http://schemas.microsoft.com/office/drawing/2014/main" id="{B91EE740-F253-4F54-B555-E6AA1B7C41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9926" y="1682282"/>
            <a:ext cx="7475456" cy="942758"/>
          </a:xfrm>
          <a:prstGeom prst="rect">
            <a:avLst/>
          </a:prstGeom>
        </p:spPr>
      </p:pic>
      <p:pic>
        <p:nvPicPr>
          <p:cNvPr id="8" name="Picture 7" descr="Chart, line chart, histogram&#10;&#10;Description automatically generated">
            <a:extLst>
              <a:ext uri="{FF2B5EF4-FFF2-40B4-BE49-F238E27FC236}">
                <a16:creationId xmlns:a16="http://schemas.microsoft.com/office/drawing/2014/main" id="{C8F5FE80-E535-46C5-B499-98F727F225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0197" y="3494942"/>
            <a:ext cx="3078747" cy="2110923"/>
          </a:xfrm>
          <a:prstGeom prst="rect">
            <a:avLst/>
          </a:prstGeom>
        </p:spPr>
      </p:pic>
      <p:pic>
        <p:nvPicPr>
          <p:cNvPr id="5" name="Picture 4" descr="Diagram&#10;&#10;Description automatically generated">
            <a:extLst>
              <a:ext uri="{FF2B5EF4-FFF2-40B4-BE49-F238E27FC236}">
                <a16:creationId xmlns:a16="http://schemas.microsoft.com/office/drawing/2014/main" id="{5D77F951-E79E-47CD-AC0A-2EE4C0F269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13247" y="385524"/>
            <a:ext cx="2606266" cy="1601894"/>
          </a:xfrm>
          <a:prstGeom prst="rect">
            <a:avLst/>
          </a:prstGeom>
        </p:spPr>
      </p:pic>
      <p:pic>
        <p:nvPicPr>
          <p:cNvPr id="9" name="Picture 8" descr="Text, letter&#10;&#10;Description automatically generated">
            <a:extLst>
              <a:ext uri="{FF2B5EF4-FFF2-40B4-BE49-F238E27FC236}">
                <a16:creationId xmlns:a16="http://schemas.microsoft.com/office/drawing/2014/main" id="{C2C575CB-1816-449D-93AF-BCC6D944893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26341" y="190215"/>
            <a:ext cx="4092295" cy="1127858"/>
          </a:xfrm>
          <a:prstGeom prst="rect">
            <a:avLst/>
          </a:prstGeom>
        </p:spPr>
      </p:pic>
      <p:pic>
        <p:nvPicPr>
          <p:cNvPr id="11" name="Picture 10" descr="Text&#10;&#10;Description automatically generated">
            <a:extLst>
              <a:ext uri="{FF2B5EF4-FFF2-40B4-BE49-F238E27FC236}">
                <a16:creationId xmlns:a16="http://schemas.microsoft.com/office/drawing/2014/main" id="{C819DAD9-AC21-4824-94AE-38C57F0464C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31875" y="3661185"/>
            <a:ext cx="3812933" cy="2104663"/>
          </a:xfrm>
          <a:prstGeom prst="rect">
            <a:avLst/>
          </a:prstGeom>
        </p:spPr>
      </p:pic>
    </p:spTree>
    <p:extLst>
      <p:ext uri="{BB962C8B-B14F-4D97-AF65-F5344CB8AC3E}">
        <p14:creationId xmlns:p14="http://schemas.microsoft.com/office/powerpoint/2010/main" val="3293760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Conector drept cu săgeată 17">
            <a:extLst>
              <a:ext uri="{FF2B5EF4-FFF2-40B4-BE49-F238E27FC236}">
                <a16:creationId xmlns:a16="http://schemas.microsoft.com/office/drawing/2014/main" id="{950A3432-8CE7-4021-82E3-897453D98D5A}"/>
              </a:ext>
            </a:extLst>
          </p:cNvPr>
          <p:cNvCxnSpPr/>
          <p:nvPr/>
        </p:nvCxnSpPr>
        <p:spPr>
          <a:xfrm>
            <a:off x="3714161" y="1875934"/>
            <a:ext cx="669303" cy="33493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Conector drept cu săgeată 20">
            <a:extLst>
              <a:ext uri="{FF2B5EF4-FFF2-40B4-BE49-F238E27FC236}">
                <a16:creationId xmlns:a16="http://schemas.microsoft.com/office/drawing/2014/main" id="{191B8609-16A0-45EF-8E3B-F23F8922C62C}"/>
              </a:ext>
            </a:extLst>
          </p:cNvPr>
          <p:cNvCxnSpPr>
            <a:cxnSpLocks/>
          </p:cNvCxnSpPr>
          <p:nvPr/>
        </p:nvCxnSpPr>
        <p:spPr>
          <a:xfrm flipV="1">
            <a:off x="3569617" y="3975895"/>
            <a:ext cx="669303" cy="29949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2" name="Conector drept cu săgeată 21">
            <a:extLst>
              <a:ext uri="{FF2B5EF4-FFF2-40B4-BE49-F238E27FC236}">
                <a16:creationId xmlns:a16="http://schemas.microsoft.com/office/drawing/2014/main" id="{5A5CCC1E-5D15-4D48-AE52-F5F4892B1200}"/>
              </a:ext>
            </a:extLst>
          </p:cNvPr>
          <p:cNvCxnSpPr>
            <a:cxnSpLocks/>
          </p:cNvCxnSpPr>
          <p:nvPr/>
        </p:nvCxnSpPr>
        <p:spPr>
          <a:xfrm flipH="1" flipV="1">
            <a:off x="8316013" y="3984229"/>
            <a:ext cx="658305" cy="29116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4" name="CasetăText 23">
            <a:extLst>
              <a:ext uri="{FF2B5EF4-FFF2-40B4-BE49-F238E27FC236}">
                <a16:creationId xmlns:a16="http://schemas.microsoft.com/office/drawing/2014/main" id="{5FC1B93B-3FA5-42E4-A2CD-5CA729F7E736}"/>
              </a:ext>
            </a:extLst>
          </p:cNvPr>
          <p:cNvSpPr txBox="1"/>
          <p:nvPr/>
        </p:nvSpPr>
        <p:spPr>
          <a:xfrm>
            <a:off x="8696131" y="285963"/>
            <a:ext cx="2668555" cy="2585323"/>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Electrical graphic– pushbutton that shows an image of .</a:t>
            </a:r>
            <a:r>
              <a:rPr lang="en-US" dirty="0" err="1">
                <a:latin typeface="Arial" panose="020B0604020202020204" pitchFamily="34" charset="0"/>
                <a:cs typeface="Arial" panose="020B0604020202020204" pitchFamily="34" charset="0"/>
              </a:rPr>
              <a:t>png</a:t>
            </a:r>
            <a:r>
              <a:rPr lang="en-US" dirty="0">
                <a:latin typeface="Arial" panose="020B0604020202020204" pitchFamily="34" charset="0"/>
                <a:cs typeface="Arial" panose="020B0604020202020204" pitchFamily="34" charset="0"/>
              </a:rPr>
              <a:t> type.</a:t>
            </a:r>
          </a:p>
          <a:p>
            <a:r>
              <a:rPr lang="en-US" dirty="0">
                <a:latin typeface="Arial" panose="020B0604020202020204" pitchFamily="34" charset="0"/>
                <a:cs typeface="Arial" panose="020B0604020202020204" pitchFamily="34" charset="0"/>
              </a:rPr>
              <a:t>Documentation– pushbutton that opens an external file of type .pdf;</a:t>
            </a:r>
          </a:p>
          <a:p>
            <a:r>
              <a:rPr lang="en-US" dirty="0">
                <a:latin typeface="Arial" panose="020B0604020202020204" pitchFamily="34" charset="0"/>
                <a:cs typeface="Arial" panose="020B0604020202020204" pitchFamily="34" charset="0"/>
              </a:rPr>
              <a:t>Exit – pushbutton that can close the project.</a:t>
            </a:r>
          </a:p>
        </p:txBody>
      </p:sp>
      <p:pic>
        <p:nvPicPr>
          <p:cNvPr id="4" name="Picture 3" descr="A picture containing diagram&#10;&#10;Description automatically generated">
            <a:extLst>
              <a:ext uri="{FF2B5EF4-FFF2-40B4-BE49-F238E27FC236}">
                <a16:creationId xmlns:a16="http://schemas.microsoft.com/office/drawing/2014/main" id="{A02347CC-487E-41A1-9FE7-98919CE5B6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3710" y="2136111"/>
            <a:ext cx="3723087" cy="1874208"/>
          </a:xfrm>
          <a:prstGeom prst="rect">
            <a:avLst/>
          </a:prstGeom>
        </p:spPr>
      </p:pic>
      <p:pic>
        <p:nvPicPr>
          <p:cNvPr id="6" name="Picture 5" descr="Text&#10;&#10;Description automatically generated">
            <a:extLst>
              <a:ext uri="{FF2B5EF4-FFF2-40B4-BE49-F238E27FC236}">
                <a16:creationId xmlns:a16="http://schemas.microsoft.com/office/drawing/2014/main" id="{D22C4FBC-6BF1-4DAB-978D-11DC07AF46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233" y="4372658"/>
            <a:ext cx="3932632" cy="1874208"/>
          </a:xfrm>
          <a:prstGeom prst="rect">
            <a:avLst/>
          </a:prstGeom>
        </p:spPr>
      </p:pic>
      <p:pic>
        <p:nvPicPr>
          <p:cNvPr id="10" name="Picture 9" descr="Text, letter&#10;&#10;Description automatically generated">
            <a:extLst>
              <a:ext uri="{FF2B5EF4-FFF2-40B4-BE49-F238E27FC236}">
                <a16:creationId xmlns:a16="http://schemas.microsoft.com/office/drawing/2014/main" id="{3B3D6825-D99B-4BB2-97E2-85B4B9E822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89076" y="4526107"/>
            <a:ext cx="4380213" cy="1781426"/>
          </a:xfrm>
          <a:prstGeom prst="rect">
            <a:avLst/>
          </a:prstGeom>
        </p:spPr>
      </p:pic>
      <p:pic>
        <p:nvPicPr>
          <p:cNvPr id="12" name="Picture 11" descr="Text, letter&#10;&#10;Description automatically generated">
            <a:extLst>
              <a:ext uri="{FF2B5EF4-FFF2-40B4-BE49-F238E27FC236}">
                <a16:creationId xmlns:a16="http://schemas.microsoft.com/office/drawing/2014/main" id="{70F52054-2A0B-4018-90C0-52CABCE698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19347" y="237288"/>
            <a:ext cx="3388570" cy="1536484"/>
          </a:xfrm>
          <a:prstGeom prst="rect">
            <a:avLst/>
          </a:prstGeom>
        </p:spPr>
      </p:pic>
    </p:spTree>
    <p:extLst>
      <p:ext uri="{BB962C8B-B14F-4D97-AF65-F5344CB8AC3E}">
        <p14:creationId xmlns:p14="http://schemas.microsoft.com/office/powerpoint/2010/main" val="20089989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axă">
  <a:themeElements>
    <a:clrScheme name="Paralaxă">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axă">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axă">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otalTime>197</TotalTime>
  <Words>360</Words>
  <Application>Microsoft Office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Corbel</vt:lpstr>
      <vt:lpstr>Paralaxă</vt:lpstr>
      <vt:lpstr>PWM GENERATOR</vt:lpstr>
      <vt:lpstr>PowerPoint Presentation</vt:lpstr>
      <vt:lpstr>Functioning mode</vt:lpstr>
      <vt:lpstr>Functioning mode</vt:lpstr>
      <vt:lpstr>Equations</vt:lpstr>
      <vt:lpstr>Equations</vt:lpstr>
      <vt:lpstr>PowerPoint Presentation</vt:lpstr>
      <vt:lpstr>PowerPoint Presentation</vt:lpstr>
      <vt:lpstr>PowerPoint Presentation</vt:lpstr>
      <vt:lpstr>Bibliografie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Generatoare PWM</dc:title>
  <dc:creator>Anamaria Bobos</dc:creator>
  <cp:lastModifiedBy>Anamaria Bobos</cp:lastModifiedBy>
  <cp:revision>7</cp:revision>
  <dcterms:created xsi:type="dcterms:W3CDTF">2020-01-03T20:43:12Z</dcterms:created>
  <dcterms:modified xsi:type="dcterms:W3CDTF">2022-01-06T23:16:16Z</dcterms:modified>
</cp:coreProperties>
</file>