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6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262" r:id="rId13"/>
    <p:sldId id="276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Barlow Semi Condensed Medium" panose="00000606000000000000" pitchFamily="2" charset="0"/>
      <p:regular r:id="rId20"/>
      <p:bold r:id="rId21"/>
      <p:italic r:id="rId22"/>
      <p:boldItalic r:id="rId23"/>
    </p:embeddedFont>
    <p:embeddedFont>
      <p:font typeface="Fjalla One" panose="02000506040000020004" pitchFamily="2" charset="0"/>
      <p:regular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D0EF0-F3E5-4CD0-A157-7296D1D7B551}">
  <a:tblStyle styleId="{A2CD0EF0-F3E5-4CD0-A157-7296D1D7B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6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01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95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4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68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52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98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89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2474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9" r:id="rId6"/>
    <p:sldLayoutId id="2147483673" r:id="rId7"/>
    <p:sldLayoutId id="2147483674" r:id="rId8"/>
    <p:sldLayoutId id="2147483675" r:id="rId9"/>
    <p:sldLayoutId id="2147483676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66144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Analiza algoritmilor de sortare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Suditu Ana-Maria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100000</a:t>
            </a:r>
            <a:r>
              <a:rPr lang="en-US" sz="1800" dirty="0">
                <a:latin typeface="Barlow Semi Condensed" panose="00000506000000000000" pitchFamily="2" charset="0"/>
              </a:rPr>
              <a:t> (10^5)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(10^6)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8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36906611225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7858023343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7779772946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8060080537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8083619619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8231880071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10000</a:t>
            </a:r>
            <a:r>
              <a:rPr lang="en-US" sz="1800" dirty="0">
                <a:latin typeface="Barlow Semi Condensed" panose="00000506000000000000" pitchFamily="2" charset="0"/>
              </a:rPr>
              <a:t> (10^4)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0 (10^7)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9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1694149811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827571645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1055053546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1105335395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830356805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1032673545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7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745019" y="44433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Concluzii- cei mai eficien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algoritmi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623369" y="1821999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MergeSort</a:t>
            </a:r>
            <a:endParaRPr sz="1800"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513958" y="1821999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CountSort</a:t>
            </a:r>
            <a:endParaRPr sz="1800"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02969" y="3518298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ShellSort</a:t>
            </a:r>
            <a:endParaRPr sz="2400"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87757" y="3518298"/>
            <a:ext cx="222761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Sortarea nativa</a:t>
            </a:r>
            <a:endParaRPr sz="1800"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314575" y="2007394"/>
            <a:ext cx="4414278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V</a:t>
            </a:r>
            <a:r>
              <a:rPr lang="ro-RO" sz="4800" dirty="0"/>
              <a:t>a multumesc</a:t>
            </a:r>
            <a:br>
              <a:rPr lang="ro-RO" sz="4800" dirty="0"/>
            </a:br>
            <a:r>
              <a:rPr lang="ro-RO" sz="4800" dirty="0"/>
              <a:t>pentru atentie!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Introducere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75140-FDFB-CB5C-E671-3FE4A4B05E80}"/>
              </a:ext>
            </a:extLst>
          </p:cNvPr>
          <p:cNvSpPr txBox="1"/>
          <p:nvPr/>
        </p:nvSpPr>
        <p:spPr>
          <a:xfrm>
            <a:off x="971550" y="1235869"/>
            <a:ext cx="76438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Semi Condensed" panose="00000506000000000000" pitchFamily="2" charset="0"/>
              </a:rPr>
              <a:t>Acest</a:t>
            </a:r>
            <a:r>
              <a:rPr lang="en-US" sz="2000" dirty="0">
                <a:latin typeface="Barlow Semi Condensed" panose="00000506000000000000" pitchFamily="2" charset="0"/>
              </a:rPr>
              <a:t> </a:t>
            </a:r>
            <a:r>
              <a:rPr lang="en-US" sz="2000" dirty="0" err="1">
                <a:latin typeface="Barlow Semi Condensed" panose="00000506000000000000" pitchFamily="2" charset="0"/>
              </a:rPr>
              <a:t>proiect</a:t>
            </a:r>
            <a:r>
              <a:rPr lang="en-US" sz="2000" dirty="0">
                <a:latin typeface="Barlow Semi Condensed" panose="00000506000000000000" pitchFamily="2" charset="0"/>
              </a:rPr>
              <a:t> </a:t>
            </a:r>
            <a:r>
              <a:rPr lang="en-US" sz="2000" dirty="0" err="1">
                <a:latin typeface="Barlow Semi Condensed" panose="00000506000000000000" pitchFamily="2" charset="0"/>
              </a:rPr>
              <a:t>urm</a:t>
            </a:r>
            <a:r>
              <a:rPr lang="ro-RO" sz="2000" dirty="0">
                <a:latin typeface="Barlow Semi Condensed" panose="00000506000000000000" pitchFamily="2" charset="0"/>
              </a:rPr>
              <a:t>ărește eficiența următorilor algoritmi de sortare</a:t>
            </a:r>
            <a:r>
              <a:rPr lang="en-US" sz="2000" dirty="0">
                <a:latin typeface="Barlow Semi Condensed" panose="00000506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RadixSort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MergeSort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ShellSort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BubbleSort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CountSort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Algoritmul</a:t>
            </a:r>
            <a:r>
              <a:rPr lang="en-US" sz="2000" dirty="0">
                <a:latin typeface="Barlow Semi Condensed" panose="00000506000000000000" pitchFamily="2" charset="0"/>
              </a:rPr>
              <a:t> </a:t>
            </a:r>
            <a:r>
              <a:rPr lang="en-US" sz="2000" dirty="0" err="1">
                <a:latin typeface="Barlow Semi Condensed" panose="00000506000000000000" pitchFamily="2" charset="0"/>
              </a:rPr>
              <a:t>nativ</a:t>
            </a:r>
            <a:r>
              <a:rPr lang="en-US" sz="2000" dirty="0">
                <a:latin typeface="Barlow Semi Condensed" panose="00000506000000000000" pitchFamily="2" charset="0"/>
              </a:rPr>
              <a:t> (</a:t>
            </a:r>
            <a:r>
              <a:rPr lang="en-US" sz="2000" dirty="0" err="1">
                <a:latin typeface="Barlow Semi Condensed" panose="00000506000000000000" pitchFamily="2" charset="0"/>
              </a:rPr>
              <a:t>IntroSort</a:t>
            </a:r>
            <a:r>
              <a:rPr lang="en-US" sz="2000" dirty="0">
                <a:latin typeface="Barlow Semi Condensed" panose="00000506000000000000" pitchFamily="2" charset="0"/>
              </a:rPr>
              <a:t>)</a:t>
            </a:r>
            <a:endParaRPr lang="ro-RO" sz="2000" dirty="0">
              <a:latin typeface="Barlow Semi Condensed" panose="00000506000000000000" pitchFamily="2" charset="0"/>
            </a:endParaRPr>
          </a:p>
          <a:p>
            <a:endParaRPr lang="en-US" sz="2000" dirty="0">
              <a:latin typeface="Barlow Semi Condensed" panose="00000506000000000000" pitchFamily="2" charset="0"/>
            </a:endParaRPr>
          </a:p>
          <a:p>
            <a:r>
              <a:rPr lang="ro-RO" sz="2000" dirty="0">
                <a:latin typeface="Barlow Semi Condensed" panose="00000506000000000000" pitchFamily="2" charset="0"/>
              </a:rPr>
              <a:t>În continuare vom observa timpii lor de execuție pentru diferite teste, în care vom genera N numere random dintr-un interval de numere naturale în care avem maximul M.</a:t>
            </a:r>
            <a:endParaRPr lang="en-US" sz="2000" dirty="0"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</a:t>
            </a: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(10^4)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1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2767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3553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2272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84941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3607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3331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</a:t>
            </a: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(10^6)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2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2361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3050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2269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28035693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4976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3397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</a:t>
            </a:r>
            <a:r>
              <a:rPr lang="en-US" sz="1800" dirty="0">
                <a:latin typeface="Barlow Semi Condensed" panose="00000506000000000000" pitchFamily="2" charset="0"/>
              </a:rPr>
              <a:t> (10^2)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(10^3)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3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46967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35132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23479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24176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23611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24750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</a:t>
            </a:r>
            <a:r>
              <a:rPr lang="en-US" sz="1800" dirty="0">
                <a:latin typeface="Barlow Semi Condensed" panose="00000506000000000000" pitchFamily="2" charset="0"/>
              </a:rPr>
              <a:t> (10^2)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(10^5)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4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54065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28815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29130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819625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33207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25284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</a:t>
            </a:r>
            <a:r>
              <a:rPr lang="en-US" sz="1800" dirty="0">
                <a:latin typeface="Barlow Semi Condensed" panose="00000506000000000000" pitchFamily="2" charset="0"/>
              </a:rPr>
              <a:t> (10^3)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(10^4)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5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14957555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331915944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315376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256806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177260959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337957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7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</a:t>
            </a:r>
            <a:r>
              <a:rPr lang="en-US" sz="1800" dirty="0">
                <a:latin typeface="Barlow Semi Condensed" panose="00000506000000000000" pitchFamily="2" charset="0"/>
              </a:rPr>
              <a:t> (10^3)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(10^5)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6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207428691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330132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307713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198630280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211196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230743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4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10000</a:t>
            </a:r>
            <a:r>
              <a:rPr lang="en-US" sz="1800" dirty="0">
                <a:latin typeface="Barlow Semi Condensed" panose="00000506000000000000" pitchFamily="2" charset="0"/>
              </a:rPr>
              <a:t> (10^4)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(10^5)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7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121283" y="1983000"/>
            <a:ext cx="6157913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924940744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620125202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621336668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1320608545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624790870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623914157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105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587</Words>
  <Application>Microsoft Office PowerPoint</Application>
  <PresentationFormat>On-screen Show (16:9)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Barlow Semi Condensed</vt:lpstr>
      <vt:lpstr>Roboto Condensed Light</vt:lpstr>
      <vt:lpstr>Fjalla One</vt:lpstr>
      <vt:lpstr>Barlow Semi Condensed Medium</vt:lpstr>
      <vt:lpstr>Technology Consulting by Slidesgo</vt:lpstr>
      <vt:lpstr>Analiza algoritmilor de sortare</vt:lpstr>
      <vt:lpstr>Introducere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Concluzii- cei mai eficienti algoritmi</vt:lpstr>
      <vt:lpstr>Va 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algoritmilor de sortare</dc:title>
  <cp:lastModifiedBy>Ana-Maria Suditu</cp:lastModifiedBy>
  <cp:revision>8</cp:revision>
  <dcterms:modified xsi:type="dcterms:W3CDTF">2023-03-19T19:45:21Z</dcterms:modified>
</cp:coreProperties>
</file>