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57" r:id="rId3"/>
    <p:sldId id="26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262" r:id="rId13"/>
    <p:sldId id="276" r:id="rId14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6"/>
      <p:bold r:id="rId17"/>
      <p:italic r:id="rId18"/>
      <p:boldItalic r:id="rId19"/>
    </p:embeddedFont>
    <p:embeddedFont>
      <p:font typeface="Barlow Semi Condensed Medium" panose="00000606000000000000" pitchFamily="2" charset="0"/>
      <p:regular r:id="rId20"/>
      <p:bold r:id="rId21"/>
      <p:italic r:id="rId22"/>
      <p:boldItalic r:id="rId23"/>
    </p:embeddedFont>
    <p:embeddedFont>
      <p:font typeface="Fjalla One" panose="02000506040000020004" pitchFamily="2" charset="0"/>
      <p:regular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CD0EF0-F3E5-4CD0-A157-7296D1D7B551}">
  <a:tblStyle styleId="{A2CD0EF0-F3E5-4CD0-A157-7296D1D7B5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66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801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Google Shape;3182;g8714a43093_5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3" name="Google Shape;3183;g8714a43093_5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956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4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68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527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986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89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2474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1" r:id="rId5"/>
    <p:sldLayoutId id="2147483669" r:id="rId6"/>
    <p:sldLayoutId id="2147483673" r:id="rId7"/>
    <p:sldLayoutId id="2147483674" r:id="rId8"/>
    <p:sldLayoutId id="2147483675" r:id="rId9"/>
    <p:sldLayoutId id="2147483676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66144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2"/>
                </a:solidFill>
              </a:rPr>
              <a:t>Analiza algoritmilor de sortare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accent1"/>
                </a:solidFill>
              </a:rPr>
              <a:t>Suditu Ana-Maria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300" dirty="0"/>
              <a:t>Țelicov Letiția-Ioana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300" dirty="0">
                <a:solidFill>
                  <a:schemeClr val="accent1"/>
                </a:solidFill>
              </a:rPr>
              <a:t>No</a:t>
            </a:r>
            <a:r>
              <a:rPr lang="ro-RO" sz="2300" dirty="0"/>
              <a:t>hai Alexandru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100000</a:t>
            </a:r>
            <a:r>
              <a:rPr lang="en-US" sz="1800" dirty="0">
                <a:latin typeface="Barlow Semi Condensed" panose="00000506000000000000" pitchFamily="2" charset="0"/>
              </a:rPr>
              <a:t> (10^5)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(10^6)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8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036865" y="1447704"/>
            <a:ext cx="624233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45755967000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10549412000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10588522000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10604593000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10579156000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10673194000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10593370000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10000</a:t>
            </a:r>
            <a:r>
              <a:rPr lang="en-US" sz="1800" dirty="0">
                <a:latin typeface="Barlow Semi Condensed" panose="00000506000000000000" pitchFamily="2" charset="0"/>
              </a:rPr>
              <a:t> (10^4)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0 (10^7)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9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045029" y="1518557"/>
            <a:ext cx="623416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1272390000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1108869000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1074918000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1060607000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1068602000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1013443000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980759000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7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745019" y="444335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Concluzii- cei mai eficien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algoritmi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459064" y="1373868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MergeSort</a:t>
            </a:r>
            <a:r>
              <a:rPr lang="ro-RO" sz="2400" dirty="0">
                <a:solidFill>
                  <a:schemeClr val="accent1"/>
                </a:solidFill>
              </a:rPr>
              <a:t>/ IntroSort</a:t>
            </a:r>
            <a:endParaRPr sz="1800" dirty="0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294333" y="1608808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accent1"/>
                </a:solidFill>
              </a:rPr>
              <a:t>QuickSort</a:t>
            </a:r>
            <a:endParaRPr sz="1800" dirty="0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499867" y="293055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CountSort</a:t>
            </a:r>
            <a:endParaRPr sz="2400" dirty="0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5878533" y="2938862"/>
            <a:ext cx="2227617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>
                <a:solidFill>
                  <a:schemeClr val="accent1"/>
                </a:solidFill>
              </a:rPr>
              <a:t>RadixSort</a:t>
            </a:r>
            <a:endParaRPr sz="1800" dirty="0"/>
          </a:p>
        </p:txBody>
      </p:sp>
      <p:sp>
        <p:nvSpPr>
          <p:cNvPr id="2233" name="Google Shape;2233;p41"/>
          <p:cNvSpPr txBox="1"/>
          <p:nvPr/>
        </p:nvSpPr>
        <p:spPr>
          <a:xfrm>
            <a:off x="357187" y="1492650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459064" y="2841175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4572000" y="2774403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158369" y="144579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" name="Google Shape;2235;p41">
            <a:extLst>
              <a:ext uri="{FF2B5EF4-FFF2-40B4-BE49-F238E27FC236}">
                <a16:creationId xmlns:a16="http://schemas.microsoft.com/office/drawing/2014/main" id="{44F47F64-996B-92FD-BFD5-A0C02725A83E}"/>
              </a:ext>
            </a:extLst>
          </p:cNvPr>
          <p:cNvSpPr txBox="1"/>
          <p:nvPr/>
        </p:nvSpPr>
        <p:spPr>
          <a:xfrm>
            <a:off x="3093849" y="3898131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</a:t>
            </a:r>
            <a:r>
              <a:rPr lang="ro-RO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5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7" name="Google Shape;2231;p41">
            <a:extLst>
              <a:ext uri="{FF2B5EF4-FFF2-40B4-BE49-F238E27FC236}">
                <a16:creationId xmlns:a16="http://schemas.microsoft.com/office/drawing/2014/main" id="{F13AC29F-3B7D-A918-47DC-6BCF839204EC}"/>
              </a:ext>
            </a:extLst>
          </p:cNvPr>
          <p:cNvSpPr txBox="1">
            <a:spLocks/>
          </p:cNvSpPr>
          <p:nvPr/>
        </p:nvSpPr>
        <p:spPr>
          <a:xfrm>
            <a:off x="4273449" y="4048619"/>
            <a:ext cx="2791721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o-RO" sz="2400" dirty="0"/>
              <a:t>ShellSort/BubbleSort</a:t>
            </a:r>
            <a:endParaRPr lang="ro-RO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55"/>
          <p:cNvSpPr txBox="1">
            <a:spLocks noGrp="1"/>
          </p:cNvSpPr>
          <p:nvPr>
            <p:ph type="title"/>
          </p:nvPr>
        </p:nvSpPr>
        <p:spPr>
          <a:xfrm>
            <a:off x="2314575" y="2007394"/>
            <a:ext cx="4414278" cy="7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V</a:t>
            </a:r>
            <a:r>
              <a:rPr lang="ro-RO" sz="4800" dirty="0"/>
              <a:t>a multumim</a:t>
            </a:r>
            <a:br>
              <a:rPr lang="ro-RO" sz="4800" dirty="0"/>
            </a:br>
            <a:r>
              <a:rPr lang="ro-RO" sz="4800" dirty="0"/>
              <a:t>pentru atentie!</a:t>
            </a:r>
            <a:endParaRPr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Introducere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75140-FDFB-CB5C-E671-3FE4A4B05E80}"/>
              </a:ext>
            </a:extLst>
          </p:cNvPr>
          <p:cNvSpPr txBox="1"/>
          <p:nvPr/>
        </p:nvSpPr>
        <p:spPr>
          <a:xfrm>
            <a:off x="971550" y="1235869"/>
            <a:ext cx="76438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Barlow Semi Condensed" panose="00000506000000000000" pitchFamily="2" charset="0"/>
              </a:rPr>
              <a:t>Acest</a:t>
            </a:r>
            <a:r>
              <a:rPr lang="en-US" sz="2000" dirty="0">
                <a:latin typeface="Barlow Semi Condensed" panose="00000506000000000000" pitchFamily="2" charset="0"/>
              </a:rPr>
              <a:t> </a:t>
            </a:r>
            <a:r>
              <a:rPr lang="en-US" sz="2000" dirty="0" err="1">
                <a:latin typeface="Barlow Semi Condensed" panose="00000506000000000000" pitchFamily="2" charset="0"/>
              </a:rPr>
              <a:t>proiect</a:t>
            </a:r>
            <a:r>
              <a:rPr lang="en-US" sz="2000" dirty="0">
                <a:latin typeface="Barlow Semi Condensed" panose="00000506000000000000" pitchFamily="2" charset="0"/>
              </a:rPr>
              <a:t> </a:t>
            </a:r>
            <a:r>
              <a:rPr lang="en-US" sz="2000" dirty="0" err="1">
                <a:latin typeface="Barlow Semi Condensed" panose="00000506000000000000" pitchFamily="2" charset="0"/>
              </a:rPr>
              <a:t>urm</a:t>
            </a:r>
            <a:r>
              <a:rPr lang="ro-RO" sz="2000" dirty="0">
                <a:latin typeface="Barlow Semi Condensed" panose="00000506000000000000" pitchFamily="2" charset="0"/>
              </a:rPr>
              <a:t>ărește eficiența următorilor algoritmi de sortare</a:t>
            </a:r>
            <a:r>
              <a:rPr lang="en-US" sz="2000" dirty="0">
                <a:latin typeface="Barlow Semi Condensed" panose="00000506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RadixSort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MergeSort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ShellSort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BubbleSort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CountSort</a:t>
            </a:r>
            <a:endParaRPr lang="ro-RO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dirty="0">
                <a:latin typeface="Barlow Semi Condensed" panose="00000506000000000000" pitchFamily="2" charset="0"/>
              </a:rPr>
              <a:t>QuickSort</a:t>
            </a:r>
            <a:endParaRPr lang="en-US" sz="2000" dirty="0">
              <a:latin typeface="Barlow Semi Condensed" panose="00000506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rlow Semi Condensed" panose="00000506000000000000" pitchFamily="2" charset="0"/>
              </a:rPr>
              <a:t>Algoritmul</a:t>
            </a:r>
            <a:r>
              <a:rPr lang="en-US" sz="2000" dirty="0">
                <a:latin typeface="Barlow Semi Condensed" panose="00000506000000000000" pitchFamily="2" charset="0"/>
              </a:rPr>
              <a:t> </a:t>
            </a:r>
            <a:r>
              <a:rPr lang="en-US" sz="2000" dirty="0" err="1">
                <a:latin typeface="Barlow Semi Condensed" panose="00000506000000000000" pitchFamily="2" charset="0"/>
              </a:rPr>
              <a:t>nativ</a:t>
            </a:r>
            <a:r>
              <a:rPr lang="en-US" sz="2000" dirty="0">
                <a:latin typeface="Barlow Semi Condensed" panose="00000506000000000000" pitchFamily="2" charset="0"/>
              </a:rPr>
              <a:t> (</a:t>
            </a:r>
            <a:r>
              <a:rPr lang="en-US" sz="2000" dirty="0" err="1">
                <a:latin typeface="Barlow Semi Condensed" panose="00000506000000000000" pitchFamily="2" charset="0"/>
              </a:rPr>
              <a:t>IntroSort</a:t>
            </a:r>
            <a:r>
              <a:rPr lang="en-US" sz="2000" dirty="0">
                <a:latin typeface="Barlow Semi Condensed" panose="00000506000000000000" pitchFamily="2" charset="0"/>
              </a:rPr>
              <a:t>)</a:t>
            </a:r>
            <a:endParaRPr lang="ro-RO" sz="2000" dirty="0">
              <a:latin typeface="Barlow Semi Condensed" panose="00000506000000000000" pitchFamily="2" charset="0"/>
            </a:endParaRPr>
          </a:p>
          <a:p>
            <a:endParaRPr lang="en-US" sz="2000" dirty="0">
              <a:latin typeface="Barlow Semi Condensed" panose="00000506000000000000" pitchFamily="2" charset="0"/>
            </a:endParaRPr>
          </a:p>
          <a:p>
            <a:r>
              <a:rPr lang="ro-RO" sz="2000" dirty="0">
                <a:latin typeface="Barlow Semi Condensed" panose="00000506000000000000" pitchFamily="2" charset="0"/>
              </a:rPr>
              <a:t>În continuare vom observa timpii lor de execuție pentru diferite teste, în care vom genera N numere random dintr-un interval de numere naturale în care avem maximul M.</a:t>
            </a:r>
            <a:endParaRPr lang="en-US" sz="2000" dirty="0"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</a:t>
            </a: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(10^4)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1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061357" y="1657896"/>
            <a:ext cx="6217839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3006000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871000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3431000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</a:t>
            </a: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(10^6)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996043" y="1575707"/>
            <a:ext cx="6283153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7230000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4508000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687000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</a:t>
            </a:r>
            <a:r>
              <a:rPr lang="en-US" sz="1800" dirty="0">
                <a:latin typeface="Barlow Semi Condensed" panose="00000506000000000000" pitchFamily="2" charset="0"/>
              </a:rPr>
              <a:t> (10^2)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(10^3)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3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053193" y="1657896"/>
            <a:ext cx="6226003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4064000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11729000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15009000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16216000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5503000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10008000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</a:t>
            </a:r>
            <a:r>
              <a:rPr lang="en-US" sz="1800" dirty="0">
                <a:latin typeface="Barlow Semi Condensed" panose="00000506000000000000" pitchFamily="2" charset="0"/>
              </a:rPr>
              <a:t> (10^2)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(10^5)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4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979715" y="1583871"/>
            <a:ext cx="629948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15792000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15880000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15625000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15626000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15790000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</a:t>
            </a:r>
            <a:r>
              <a:rPr lang="en-US" sz="1800" dirty="0">
                <a:latin typeface="Barlow Semi Condensed" panose="00000506000000000000" pitchFamily="2" charset="0"/>
              </a:rPr>
              <a:t> (10^3)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(10^4)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5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987879" y="1567543"/>
            <a:ext cx="629131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94170000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110110000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 94191000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95455000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110465000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94139000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94146000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7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</a:t>
            </a:r>
            <a:r>
              <a:rPr lang="en-US" sz="1800" dirty="0">
                <a:latin typeface="Barlow Semi Condensed" panose="00000506000000000000" pitchFamily="2" charset="0"/>
              </a:rPr>
              <a:t> (10^3)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(10^5)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6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1028701" y="1526721"/>
            <a:ext cx="6250496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109792000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 94627000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95108000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94021000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110111000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94139000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94140000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9;p37">
            <a:extLst>
              <a:ext uri="{FF2B5EF4-FFF2-40B4-BE49-F238E27FC236}">
                <a16:creationId xmlns:a16="http://schemas.microsoft.com/office/drawing/2014/main" id="{3DB53C7F-C814-69F6-867A-51F30F3E52A6}"/>
              </a:ext>
            </a:extLst>
          </p:cNvPr>
          <p:cNvSpPr txBox="1">
            <a:spLocks/>
          </p:cNvSpPr>
          <p:nvPr/>
        </p:nvSpPr>
        <p:spPr>
          <a:xfrm>
            <a:off x="1178433" y="87170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</a:rPr>
              <a:t>N= 10000</a:t>
            </a:r>
            <a:r>
              <a:rPr lang="en-US" sz="1800" dirty="0">
                <a:latin typeface="Barlow Semi Condensed" panose="00000506000000000000" pitchFamily="2" charset="0"/>
              </a:rPr>
              <a:t> (10^4)</a:t>
            </a:r>
            <a:endParaRPr lang="ro-RO" sz="1800" dirty="0">
              <a:latin typeface="Barlow Semi Condensed" panose="00000506000000000000" pitchFamily="2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ro-RO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M= 100000</a:t>
            </a:r>
            <a:r>
              <a:rPr lang="en-US" sz="1800" dirty="0">
                <a:latin typeface="Barlow Semi Condensed" panose="00000506000000000000" pitchFamily="2" charset="0"/>
                <a:ea typeface="Barlow Semi Condensed"/>
                <a:cs typeface="Barlow Semi Condensed"/>
                <a:sym typeface="Barlow Semi Condensed"/>
              </a:rPr>
              <a:t> (10^5)</a:t>
            </a:r>
          </a:p>
        </p:txBody>
      </p:sp>
      <p:sp>
        <p:nvSpPr>
          <p:cNvPr id="13" name="Google Shape;2140;p37">
            <a:extLst>
              <a:ext uri="{FF2B5EF4-FFF2-40B4-BE49-F238E27FC236}">
                <a16:creationId xmlns:a16="http://schemas.microsoft.com/office/drawing/2014/main" id="{2A29DB64-66CF-D982-9D19-FDC99EB4FD99}"/>
              </a:ext>
            </a:extLst>
          </p:cNvPr>
          <p:cNvSpPr txBox="1">
            <a:spLocks/>
          </p:cNvSpPr>
          <p:nvPr/>
        </p:nvSpPr>
        <p:spPr>
          <a:xfrm>
            <a:off x="1121283" y="277512"/>
            <a:ext cx="3757898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ro-RO" sz="2400" b="1" dirty="0">
                <a:solidFill>
                  <a:schemeClr val="accent1"/>
                </a:solidFill>
              </a:rPr>
              <a:t>Testul </a:t>
            </a:r>
            <a:r>
              <a:rPr lang="en-US" sz="2400" b="1" dirty="0">
                <a:solidFill>
                  <a:schemeClr val="accent1"/>
                </a:solidFill>
              </a:rPr>
              <a:t>7</a:t>
            </a:r>
            <a:endParaRPr lang="ro-RO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BEA81-CB8F-1D8A-3724-F3A5E0267076}"/>
              </a:ext>
            </a:extLst>
          </p:cNvPr>
          <p:cNvSpPr txBox="1"/>
          <p:nvPr/>
        </p:nvSpPr>
        <p:spPr>
          <a:xfrm>
            <a:off x="955221" y="1447704"/>
            <a:ext cx="6323975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BubbleSort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1149214000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MergeSort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992735000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ShellSort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959467000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CountSort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999965000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RadixSort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995089000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QuickSort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959474000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Barlow Semi Condensed" panose="00000506000000000000" pitchFamily="2" charset="0"/>
              </a:rPr>
              <a:t>Timpul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pentru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Sortarea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nativa</a:t>
            </a:r>
            <a:r>
              <a:rPr lang="en-US" sz="1600" dirty="0">
                <a:latin typeface="Barlow Semi Condensed" panose="00000506000000000000" pitchFamily="2" charset="0"/>
              </a:rPr>
              <a:t> </a:t>
            </a:r>
            <a:r>
              <a:rPr lang="en-US" sz="1600" dirty="0" err="1">
                <a:latin typeface="Barlow Semi Condensed" panose="00000506000000000000" pitchFamily="2" charset="0"/>
              </a:rPr>
              <a:t>este</a:t>
            </a:r>
            <a:r>
              <a:rPr lang="en-US" sz="1600" dirty="0">
                <a:latin typeface="Barlow Semi Condensed" panose="00000506000000000000" pitchFamily="2" charset="0"/>
              </a:rPr>
              <a:t>:  967505000 </a:t>
            </a:r>
            <a:r>
              <a:rPr lang="en-US" sz="1600" dirty="0" err="1">
                <a:latin typeface="Barlow Semi Condensed" panose="00000506000000000000" pitchFamily="2" charset="0"/>
              </a:rPr>
              <a:t>nanosecunde</a:t>
            </a:r>
            <a:endParaRPr lang="en-US" sz="1600" dirty="0">
              <a:latin typeface="Barlow Semi Condensed" panose="00000506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0A3DC7-3133-4531-2934-2B3FF95C7F48}"/>
              </a:ext>
            </a:extLst>
          </p:cNvPr>
          <p:cNvSpPr/>
          <p:nvPr/>
        </p:nvSpPr>
        <p:spPr>
          <a:xfrm>
            <a:off x="4486275" y="4436269"/>
            <a:ext cx="1857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105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661</Words>
  <Application>Microsoft Office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Barlow Semi Condensed Medium</vt:lpstr>
      <vt:lpstr>Barlow Semi Condensed</vt:lpstr>
      <vt:lpstr>Roboto Condensed Light</vt:lpstr>
      <vt:lpstr>Fjalla One</vt:lpstr>
      <vt:lpstr>Arial</vt:lpstr>
      <vt:lpstr>Technology Consulting by Slidesgo</vt:lpstr>
      <vt:lpstr>Analiza algoritmilor de sortare</vt:lpstr>
      <vt:lpstr>Introducere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Concluzii- cei mai eficienti algoritmi</vt:lpstr>
      <vt:lpstr>Va multumim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algoritmilor de sortare</dc:title>
  <cp:lastModifiedBy>LETITIA IOANA TELICOV</cp:lastModifiedBy>
  <cp:revision>10</cp:revision>
  <dcterms:modified xsi:type="dcterms:W3CDTF">2024-03-29T17:20:14Z</dcterms:modified>
</cp:coreProperties>
</file>