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1" r:id="rId2"/>
    <p:sldId id="362" r:id="rId3"/>
    <p:sldId id="366" r:id="rId4"/>
    <p:sldId id="364" r:id="rId5"/>
    <p:sldId id="365" r:id="rId6"/>
    <p:sldId id="363" r:id="rId7"/>
    <p:sldId id="34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280" r:id="rId18"/>
    <p:sldId id="347" r:id="rId19"/>
    <p:sldId id="321" r:id="rId20"/>
    <p:sldId id="349" r:id="rId21"/>
    <p:sldId id="348" r:id="rId22"/>
    <p:sldId id="350" r:id="rId23"/>
    <p:sldId id="352" r:id="rId24"/>
    <p:sldId id="351" r:id="rId25"/>
    <p:sldId id="353" r:id="rId26"/>
    <p:sldId id="354" r:id="rId27"/>
    <p:sldId id="355" r:id="rId28"/>
    <p:sldId id="356" r:id="rId29"/>
    <p:sldId id="319" r:id="rId30"/>
    <p:sldId id="3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84"/>
    <a:srgbClr val="A5A6A5"/>
    <a:srgbClr val="042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895" autoAdjust="0"/>
  </p:normalViewPr>
  <p:slideViewPr>
    <p:cSldViewPr snapToGrid="0">
      <p:cViewPr varScale="1">
        <p:scale>
          <a:sx n="81" d="100"/>
          <a:sy n="81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3DA1A10-DD29-40CB-B183-5AD57D9F36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300767-E373-498D-8151-785638B1E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C0FBE-A529-44A2-A357-169ACF12302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4E2D22-B2F5-499F-B9F2-C7A08A215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A5C985-586F-48A9-9E3E-1402A82DBD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C91B-91E4-4B1B-AB06-F903207ACA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9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3D59-D497-4F5C-A940-A2D48B15CD6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A0CB0-4AE3-43B5-9744-02238EFD99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cBwRRkH7gEsuaUJv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https://forms.gle/cBwRRkH7gEsuaUJv9</a:t>
            </a:r>
            <a:endParaRPr lang="en-US" dirty="0" smtClean="0"/>
          </a:p>
          <a:p>
            <a:endParaRPr lang="es-PE" dirty="0" smtClean="0"/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de Lectura: Medios Físicos de Almacenamiento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Acceso aleatorio en disco es más lento que el acceso secuencial. </a:t>
            </a:r>
          </a:p>
          <a:p>
            <a:pPr lvl="1"/>
            <a:r>
              <a:rPr lang="es-PE" dirty="0" smtClean="0"/>
              <a:t>DBMS se requiere maximizar el acceso secuencial.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0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Acceso aleatorio en disco es más lento que el acceso secuencial. </a:t>
            </a:r>
          </a:p>
          <a:p>
            <a:pPr lvl="1"/>
            <a:r>
              <a:rPr lang="es-PE" dirty="0" smtClean="0"/>
              <a:t>DBMS se requiere maximizar el acceso secuencial.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Acceso aleatorio en disco es más lento que el acceso secuencial. </a:t>
            </a:r>
          </a:p>
          <a:p>
            <a:pPr lvl="1"/>
            <a:r>
              <a:rPr lang="es-PE" dirty="0" smtClean="0"/>
              <a:t>DBMS se requiere maximizar el acceso secuencial.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Acceso aleatorio en disco es más lento que el acceso secuencial. </a:t>
            </a:r>
          </a:p>
          <a:p>
            <a:pPr lvl="1"/>
            <a:r>
              <a:rPr lang="es-PE" dirty="0" smtClean="0"/>
              <a:t>DBMS se requiere maximizar el acceso secuencial.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7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Acceso aleatorio en disco es más lento que el acceso secuencial. </a:t>
            </a:r>
          </a:p>
          <a:p>
            <a:pPr lvl="1"/>
            <a:r>
              <a:rPr lang="es-PE" dirty="0" smtClean="0"/>
              <a:t>DBMS se requiere maximizar el acceso secuencial.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Acceso aleatorio en disco es más lento que el acceso secuencial. </a:t>
            </a:r>
          </a:p>
          <a:p>
            <a:pPr lvl="1"/>
            <a:r>
              <a:rPr lang="es-PE" dirty="0" smtClean="0"/>
              <a:t>DBMS se requiere maximizar el acceso secuencial.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https://onedrive.live.com/view.aspx?resid=FD27C0ACC7F5F981!1464&amp;ithint=file%2cpptx&amp;authkey=!AAKLy8Hw5YlQFTk (</a:t>
            </a:r>
            <a:r>
              <a:rPr lang="en-US" dirty="0" err="1" smtClean="0"/>
              <a:t>diapos</a:t>
            </a:r>
            <a:r>
              <a:rPr lang="en-US" dirty="0" smtClean="0"/>
              <a:t> 6)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Trebuchet MS" panose="020B0703020202090204" pitchFamily="34" charset="0"/>
              </a:rPr>
              <a:t>Lecture 16: Database Systems: Overview, Storage Hierarchy, &amp; Disk Manager</a:t>
            </a:r>
            <a:endParaRPr lang="en-CH" sz="1200" b="1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A0CB0-4AE3-43B5-9744-02238EFD99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5328765-5A7A-4C22-AEAC-D75968489B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64700" y="1429826"/>
            <a:ext cx="2501964" cy="512645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Estructuras Discretas II</a:t>
            </a:r>
          </a:p>
        </p:txBody>
      </p:sp>
      <p:sp>
        <p:nvSpPr>
          <p:cNvPr id="7" name="object 33">
            <a:extLst>
              <a:ext uri="{FF2B5EF4-FFF2-40B4-BE49-F238E27FC236}">
                <a16:creationId xmlns:a16="http://schemas.microsoft.com/office/drawing/2014/main" id="{D1306EF8-962C-44CB-847D-19409ED6C0D4}"/>
              </a:ext>
            </a:extLst>
          </p:cNvPr>
          <p:cNvSpPr/>
          <p:nvPr userDrawn="1"/>
        </p:nvSpPr>
        <p:spPr>
          <a:xfrm>
            <a:off x="1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C04C38A0-ADED-4914-8587-AB1C122BB400}"/>
              </a:ext>
            </a:extLst>
          </p:cNvPr>
          <p:cNvSpPr/>
          <p:nvPr userDrawn="1"/>
        </p:nvSpPr>
        <p:spPr>
          <a:xfrm>
            <a:off x="6096000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A0F6FC-A47A-407A-B8E9-8D714B7A37C2}"/>
              </a:ext>
            </a:extLst>
          </p:cNvPr>
          <p:cNvGrpSpPr/>
          <p:nvPr userDrawn="1"/>
        </p:nvGrpSpPr>
        <p:grpSpPr>
          <a:xfrm>
            <a:off x="682681" y="361315"/>
            <a:ext cx="1560610" cy="6368366"/>
            <a:chOff x="161553" y="140017"/>
            <a:chExt cx="767473" cy="3131820"/>
          </a:xfrm>
        </p:grpSpPr>
        <p:sp>
          <p:nvSpPr>
            <p:cNvPr id="9" name="bk object 16">
              <a:extLst>
                <a:ext uri="{FF2B5EF4-FFF2-40B4-BE49-F238E27FC236}">
                  <a16:creationId xmlns:a16="http://schemas.microsoft.com/office/drawing/2014/main" id="{3FFF13F8-9BD2-4ACA-AAD1-721B2A05C1EC}"/>
                </a:ext>
              </a:extLst>
            </p:cNvPr>
            <p:cNvSpPr/>
            <p:nvPr userDrawn="1"/>
          </p:nvSpPr>
          <p:spPr>
            <a:xfrm>
              <a:off x="554190" y="140017"/>
              <a:ext cx="0" cy="3131820"/>
            </a:xfrm>
            <a:custGeom>
              <a:avLst/>
              <a:gdLst/>
              <a:ahLst/>
              <a:cxnLst/>
              <a:rect l="l" t="t" r="r" b="b"/>
              <a:pathLst>
                <a:path h="3131820">
                  <a:moveTo>
                    <a:pt x="0" y="0"/>
                  </a:moveTo>
                  <a:lnTo>
                    <a:pt x="0" y="3131299"/>
                  </a:lnTo>
                </a:path>
              </a:pathLst>
            </a:custGeom>
            <a:ln w="28575">
              <a:solidFill>
                <a:srgbClr val="04269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17">
              <a:extLst>
                <a:ext uri="{FF2B5EF4-FFF2-40B4-BE49-F238E27FC236}">
                  <a16:creationId xmlns:a16="http://schemas.microsoft.com/office/drawing/2014/main" id="{705B9F67-1FD7-4803-A0BF-E57C61F4CE62}"/>
                </a:ext>
              </a:extLst>
            </p:cNvPr>
            <p:cNvSpPr/>
            <p:nvPr userDrawn="1"/>
          </p:nvSpPr>
          <p:spPr>
            <a:xfrm>
              <a:off x="482189" y="157797"/>
              <a:ext cx="0" cy="2482850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378"/>
                  </a:lnTo>
                </a:path>
              </a:pathLst>
            </a:custGeom>
            <a:ln w="28575">
              <a:solidFill>
                <a:srgbClr val="5FF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18">
              <a:extLst>
                <a:ext uri="{FF2B5EF4-FFF2-40B4-BE49-F238E27FC236}">
                  <a16:creationId xmlns:a16="http://schemas.microsoft.com/office/drawing/2014/main" id="{B5CBF94B-E255-4C49-A64B-C3D67475039F}"/>
                </a:ext>
              </a:extLst>
            </p:cNvPr>
            <p:cNvSpPr/>
            <p:nvPr userDrawn="1"/>
          </p:nvSpPr>
          <p:spPr>
            <a:xfrm>
              <a:off x="626191" y="631141"/>
              <a:ext cx="0" cy="2009139"/>
            </a:xfrm>
            <a:custGeom>
              <a:avLst/>
              <a:gdLst/>
              <a:ahLst/>
              <a:cxnLst/>
              <a:rect l="l" t="t" r="r" b="b"/>
              <a:pathLst>
                <a:path h="2009139">
                  <a:moveTo>
                    <a:pt x="0" y="0"/>
                  </a:moveTo>
                  <a:lnTo>
                    <a:pt x="0" y="2009034"/>
                  </a:lnTo>
                </a:path>
              </a:pathLst>
            </a:custGeom>
            <a:ln w="28575">
              <a:solidFill>
                <a:srgbClr val="A5A6A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19">
              <a:extLst>
                <a:ext uri="{FF2B5EF4-FFF2-40B4-BE49-F238E27FC236}">
                  <a16:creationId xmlns:a16="http://schemas.microsoft.com/office/drawing/2014/main" id="{983475A2-30BA-44EE-85C2-DE932D7FFE78}"/>
                </a:ext>
              </a:extLst>
            </p:cNvPr>
            <p:cNvSpPr/>
            <p:nvPr userDrawn="1"/>
          </p:nvSpPr>
          <p:spPr>
            <a:xfrm>
              <a:off x="161553" y="288467"/>
              <a:ext cx="767473" cy="5060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46">
            <a:extLst>
              <a:ext uri="{FF2B5EF4-FFF2-40B4-BE49-F238E27FC236}">
                <a16:creationId xmlns:a16="http://schemas.microsoft.com/office/drawing/2014/main" id="{EE76AA71-AED5-4D45-80B1-DB16A73D7717}"/>
              </a:ext>
            </a:extLst>
          </p:cNvPr>
          <p:cNvSpPr/>
          <p:nvPr userDrawn="1"/>
        </p:nvSpPr>
        <p:spPr>
          <a:xfrm>
            <a:off x="0" y="6496685"/>
            <a:ext cx="4038600" cy="36893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7">
            <a:extLst>
              <a:ext uri="{FF2B5EF4-FFF2-40B4-BE49-F238E27FC236}">
                <a16:creationId xmlns:a16="http://schemas.microsoft.com/office/drawing/2014/main" id="{EE1D7E93-B32E-4CC7-AF36-33B372F57011}"/>
              </a:ext>
            </a:extLst>
          </p:cNvPr>
          <p:cNvSpPr/>
          <p:nvPr userDrawn="1"/>
        </p:nvSpPr>
        <p:spPr>
          <a:xfrm>
            <a:off x="4038594" y="6496685"/>
            <a:ext cx="4114800" cy="36131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042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8">
            <a:extLst>
              <a:ext uri="{FF2B5EF4-FFF2-40B4-BE49-F238E27FC236}">
                <a16:creationId xmlns:a16="http://schemas.microsoft.com/office/drawing/2014/main" id="{92881C49-15A8-4703-B79D-D788656B50C7}"/>
              </a:ext>
            </a:extLst>
          </p:cNvPr>
          <p:cNvSpPr/>
          <p:nvPr userDrawn="1"/>
        </p:nvSpPr>
        <p:spPr>
          <a:xfrm>
            <a:off x="8153406" y="6496685"/>
            <a:ext cx="4038594" cy="36893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C0DB829-B1BF-4E2A-9F0A-69CCD3892507}"/>
              </a:ext>
            </a:extLst>
          </p:cNvPr>
          <p:cNvSpPr/>
          <p:nvPr userDrawn="1"/>
        </p:nvSpPr>
        <p:spPr>
          <a:xfrm>
            <a:off x="4145779" y="2066662"/>
            <a:ext cx="6026924" cy="1888639"/>
          </a:xfrm>
          <a:prstGeom prst="roundRect">
            <a:avLst/>
          </a:prstGeom>
          <a:solidFill>
            <a:srgbClr val="04269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47639-A7ED-4721-9A5C-36D8457F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5779" y="2291121"/>
            <a:ext cx="6026924" cy="1356697"/>
          </a:xfrm>
        </p:spPr>
        <p:txBody>
          <a:bodyPr anchor="b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7FB6FB3-4265-42B9-955D-F2C1D04E29F9}"/>
              </a:ext>
            </a:extLst>
          </p:cNvPr>
          <p:cNvSpPr txBox="1"/>
          <p:nvPr userDrawn="1"/>
        </p:nvSpPr>
        <p:spPr>
          <a:xfrm>
            <a:off x="2350806" y="892055"/>
            <a:ext cx="2408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Escuela Profesional de  Ciencia de la Computación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07F925B-8583-43E3-BDF7-C404BAEC1556}"/>
              </a:ext>
            </a:extLst>
          </p:cNvPr>
          <p:cNvSpPr txBox="1"/>
          <p:nvPr userDrawn="1"/>
        </p:nvSpPr>
        <p:spPr>
          <a:xfrm>
            <a:off x="3554977" y="4350956"/>
            <a:ext cx="7114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Ana </a:t>
            </a:r>
            <a:r>
              <a:rPr lang="es-ES" sz="2800" b="0" kern="1200" dirty="0" err="1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Maria</a:t>
            </a:r>
            <a:r>
              <a:rPr lang="es-ES" sz="28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Cuadros Valdivia</a:t>
            </a:r>
            <a:endParaRPr lang="es-ES" sz="2800" b="0" kern="1200" dirty="0">
              <a:solidFill>
                <a:srgbClr val="000000"/>
              </a:solidFill>
              <a:effectLst/>
              <a:latin typeface="Arial Nova Light" panose="020B0304020202020204" pitchFamily="34" charset="0"/>
            </a:endParaRPr>
          </a:p>
          <a:p>
            <a:pPr algn="ctr"/>
            <a:endParaRPr lang="es-ES" sz="2800" b="0" dirty="0"/>
          </a:p>
          <a:p>
            <a:pPr algn="ctr"/>
            <a:r>
              <a:rPr lang="es-ES" sz="2400" b="0" dirty="0">
                <a:latin typeface="Arial Nova Light" panose="020B0304020202020204" pitchFamily="34" charset="0"/>
              </a:rPr>
              <a:t>Universidad Nacional de San Agustín de Arequipa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0FDD7B-C9A5-41AF-996E-9466725E3960}"/>
              </a:ext>
            </a:extLst>
          </p:cNvPr>
          <p:cNvSpPr txBox="1"/>
          <p:nvPr userDrawn="1"/>
        </p:nvSpPr>
        <p:spPr>
          <a:xfrm>
            <a:off x="0" y="6515924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Ana </a:t>
            </a:r>
            <a:r>
              <a:rPr lang="es-ES" sz="1400" b="0" kern="1200" dirty="0" err="1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Maria</a:t>
            </a:r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Cuadros Valdivia- </a:t>
            </a:r>
            <a:r>
              <a:rPr lang="es-ES" sz="1400" b="0" kern="120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UNSA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4643267-7AA5-4538-825C-04F9A6C62B10}"/>
              </a:ext>
            </a:extLst>
          </p:cNvPr>
          <p:cNvSpPr txBox="1"/>
          <p:nvPr userDrawn="1"/>
        </p:nvSpPr>
        <p:spPr>
          <a:xfrm>
            <a:off x="4076708" y="6539580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chemeClr val="bg1"/>
                </a:solidFill>
                <a:effectLst/>
                <a:latin typeface="Arial Nova Light" panose="020B0304020202020204" pitchFamily="34" charset="0"/>
              </a:rPr>
              <a:t>acuadrosv@unsa.edu.pe</a:t>
            </a:r>
            <a:endParaRPr lang="es-ES" sz="1400" b="0" kern="1200" dirty="0">
              <a:solidFill>
                <a:schemeClr val="bg1"/>
              </a:solidFill>
              <a:effectLst/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69B99-F605-4D5A-AAA8-35925CC8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873" y="1839278"/>
            <a:ext cx="8787132" cy="3127556"/>
          </a:xfrm>
        </p:spPr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object 33">
            <a:extLst>
              <a:ext uri="{FF2B5EF4-FFF2-40B4-BE49-F238E27FC236}">
                <a16:creationId xmlns:a16="http://schemas.microsoft.com/office/drawing/2014/main" id="{E797D3BE-E9ED-4CA5-A5B0-337727BD70C9}"/>
              </a:ext>
            </a:extLst>
          </p:cNvPr>
          <p:cNvSpPr/>
          <p:nvPr userDrawn="1"/>
        </p:nvSpPr>
        <p:spPr>
          <a:xfrm>
            <a:off x="1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9BDC0D75-1628-4B03-B4CB-68EF1AF7DCF2}"/>
              </a:ext>
            </a:extLst>
          </p:cNvPr>
          <p:cNvSpPr/>
          <p:nvPr userDrawn="1"/>
        </p:nvSpPr>
        <p:spPr>
          <a:xfrm>
            <a:off x="6096000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6">
            <a:extLst>
              <a:ext uri="{FF2B5EF4-FFF2-40B4-BE49-F238E27FC236}">
                <a16:creationId xmlns:a16="http://schemas.microsoft.com/office/drawing/2014/main" id="{7F1EDB06-1EB4-47A1-8B23-FDC7EB1E1FC8}"/>
              </a:ext>
            </a:extLst>
          </p:cNvPr>
          <p:cNvSpPr/>
          <p:nvPr userDrawn="1"/>
        </p:nvSpPr>
        <p:spPr>
          <a:xfrm>
            <a:off x="0" y="6496685"/>
            <a:ext cx="4038600" cy="36893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7">
            <a:extLst>
              <a:ext uri="{FF2B5EF4-FFF2-40B4-BE49-F238E27FC236}">
                <a16:creationId xmlns:a16="http://schemas.microsoft.com/office/drawing/2014/main" id="{5CD9D97A-DB1A-4619-B7EC-DFB1F5D153CF}"/>
              </a:ext>
            </a:extLst>
          </p:cNvPr>
          <p:cNvSpPr/>
          <p:nvPr userDrawn="1"/>
        </p:nvSpPr>
        <p:spPr>
          <a:xfrm>
            <a:off x="4038594" y="6496685"/>
            <a:ext cx="4114800" cy="36131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042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8">
            <a:extLst>
              <a:ext uri="{FF2B5EF4-FFF2-40B4-BE49-F238E27FC236}">
                <a16:creationId xmlns:a16="http://schemas.microsoft.com/office/drawing/2014/main" id="{D0CC506D-400E-4F44-9FF1-CF391FF01910}"/>
              </a:ext>
            </a:extLst>
          </p:cNvPr>
          <p:cNvSpPr/>
          <p:nvPr userDrawn="1"/>
        </p:nvSpPr>
        <p:spPr>
          <a:xfrm>
            <a:off x="8153406" y="6496685"/>
            <a:ext cx="4038594" cy="36893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FAB616-0C56-4BD0-A24B-253EBA204D16}"/>
              </a:ext>
            </a:extLst>
          </p:cNvPr>
          <p:cNvSpPr txBox="1"/>
          <p:nvPr userDrawn="1"/>
        </p:nvSpPr>
        <p:spPr>
          <a:xfrm>
            <a:off x="0" y="6515924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Ana </a:t>
            </a:r>
            <a:r>
              <a:rPr lang="es-ES" sz="1400" b="0" kern="1200" dirty="0" err="1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Maria</a:t>
            </a:r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Cuadros Valdivia </a:t>
            </a:r>
            <a:r>
              <a:rPr lang="es-ES" sz="1400" b="0" kern="120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- UNSA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EDA44-5D14-4D0B-9278-BCDBD248188B}"/>
              </a:ext>
            </a:extLst>
          </p:cNvPr>
          <p:cNvSpPr txBox="1"/>
          <p:nvPr userDrawn="1"/>
        </p:nvSpPr>
        <p:spPr>
          <a:xfrm>
            <a:off x="4076708" y="6539580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chemeClr val="bg1"/>
                </a:solidFill>
                <a:effectLst/>
                <a:latin typeface="Arial Nova Light" panose="020B0304020202020204" pitchFamily="34" charset="0"/>
              </a:rPr>
              <a:t>acuadrosv@unsa.edu.pe</a:t>
            </a:r>
            <a:endParaRPr lang="es-ES" sz="1400" b="0" kern="1200" dirty="0">
              <a:solidFill>
                <a:schemeClr val="bg1"/>
              </a:solidFill>
              <a:effectLst/>
              <a:latin typeface="Arial Nova Light" panose="020B0304020202020204" pitchFamily="34" charset="0"/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DC7C64D-D5C7-4E37-B10E-A5574A5E8A3D}"/>
              </a:ext>
            </a:extLst>
          </p:cNvPr>
          <p:cNvGrpSpPr/>
          <p:nvPr userDrawn="1"/>
        </p:nvGrpSpPr>
        <p:grpSpPr>
          <a:xfrm>
            <a:off x="498763" y="1879047"/>
            <a:ext cx="339437" cy="4575720"/>
            <a:chOff x="72000" y="1330214"/>
            <a:chExt cx="144002" cy="1941195"/>
          </a:xfrm>
        </p:grpSpPr>
        <p:sp>
          <p:nvSpPr>
            <p:cNvPr id="14" name="bk object 16">
              <a:extLst>
                <a:ext uri="{FF2B5EF4-FFF2-40B4-BE49-F238E27FC236}">
                  <a16:creationId xmlns:a16="http://schemas.microsoft.com/office/drawing/2014/main" id="{773E04FF-63D4-4A63-8397-2568D1A219A2}"/>
                </a:ext>
              </a:extLst>
            </p:cNvPr>
            <p:cNvSpPr/>
            <p:nvPr userDrawn="1"/>
          </p:nvSpPr>
          <p:spPr>
            <a:xfrm>
              <a:off x="144001" y="1330214"/>
              <a:ext cx="0" cy="1941195"/>
            </a:xfrm>
            <a:custGeom>
              <a:avLst/>
              <a:gdLst/>
              <a:ahLst/>
              <a:cxnLst/>
              <a:rect l="l" t="t" r="r" b="b"/>
              <a:pathLst>
                <a:path h="1941195">
                  <a:moveTo>
                    <a:pt x="0" y="0"/>
                  </a:moveTo>
                  <a:lnTo>
                    <a:pt x="0" y="1941102"/>
                  </a:lnTo>
                </a:path>
              </a:pathLst>
            </a:custGeom>
            <a:ln w="28575">
              <a:solidFill>
                <a:srgbClr val="042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bk object 17">
              <a:extLst>
                <a:ext uri="{FF2B5EF4-FFF2-40B4-BE49-F238E27FC236}">
                  <a16:creationId xmlns:a16="http://schemas.microsoft.com/office/drawing/2014/main" id="{2522ED0D-78A7-4392-BB00-4F1E13F42E8B}"/>
                </a:ext>
              </a:extLst>
            </p:cNvPr>
            <p:cNvSpPr/>
            <p:nvPr userDrawn="1"/>
          </p:nvSpPr>
          <p:spPr>
            <a:xfrm>
              <a:off x="72000" y="1488011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0"/>
                  </a:moveTo>
                  <a:lnTo>
                    <a:pt x="0" y="1152163"/>
                  </a:lnTo>
                </a:path>
              </a:pathLst>
            </a:custGeom>
            <a:ln w="28575">
              <a:solidFill>
                <a:srgbClr val="5FF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bk object 18">
              <a:extLst>
                <a:ext uri="{FF2B5EF4-FFF2-40B4-BE49-F238E27FC236}">
                  <a16:creationId xmlns:a16="http://schemas.microsoft.com/office/drawing/2014/main" id="{E5DB8C80-1022-4230-99BC-D8CB58DF0AF2}"/>
                </a:ext>
              </a:extLst>
            </p:cNvPr>
            <p:cNvSpPr/>
            <p:nvPr userDrawn="1"/>
          </p:nvSpPr>
          <p:spPr>
            <a:xfrm>
              <a:off x="216002" y="1961356"/>
              <a:ext cx="0" cy="678815"/>
            </a:xfrm>
            <a:custGeom>
              <a:avLst/>
              <a:gdLst/>
              <a:ahLst/>
              <a:cxnLst/>
              <a:rect l="l" t="t" r="r" b="b"/>
              <a:pathLst>
                <a:path h="678814">
                  <a:moveTo>
                    <a:pt x="0" y="0"/>
                  </a:moveTo>
                  <a:lnTo>
                    <a:pt x="0" y="678819"/>
                  </a:lnTo>
                </a:path>
              </a:pathLst>
            </a:custGeom>
            <a:ln w="28575">
              <a:solidFill>
                <a:srgbClr val="A5A6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35">
            <a:extLst>
              <a:ext uri="{FF2B5EF4-FFF2-40B4-BE49-F238E27FC236}">
                <a16:creationId xmlns:a16="http://schemas.microsoft.com/office/drawing/2014/main" id="{DF28C72A-477A-4945-A0AE-1E0D1BF11EE8}"/>
              </a:ext>
            </a:extLst>
          </p:cNvPr>
          <p:cNvSpPr txBox="1">
            <a:spLocks/>
          </p:cNvSpPr>
          <p:nvPr userDrawn="1"/>
        </p:nvSpPr>
        <p:spPr>
          <a:xfrm>
            <a:off x="1043189" y="364300"/>
            <a:ext cx="11148812" cy="668750"/>
          </a:xfrm>
          <a:prstGeom prst="rect">
            <a:avLst/>
          </a:prstGeom>
          <a:solidFill>
            <a:srgbClr val="04269B"/>
          </a:solidFill>
        </p:spPr>
        <p:txBody>
          <a:bodyPr vert="horz" wrap="square" lIns="0" tIns="768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7630">
              <a:lnSpc>
                <a:spcPct val="100000"/>
              </a:lnSpc>
              <a:spcBef>
                <a:spcPts val="605"/>
              </a:spcBef>
            </a:pPr>
            <a:endParaRPr lang="en-US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F3BB11-AE3C-48FA-9B34-66E0D1B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9" y="361315"/>
            <a:ext cx="11148810" cy="66875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0ED17-4D0F-412E-BE36-CE625E98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189" y="0"/>
            <a:ext cx="4752304" cy="339867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 err="1"/>
              <a:t>Sección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2818-531D-4813-8FB7-CEC276D6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506745"/>
            <a:ext cx="2743200" cy="3243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03EB88-CEE2-414C-B2E2-5C48D87F88A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3">
            <a:extLst>
              <a:ext uri="{FF2B5EF4-FFF2-40B4-BE49-F238E27FC236}">
                <a16:creationId xmlns:a16="http://schemas.microsoft.com/office/drawing/2014/main" id="{9794FA37-3B78-4D66-BFB0-4B123491CCAB}"/>
              </a:ext>
            </a:extLst>
          </p:cNvPr>
          <p:cNvSpPr/>
          <p:nvPr userDrawn="1"/>
        </p:nvSpPr>
        <p:spPr>
          <a:xfrm>
            <a:off x="1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4">
            <a:extLst>
              <a:ext uri="{FF2B5EF4-FFF2-40B4-BE49-F238E27FC236}">
                <a16:creationId xmlns:a16="http://schemas.microsoft.com/office/drawing/2014/main" id="{61E563CA-E34B-4FF5-8DB5-85981379EB17}"/>
              </a:ext>
            </a:extLst>
          </p:cNvPr>
          <p:cNvSpPr/>
          <p:nvPr userDrawn="1"/>
        </p:nvSpPr>
        <p:spPr>
          <a:xfrm>
            <a:off x="6096000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D9DE1CC7-1686-40FF-B226-B43FD452BC90}"/>
              </a:ext>
            </a:extLst>
          </p:cNvPr>
          <p:cNvGrpSpPr/>
          <p:nvPr userDrawn="1"/>
        </p:nvGrpSpPr>
        <p:grpSpPr>
          <a:xfrm>
            <a:off x="1042483" y="361315"/>
            <a:ext cx="2565698" cy="6368366"/>
            <a:chOff x="102332" y="140017"/>
            <a:chExt cx="903716" cy="3131820"/>
          </a:xfrm>
        </p:grpSpPr>
        <p:sp>
          <p:nvSpPr>
            <p:cNvPr id="9" name="bk object 16">
              <a:extLst>
                <a:ext uri="{FF2B5EF4-FFF2-40B4-BE49-F238E27FC236}">
                  <a16:creationId xmlns:a16="http://schemas.microsoft.com/office/drawing/2014/main" id="{1DFB201A-6334-4F07-ADBA-BCD660B478E9}"/>
                </a:ext>
              </a:extLst>
            </p:cNvPr>
            <p:cNvSpPr/>
            <p:nvPr userDrawn="1"/>
          </p:nvSpPr>
          <p:spPr>
            <a:xfrm>
              <a:off x="554190" y="140017"/>
              <a:ext cx="0" cy="3131820"/>
            </a:xfrm>
            <a:custGeom>
              <a:avLst/>
              <a:gdLst/>
              <a:ahLst/>
              <a:cxnLst/>
              <a:rect l="l" t="t" r="r" b="b"/>
              <a:pathLst>
                <a:path h="3131820">
                  <a:moveTo>
                    <a:pt x="0" y="0"/>
                  </a:moveTo>
                  <a:lnTo>
                    <a:pt x="0" y="3131299"/>
                  </a:lnTo>
                </a:path>
              </a:pathLst>
            </a:custGeom>
            <a:ln w="28575">
              <a:solidFill>
                <a:srgbClr val="04269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17">
              <a:extLst>
                <a:ext uri="{FF2B5EF4-FFF2-40B4-BE49-F238E27FC236}">
                  <a16:creationId xmlns:a16="http://schemas.microsoft.com/office/drawing/2014/main" id="{6DD3BD2A-098D-49A2-B5B2-0BB675E36452}"/>
                </a:ext>
              </a:extLst>
            </p:cNvPr>
            <p:cNvSpPr/>
            <p:nvPr userDrawn="1"/>
          </p:nvSpPr>
          <p:spPr>
            <a:xfrm>
              <a:off x="482189" y="157797"/>
              <a:ext cx="0" cy="2482850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378"/>
                  </a:lnTo>
                </a:path>
              </a:pathLst>
            </a:custGeom>
            <a:ln w="28575">
              <a:solidFill>
                <a:srgbClr val="5FF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18">
              <a:extLst>
                <a:ext uri="{FF2B5EF4-FFF2-40B4-BE49-F238E27FC236}">
                  <a16:creationId xmlns:a16="http://schemas.microsoft.com/office/drawing/2014/main" id="{374470C0-ADFF-4870-BDA4-7184E14D817C}"/>
                </a:ext>
              </a:extLst>
            </p:cNvPr>
            <p:cNvSpPr/>
            <p:nvPr userDrawn="1"/>
          </p:nvSpPr>
          <p:spPr>
            <a:xfrm>
              <a:off x="626191" y="631141"/>
              <a:ext cx="0" cy="2009139"/>
            </a:xfrm>
            <a:custGeom>
              <a:avLst/>
              <a:gdLst/>
              <a:ahLst/>
              <a:cxnLst/>
              <a:rect l="l" t="t" r="r" b="b"/>
              <a:pathLst>
                <a:path h="2009139">
                  <a:moveTo>
                    <a:pt x="0" y="0"/>
                  </a:moveTo>
                  <a:lnTo>
                    <a:pt x="0" y="2009034"/>
                  </a:lnTo>
                </a:path>
              </a:pathLst>
            </a:custGeom>
            <a:ln w="28575">
              <a:solidFill>
                <a:srgbClr val="A5A6A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19">
              <a:extLst>
                <a:ext uri="{FF2B5EF4-FFF2-40B4-BE49-F238E27FC236}">
                  <a16:creationId xmlns:a16="http://schemas.microsoft.com/office/drawing/2014/main" id="{945DF04C-F775-423F-A98C-25B50172559C}"/>
                </a:ext>
              </a:extLst>
            </p:cNvPr>
            <p:cNvSpPr/>
            <p:nvPr userDrawn="1"/>
          </p:nvSpPr>
          <p:spPr>
            <a:xfrm>
              <a:off x="102332" y="1042158"/>
              <a:ext cx="903716" cy="839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D2BBC4-9C64-4014-8752-4730E19684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8159" y="2739935"/>
            <a:ext cx="7064153" cy="1325563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  <a:t>Ana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  <a:t>Maria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  <a:t> Cuadros Valdivia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  <a:t/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/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</a:b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j-ea"/>
                <a:cs typeface="+mj-cs"/>
              </a:rPr>
              <a:t>Universidad Nacional de San Agustín de Arequipa</a:t>
            </a:r>
            <a:endParaRPr lang="en-US" dirty="0"/>
          </a:p>
        </p:txBody>
      </p:sp>
      <p:sp>
        <p:nvSpPr>
          <p:cNvPr id="13" name="object 46">
            <a:extLst>
              <a:ext uri="{FF2B5EF4-FFF2-40B4-BE49-F238E27FC236}">
                <a16:creationId xmlns:a16="http://schemas.microsoft.com/office/drawing/2014/main" id="{4DEB6585-8878-4FEF-A871-B7BC07AF4B96}"/>
              </a:ext>
            </a:extLst>
          </p:cNvPr>
          <p:cNvSpPr/>
          <p:nvPr userDrawn="1"/>
        </p:nvSpPr>
        <p:spPr>
          <a:xfrm>
            <a:off x="0" y="6496685"/>
            <a:ext cx="4038600" cy="36893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7">
            <a:extLst>
              <a:ext uri="{FF2B5EF4-FFF2-40B4-BE49-F238E27FC236}">
                <a16:creationId xmlns:a16="http://schemas.microsoft.com/office/drawing/2014/main" id="{88AF635C-FEC6-42C2-A7D8-3B98291C3E20}"/>
              </a:ext>
            </a:extLst>
          </p:cNvPr>
          <p:cNvSpPr/>
          <p:nvPr userDrawn="1"/>
        </p:nvSpPr>
        <p:spPr>
          <a:xfrm>
            <a:off x="4038594" y="6496685"/>
            <a:ext cx="4114800" cy="36131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042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8">
            <a:extLst>
              <a:ext uri="{FF2B5EF4-FFF2-40B4-BE49-F238E27FC236}">
                <a16:creationId xmlns:a16="http://schemas.microsoft.com/office/drawing/2014/main" id="{A5066BBD-780C-4971-ACDE-6F4DEA282728}"/>
              </a:ext>
            </a:extLst>
          </p:cNvPr>
          <p:cNvSpPr/>
          <p:nvPr userDrawn="1"/>
        </p:nvSpPr>
        <p:spPr>
          <a:xfrm>
            <a:off x="8153406" y="6496685"/>
            <a:ext cx="4038594" cy="36893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E4EDC37-EE0B-412C-9ADA-2BB15F34BE6B}"/>
              </a:ext>
            </a:extLst>
          </p:cNvPr>
          <p:cNvSpPr txBox="1"/>
          <p:nvPr userDrawn="1"/>
        </p:nvSpPr>
        <p:spPr>
          <a:xfrm>
            <a:off x="0" y="6515924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Ana </a:t>
            </a:r>
            <a:r>
              <a:rPr lang="es-ES" sz="1400" b="0" kern="1200" dirty="0" err="1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Maria</a:t>
            </a:r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Cuadros Valdivia - UNSA</a:t>
            </a:r>
            <a:endParaRPr lang="es-ES" sz="1400" b="0" kern="1200" dirty="0">
              <a:solidFill>
                <a:srgbClr val="000000"/>
              </a:solidFill>
              <a:effectLst/>
              <a:latin typeface="Arial Nova Light" panose="020B03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9F425C-36D4-459B-AF0F-57660FAB4BE1}"/>
              </a:ext>
            </a:extLst>
          </p:cNvPr>
          <p:cNvSpPr txBox="1"/>
          <p:nvPr userDrawn="1"/>
        </p:nvSpPr>
        <p:spPr>
          <a:xfrm>
            <a:off x="4076708" y="6539580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chemeClr val="bg1"/>
                </a:solidFill>
                <a:effectLst/>
                <a:latin typeface="Arial Nova Light" panose="020B0304020202020204" pitchFamily="34" charset="0"/>
              </a:rPr>
              <a:t>acuadrosv@unsa.edu.pe</a:t>
            </a:r>
            <a:endParaRPr lang="es-ES" sz="1400" b="0" kern="1200" dirty="0">
              <a:solidFill>
                <a:schemeClr val="bg1"/>
              </a:solidFill>
              <a:effectLst/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3">
            <a:extLst>
              <a:ext uri="{FF2B5EF4-FFF2-40B4-BE49-F238E27FC236}">
                <a16:creationId xmlns:a16="http://schemas.microsoft.com/office/drawing/2014/main" id="{D1306EF8-962C-44CB-847D-19409ED6C0D4}"/>
              </a:ext>
            </a:extLst>
          </p:cNvPr>
          <p:cNvSpPr/>
          <p:nvPr userDrawn="1"/>
        </p:nvSpPr>
        <p:spPr>
          <a:xfrm>
            <a:off x="1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C04C38A0-ADED-4914-8587-AB1C122BB400}"/>
              </a:ext>
            </a:extLst>
          </p:cNvPr>
          <p:cNvSpPr/>
          <p:nvPr userDrawn="1"/>
        </p:nvSpPr>
        <p:spPr>
          <a:xfrm>
            <a:off x="6096000" y="-3810"/>
            <a:ext cx="6096000" cy="36512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A0F6FC-A47A-407A-B8E9-8D714B7A37C2}"/>
              </a:ext>
            </a:extLst>
          </p:cNvPr>
          <p:cNvGrpSpPr/>
          <p:nvPr userDrawn="1"/>
        </p:nvGrpSpPr>
        <p:grpSpPr>
          <a:xfrm>
            <a:off x="1042483" y="361315"/>
            <a:ext cx="2565698" cy="6368366"/>
            <a:chOff x="102332" y="140017"/>
            <a:chExt cx="903716" cy="3131820"/>
          </a:xfrm>
        </p:grpSpPr>
        <p:sp>
          <p:nvSpPr>
            <p:cNvPr id="9" name="bk object 16">
              <a:extLst>
                <a:ext uri="{FF2B5EF4-FFF2-40B4-BE49-F238E27FC236}">
                  <a16:creationId xmlns:a16="http://schemas.microsoft.com/office/drawing/2014/main" id="{3FFF13F8-9BD2-4ACA-AAD1-721B2A05C1EC}"/>
                </a:ext>
              </a:extLst>
            </p:cNvPr>
            <p:cNvSpPr/>
            <p:nvPr userDrawn="1"/>
          </p:nvSpPr>
          <p:spPr>
            <a:xfrm>
              <a:off x="554190" y="140017"/>
              <a:ext cx="0" cy="3131820"/>
            </a:xfrm>
            <a:custGeom>
              <a:avLst/>
              <a:gdLst/>
              <a:ahLst/>
              <a:cxnLst/>
              <a:rect l="l" t="t" r="r" b="b"/>
              <a:pathLst>
                <a:path h="3131820">
                  <a:moveTo>
                    <a:pt x="0" y="0"/>
                  </a:moveTo>
                  <a:lnTo>
                    <a:pt x="0" y="3131299"/>
                  </a:lnTo>
                </a:path>
              </a:pathLst>
            </a:custGeom>
            <a:ln w="28575">
              <a:solidFill>
                <a:srgbClr val="04269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bk object 17">
              <a:extLst>
                <a:ext uri="{FF2B5EF4-FFF2-40B4-BE49-F238E27FC236}">
                  <a16:creationId xmlns:a16="http://schemas.microsoft.com/office/drawing/2014/main" id="{705B9F67-1FD7-4803-A0BF-E57C61F4CE62}"/>
                </a:ext>
              </a:extLst>
            </p:cNvPr>
            <p:cNvSpPr/>
            <p:nvPr userDrawn="1"/>
          </p:nvSpPr>
          <p:spPr>
            <a:xfrm>
              <a:off x="482189" y="157797"/>
              <a:ext cx="0" cy="2482850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378"/>
                  </a:lnTo>
                </a:path>
              </a:pathLst>
            </a:custGeom>
            <a:ln w="28575">
              <a:solidFill>
                <a:srgbClr val="5FF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18">
              <a:extLst>
                <a:ext uri="{FF2B5EF4-FFF2-40B4-BE49-F238E27FC236}">
                  <a16:creationId xmlns:a16="http://schemas.microsoft.com/office/drawing/2014/main" id="{B5CBF94B-E255-4C49-A64B-C3D67475039F}"/>
                </a:ext>
              </a:extLst>
            </p:cNvPr>
            <p:cNvSpPr/>
            <p:nvPr userDrawn="1"/>
          </p:nvSpPr>
          <p:spPr>
            <a:xfrm>
              <a:off x="626191" y="631141"/>
              <a:ext cx="0" cy="2009139"/>
            </a:xfrm>
            <a:custGeom>
              <a:avLst/>
              <a:gdLst/>
              <a:ahLst/>
              <a:cxnLst/>
              <a:rect l="l" t="t" r="r" b="b"/>
              <a:pathLst>
                <a:path h="2009139">
                  <a:moveTo>
                    <a:pt x="0" y="0"/>
                  </a:moveTo>
                  <a:lnTo>
                    <a:pt x="0" y="2009034"/>
                  </a:lnTo>
                </a:path>
              </a:pathLst>
            </a:custGeom>
            <a:ln w="28575">
              <a:solidFill>
                <a:srgbClr val="A5A6A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bk object 19">
              <a:extLst>
                <a:ext uri="{FF2B5EF4-FFF2-40B4-BE49-F238E27FC236}">
                  <a16:creationId xmlns:a16="http://schemas.microsoft.com/office/drawing/2014/main" id="{983475A2-30BA-44EE-85C2-DE932D7FFE78}"/>
                </a:ext>
              </a:extLst>
            </p:cNvPr>
            <p:cNvSpPr/>
            <p:nvPr userDrawn="1"/>
          </p:nvSpPr>
          <p:spPr>
            <a:xfrm>
              <a:off x="102332" y="1042158"/>
              <a:ext cx="903716" cy="8390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46">
            <a:extLst>
              <a:ext uri="{FF2B5EF4-FFF2-40B4-BE49-F238E27FC236}">
                <a16:creationId xmlns:a16="http://schemas.microsoft.com/office/drawing/2014/main" id="{EE76AA71-AED5-4D45-80B1-DB16A73D7717}"/>
              </a:ext>
            </a:extLst>
          </p:cNvPr>
          <p:cNvSpPr/>
          <p:nvPr userDrawn="1"/>
        </p:nvSpPr>
        <p:spPr>
          <a:xfrm>
            <a:off x="0" y="6496685"/>
            <a:ext cx="4038600" cy="368934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5FF1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7">
            <a:extLst>
              <a:ext uri="{FF2B5EF4-FFF2-40B4-BE49-F238E27FC236}">
                <a16:creationId xmlns:a16="http://schemas.microsoft.com/office/drawing/2014/main" id="{EE1D7E93-B32E-4CC7-AF36-33B372F57011}"/>
              </a:ext>
            </a:extLst>
          </p:cNvPr>
          <p:cNvSpPr/>
          <p:nvPr userDrawn="1"/>
        </p:nvSpPr>
        <p:spPr>
          <a:xfrm>
            <a:off x="4038594" y="6496685"/>
            <a:ext cx="4114800" cy="36131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042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8">
            <a:extLst>
              <a:ext uri="{FF2B5EF4-FFF2-40B4-BE49-F238E27FC236}">
                <a16:creationId xmlns:a16="http://schemas.microsoft.com/office/drawing/2014/main" id="{92881C49-15A8-4703-B79D-D788656B50C7}"/>
              </a:ext>
            </a:extLst>
          </p:cNvPr>
          <p:cNvSpPr/>
          <p:nvPr userDrawn="1"/>
        </p:nvSpPr>
        <p:spPr>
          <a:xfrm>
            <a:off x="8153406" y="6496685"/>
            <a:ext cx="4038594" cy="368934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5A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47639-A7ED-4721-9A5C-36D8457F04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37582" y="2811219"/>
            <a:ext cx="6026924" cy="170618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H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Ana </a:t>
            </a:r>
            <a:r>
              <a:rPr kumimoji="0" lang="es-E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Maria</a:t>
            </a:r>
            <a:r>
              <a:rPr kumimoji="0" lang="es-E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 Cuadros Valdivia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/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Universidad Nacional de San Agustín de Arequipa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0FDD7B-C9A5-41AF-996E-9466725E3960}"/>
              </a:ext>
            </a:extLst>
          </p:cNvPr>
          <p:cNvSpPr txBox="1"/>
          <p:nvPr userDrawn="1"/>
        </p:nvSpPr>
        <p:spPr>
          <a:xfrm>
            <a:off x="0" y="6515924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Ana </a:t>
            </a:r>
            <a:r>
              <a:rPr lang="es-ES" sz="1400" b="0" kern="1200" dirty="0" err="1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Maria</a:t>
            </a:r>
            <a:r>
              <a:rPr lang="es-ES" sz="1400" b="0" kern="1200" dirty="0" smtClean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 Cuadros Valdivia </a:t>
            </a:r>
            <a:r>
              <a:rPr lang="es-ES" sz="1400" b="0" kern="1200" dirty="0">
                <a:solidFill>
                  <a:srgbClr val="000000"/>
                </a:solidFill>
                <a:effectLst/>
                <a:latin typeface="Arial Nova Light" panose="020B0304020202020204" pitchFamily="34" charset="0"/>
              </a:rPr>
              <a:t>- UNSA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4643267-7AA5-4538-825C-04F9A6C62B10}"/>
              </a:ext>
            </a:extLst>
          </p:cNvPr>
          <p:cNvSpPr txBox="1"/>
          <p:nvPr userDrawn="1"/>
        </p:nvSpPr>
        <p:spPr>
          <a:xfrm>
            <a:off x="4076708" y="6539580"/>
            <a:ext cx="403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0" kern="1200" dirty="0" smtClean="0">
                <a:solidFill>
                  <a:schemeClr val="bg1"/>
                </a:solidFill>
                <a:effectLst/>
                <a:latin typeface="Arial Nova Light" panose="020B0304020202020204" pitchFamily="34" charset="0"/>
              </a:rPr>
              <a:t>acuadrosv@unsa.edu.pe</a:t>
            </a:r>
            <a:endParaRPr lang="es-ES" sz="1400" b="0" kern="1200" dirty="0">
              <a:solidFill>
                <a:schemeClr val="bg1"/>
              </a:solidFill>
              <a:effectLst/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8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B7FA0B-3B30-4B89-9BE1-106C93A4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51FD1B-FBAD-4EFD-86ED-564667D0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F3D99-BF5E-4EBD-A040-4A2CC50DB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DF5C1-0962-4928-A45F-A0E31449FDE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AE287-3CD2-4F59-A9A4-4FBF8AA28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AB8D7-796B-4F4E-BA1C-3E59CA13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EB88-CEE2-414C-B2E2-5C48D87F88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cBwRRkH7gEsuaUJv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35B04AA-E010-4389-A61F-3FE8BCF3A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Base II</a:t>
            </a:r>
          </a:p>
          <a:p>
            <a:r>
              <a:rPr lang="en-US" dirty="0" smtClean="0"/>
              <a:t>2023-A</a:t>
            </a: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E02C8-1CD4-4C63-B1D6-4D474E7BB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Medios Físicos de Almacenamiento (I)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Almacenamiento de Disco Magnético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Almacena los datos por largos periodos de tiempo</a:t>
            </a:r>
            <a:r>
              <a:rPr lang="es-ES" dirty="0" smtClean="0"/>
              <a:t>.	</a:t>
            </a:r>
          </a:p>
          <a:p>
            <a:pPr lvl="1"/>
            <a:r>
              <a:rPr lang="es-ES" dirty="0" smtClean="0"/>
              <a:t>Soporta el acceso directo a los datos (tiempo de acceso depende de la ubicación de los datos).</a:t>
            </a:r>
          </a:p>
          <a:p>
            <a:pPr lvl="1"/>
            <a:r>
              <a:rPr lang="es-ES" dirty="0" smtClean="0"/>
              <a:t>Es utilizado en aplicaciones de BD.</a:t>
            </a:r>
          </a:p>
          <a:p>
            <a:pPr lvl="1"/>
            <a:r>
              <a:rPr lang="es-ES" dirty="0" smtClean="0"/>
              <a:t>El </a:t>
            </a:r>
            <a:r>
              <a:rPr lang="es-ES" b="1" dirty="0" smtClean="0"/>
              <a:t>bloque</a:t>
            </a:r>
            <a:r>
              <a:rPr lang="es-ES" dirty="0" smtClean="0"/>
              <a:t> es la unidad de transferencia entre disco y memoria principal. 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Medios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Almacenamiento en Cinta magnética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 usado primariamente para back-up.</a:t>
            </a:r>
          </a:p>
          <a:p>
            <a:pPr lvl="1"/>
            <a:r>
              <a:rPr lang="es-ES" dirty="0" smtClean="0"/>
              <a:t>Es barata.</a:t>
            </a:r>
          </a:p>
          <a:p>
            <a:pPr lvl="1"/>
            <a:r>
              <a:rPr lang="es-ES" dirty="0" smtClean="0"/>
              <a:t>Soporta el acceso secuencial de datos, el acceso es lento.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Medios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Dispositivos volátiles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Volatilidad significa que si se desconecta la energía del computador, los datos se pierden.</a:t>
            </a:r>
          </a:p>
          <a:p>
            <a:pPr lvl="1"/>
            <a:r>
              <a:rPr lang="es-ES" dirty="0" smtClean="0"/>
              <a:t>El almacenamiento volátil admite un acceso aleatorio rápido. Esto significa que se puede saltar a cualquier dirección del byte  y obtener los datos que hay allí.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Medios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0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Dispositivos no volátiles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No volátil significa que el dispositivo de almacenamiento no requiere energía continua. </a:t>
            </a:r>
          </a:p>
          <a:p>
            <a:pPr lvl="1"/>
            <a:r>
              <a:rPr lang="es-ES" dirty="0" smtClean="0"/>
              <a:t>El almacenamiento no volátil es mejor que el acceso secuencial (lee varios fragmentos de datos contiguos al mismo tiempo).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Medios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0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1873" y="1377539"/>
            <a:ext cx="8787132" cy="458387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/>
              <a:t>Memoria Principal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Tiene acceso aleatorio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Obtener acceso a cualquier  byte en la misma cantidad de tiempo.</a:t>
            </a:r>
          </a:p>
          <a:p>
            <a:r>
              <a:rPr lang="es-ES" b="1" dirty="0" smtClean="0"/>
              <a:t>Memoria Virtual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Cuando se escribe un programa, las variables y archivos, ocupan espacios de dirección de memoria virtual.</a:t>
            </a:r>
          </a:p>
          <a:p>
            <a:pPr lvl="1"/>
            <a:r>
              <a:rPr lang="es-ES" dirty="0" smtClean="0"/>
              <a:t>El disco es dividido lógicamente en </a:t>
            </a:r>
            <a:r>
              <a:rPr lang="es-ES" b="1" dirty="0" smtClean="0"/>
              <a:t>bloques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El tamaño del </a:t>
            </a:r>
            <a:r>
              <a:rPr lang="es-ES" b="1" dirty="0" smtClean="0"/>
              <a:t>bloque</a:t>
            </a:r>
            <a:r>
              <a:rPr lang="es-ES" dirty="0" smtClean="0"/>
              <a:t> comúnmente en el disco  es de 4k a 56 k bytes.</a:t>
            </a:r>
          </a:p>
          <a:p>
            <a:pPr lvl="1"/>
            <a:r>
              <a:rPr lang="es-ES" dirty="0" smtClean="0"/>
              <a:t>La memoria virtual es movida entre el disco y la memoria principal en bloques enteros, llamadas </a:t>
            </a:r>
            <a:r>
              <a:rPr lang="es-ES" b="1" dirty="0" smtClean="0"/>
              <a:t>páginas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El hardware y el S.O. permiten llevar páginas a cualquier parte de la memoria principal. </a:t>
            </a:r>
          </a:p>
          <a:p>
            <a:pPr lvl="1"/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Memoria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1873" y="1377539"/>
            <a:ext cx="8787132" cy="4583874"/>
          </a:xfrm>
        </p:spPr>
        <p:txBody>
          <a:bodyPr>
            <a:normAutofit/>
          </a:bodyPr>
          <a:lstStyle/>
          <a:p>
            <a:r>
              <a:rPr lang="es-ES" dirty="0" smtClean="0"/>
              <a:t>Es el dispositivo má</a:t>
            </a:r>
            <a:r>
              <a:rPr lang="es-ES" dirty="0" smtClean="0"/>
              <a:t>s común de almacenamiento secundario.</a:t>
            </a:r>
          </a:p>
          <a:p>
            <a:r>
              <a:rPr lang="es-ES" dirty="0" smtClean="0"/>
              <a:t>Mecanismos del disco:</a:t>
            </a:r>
          </a:p>
          <a:p>
            <a:pPr lvl="1"/>
            <a:r>
              <a:rPr lang="es-ES" dirty="0" smtClean="0"/>
              <a:t>Disk </a:t>
            </a:r>
            <a:r>
              <a:rPr lang="es-ES" dirty="0" err="1" smtClean="0"/>
              <a:t>assembly</a:t>
            </a:r>
            <a:r>
              <a:rPr lang="es-ES" dirty="0" smtClean="0"/>
              <a:t> (unidad de disco)</a:t>
            </a:r>
          </a:p>
          <a:p>
            <a:pPr lvl="1"/>
            <a:r>
              <a:rPr lang="es-ES" dirty="0" smtClean="0"/>
              <a:t>Head </a:t>
            </a:r>
            <a:r>
              <a:rPr lang="es-ES" dirty="0" err="1"/>
              <a:t>assembly</a:t>
            </a:r>
            <a:endParaRPr lang="es-ES" dirty="0" smtClean="0"/>
          </a:p>
          <a:p>
            <a:pPr lvl="1"/>
            <a:endParaRPr lang="es-ES" dirty="0" smtClean="0"/>
          </a:p>
          <a:p>
            <a:pPr lvl="2"/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3. Discos Magnéticos (Almacenamiento secundario)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17558" y="1175658"/>
            <a:ext cx="8735285" cy="51776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s-ES" sz="2600" b="1" i="1" dirty="0" smtClean="0"/>
              <a:t>Disk </a:t>
            </a:r>
            <a:r>
              <a:rPr lang="es-ES" sz="2600" b="1" i="1" dirty="0" err="1" smtClean="0"/>
              <a:t>assembly</a:t>
            </a:r>
            <a:r>
              <a:rPr lang="es-ES" sz="2600" dirty="0" smtClean="0"/>
              <a:t> (unidad de disco)</a:t>
            </a:r>
          </a:p>
          <a:p>
            <a:pPr lvl="1">
              <a:lnSpc>
                <a:spcPct val="120000"/>
              </a:lnSpc>
            </a:pPr>
            <a:r>
              <a:rPr lang="es-ES" sz="2600" b="1" dirty="0" smtClean="0"/>
              <a:t>Platos circulares: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Rotan alrededor de su eje.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Las </a:t>
            </a:r>
            <a:r>
              <a:rPr lang="es-ES" sz="2600" b="1" dirty="0" smtClean="0"/>
              <a:t>superficies</a:t>
            </a:r>
            <a:r>
              <a:rPr lang="es-ES" sz="2600" dirty="0" smtClean="0"/>
              <a:t> de los discos (arriba y abajo), son cubiertas por un material magnético , donde son guardados los bits. </a:t>
            </a:r>
            <a:endParaRPr lang="es-ES" sz="2600" dirty="0" smtClean="0"/>
          </a:p>
          <a:p>
            <a:pPr lvl="1">
              <a:lnSpc>
                <a:spcPct val="120000"/>
              </a:lnSpc>
            </a:pPr>
            <a:r>
              <a:rPr lang="es-ES" sz="2600" b="1" dirty="0" err="1" smtClean="0"/>
              <a:t>Track</a:t>
            </a:r>
            <a:r>
              <a:rPr lang="es-ES" sz="2600" b="1" dirty="0" smtClean="0"/>
              <a:t> </a:t>
            </a:r>
            <a:r>
              <a:rPr lang="es-ES" sz="2600" dirty="0" smtClean="0"/>
              <a:t>(pistas)</a:t>
            </a:r>
            <a:r>
              <a:rPr lang="es-ES" sz="2600" dirty="0" smtClean="0"/>
              <a:t>: 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La ubicación donde los bits son guardados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Son círculos concéntricos en un plato.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Los </a:t>
            </a:r>
            <a:r>
              <a:rPr lang="es-ES" sz="2600" dirty="0" err="1" smtClean="0"/>
              <a:t>tracks</a:t>
            </a:r>
            <a:r>
              <a:rPr lang="es-ES" sz="2600" dirty="0" smtClean="0"/>
              <a:t> son organizados en sectores.</a:t>
            </a:r>
          </a:p>
          <a:p>
            <a:pPr lvl="1">
              <a:lnSpc>
                <a:spcPct val="120000"/>
              </a:lnSpc>
            </a:pPr>
            <a:r>
              <a:rPr lang="es-ES" sz="2600" b="1" dirty="0" smtClean="0"/>
              <a:t>Sector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Unidad de división de los </a:t>
            </a:r>
            <a:r>
              <a:rPr lang="es-ES" sz="2600" dirty="0" err="1" smtClean="0"/>
              <a:t>tracks</a:t>
            </a:r>
            <a:r>
              <a:rPr lang="es-ES" sz="2600" dirty="0" smtClean="0"/>
              <a:t>. Unidad física del disco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Segmento de los platos separados por </a:t>
            </a:r>
            <a:r>
              <a:rPr lang="es-ES" sz="2600" b="1" dirty="0" smtClean="0"/>
              <a:t>gaps</a:t>
            </a:r>
            <a:r>
              <a:rPr lang="es-ES" sz="2600" dirty="0" smtClean="0"/>
              <a:t>, que no son magnetizados.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Unidad indivisible en lo que respecta a la escritura y lectura del disco.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Si alguna parte del sector se corrompe, no se podrá usar esa parte.</a:t>
            </a:r>
          </a:p>
          <a:p>
            <a:pPr lvl="1">
              <a:lnSpc>
                <a:spcPct val="120000"/>
              </a:lnSpc>
            </a:pPr>
            <a:r>
              <a:rPr lang="es-ES" sz="2600" b="1" dirty="0" smtClean="0"/>
              <a:t>Gap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Representa el 10% del total del </a:t>
            </a:r>
            <a:r>
              <a:rPr lang="es-ES" sz="2600" dirty="0" err="1" smtClean="0"/>
              <a:t>track</a:t>
            </a:r>
            <a:r>
              <a:rPr lang="es-ES" sz="26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s-ES" sz="2600" dirty="0" smtClean="0"/>
              <a:t>Usado para identificar el inicio de los sectores.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3. Discos Magnéticos (Almacenamiento secundario)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122" y="2559565"/>
            <a:ext cx="30480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3. Discos </a:t>
            </a:r>
            <a:r>
              <a:rPr lang="es-PE" dirty="0" smtClean="0"/>
              <a:t>Magnéticos: disk </a:t>
            </a:r>
            <a:r>
              <a:rPr lang="es-PE" dirty="0" err="1" smtClean="0"/>
              <a:t>assembly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9" y="1662360"/>
            <a:ext cx="4316045" cy="3776539"/>
          </a:xfrm>
          <a:prstGeom prst="rect">
            <a:avLst/>
          </a:prstGeom>
        </p:spPr>
      </p:pic>
      <p:sp>
        <p:nvSpPr>
          <p:cNvPr id="10" name="Marcador de contenido 9"/>
          <p:cNvSpPr>
            <a:spLocks noGrp="1"/>
          </p:cNvSpPr>
          <p:nvPr>
            <p:ph idx="1"/>
          </p:nvPr>
        </p:nvSpPr>
        <p:spPr>
          <a:xfrm>
            <a:off x="5396591" y="1187347"/>
            <a:ext cx="6947808" cy="4532923"/>
          </a:xfrm>
        </p:spPr>
        <p:txBody>
          <a:bodyPr>
            <a:normAutofit fontScale="77500" lnSpcReduction="20000"/>
          </a:bodyPr>
          <a:lstStyle/>
          <a:p>
            <a:r>
              <a:rPr lang="es-PE" b="1" dirty="0" smtClean="0"/>
              <a:t>Plato</a:t>
            </a:r>
            <a:r>
              <a:rPr lang="es-PE" dirty="0" smtClean="0"/>
              <a:t>: </a:t>
            </a:r>
          </a:p>
          <a:p>
            <a:pPr lvl="1"/>
            <a:r>
              <a:rPr lang="es-PE" dirty="0" smtClean="0"/>
              <a:t>2 </a:t>
            </a:r>
            <a:r>
              <a:rPr lang="es-PE" dirty="0" smtClean="0"/>
              <a:t>superficies, se guardan los bits</a:t>
            </a:r>
          </a:p>
          <a:p>
            <a:r>
              <a:rPr lang="es-PE" b="1" dirty="0" err="1" smtClean="0"/>
              <a:t>Track</a:t>
            </a:r>
            <a:r>
              <a:rPr lang="es-PE" dirty="0" smtClean="0"/>
              <a:t>:  </a:t>
            </a:r>
          </a:p>
          <a:p>
            <a:pPr lvl="1"/>
            <a:r>
              <a:rPr lang="es-PE" dirty="0" smtClean="0"/>
              <a:t>Ubicación donde se guardan los bits. </a:t>
            </a:r>
          </a:p>
          <a:p>
            <a:pPr lvl="1"/>
            <a:r>
              <a:rPr lang="es-PE" dirty="0" smtClean="0"/>
              <a:t>Son organizados en sectores.</a:t>
            </a:r>
          </a:p>
          <a:p>
            <a:r>
              <a:rPr lang="es-PE" b="1" dirty="0" smtClean="0"/>
              <a:t>Sector</a:t>
            </a:r>
            <a:r>
              <a:rPr lang="es-PE" dirty="0" smtClean="0"/>
              <a:t>: </a:t>
            </a:r>
          </a:p>
          <a:p>
            <a:pPr lvl="1"/>
            <a:r>
              <a:rPr lang="es-PE" dirty="0" smtClean="0"/>
              <a:t>Unidad física del disco.</a:t>
            </a:r>
          </a:p>
          <a:p>
            <a:pPr lvl="1"/>
            <a:r>
              <a:rPr lang="es-PE" dirty="0" smtClean="0"/>
              <a:t>Segmentos separados por gaps.</a:t>
            </a:r>
          </a:p>
          <a:p>
            <a:r>
              <a:rPr lang="es-PE" b="1" dirty="0" smtClean="0"/>
              <a:t>Gap</a:t>
            </a:r>
            <a:r>
              <a:rPr lang="es-PE" dirty="0" smtClean="0"/>
              <a:t>: </a:t>
            </a:r>
          </a:p>
          <a:p>
            <a:pPr lvl="1"/>
            <a:r>
              <a:rPr lang="es-PE" dirty="0" smtClean="0"/>
              <a:t>Identifica el inicio de los sectores. </a:t>
            </a:r>
          </a:p>
          <a:p>
            <a:pPr lvl="1"/>
            <a:r>
              <a:rPr lang="es-PE" dirty="0" smtClean="0"/>
              <a:t>Representa el 10% total de la pista.</a:t>
            </a:r>
          </a:p>
          <a:p>
            <a:r>
              <a:rPr lang="es-PE" b="1" dirty="0" smtClean="0">
                <a:solidFill>
                  <a:srgbClr val="FF0000"/>
                </a:solidFill>
              </a:rPr>
              <a:t>Bloque: </a:t>
            </a:r>
          </a:p>
          <a:p>
            <a:pPr lvl="1"/>
            <a:r>
              <a:rPr lang="es-PE" b="1" dirty="0" smtClean="0">
                <a:solidFill>
                  <a:srgbClr val="FF0000"/>
                </a:solidFill>
              </a:rPr>
              <a:t>Unidades lógicas que se transfieren entre la memoria principal y el disco. </a:t>
            </a:r>
          </a:p>
          <a:p>
            <a:pPr lvl="1"/>
            <a:r>
              <a:rPr lang="es-PE" b="1" dirty="0" smtClean="0">
                <a:solidFill>
                  <a:srgbClr val="FF0000"/>
                </a:solidFill>
              </a:rPr>
              <a:t>Consisten de uno o más sectores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Ejemplo: Disco </a:t>
            </a:r>
            <a:r>
              <a:rPr lang="es-PE" dirty="0" err="1" smtClean="0"/>
              <a:t>Megatron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0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Tiene 8 platos</a:t>
            </a:r>
          </a:p>
          <a:p>
            <a:r>
              <a:rPr lang="es-PE" dirty="0" smtClean="0"/>
              <a:t>Hay 2</a:t>
            </a:r>
            <a:r>
              <a:rPr lang="es-PE" baseline="30000" dirty="0" smtClean="0"/>
              <a:t>14</a:t>
            </a:r>
            <a:r>
              <a:rPr lang="es-PE" dirty="0" smtClean="0"/>
              <a:t> </a:t>
            </a:r>
            <a:r>
              <a:rPr lang="es-PE" dirty="0" err="1" smtClean="0"/>
              <a:t>ó</a:t>
            </a:r>
            <a:r>
              <a:rPr lang="es-PE" dirty="0" smtClean="0"/>
              <a:t> 16384 </a:t>
            </a:r>
            <a:r>
              <a:rPr lang="es-PE" dirty="0"/>
              <a:t>pista por </a:t>
            </a:r>
            <a:r>
              <a:rPr lang="es-PE" dirty="0" smtClean="0"/>
              <a:t>superficie.</a:t>
            </a:r>
            <a:endParaRPr lang="es-PE" dirty="0" smtClean="0"/>
          </a:p>
          <a:p>
            <a:r>
              <a:rPr lang="es-PE" dirty="0"/>
              <a:t>Hay </a:t>
            </a:r>
            <a:r>
              <a:rPr lang="es-PE" dirty="0" smtClean="0"/>
              <a:t>2</a:t>
            </a:r>
            <a:r>
              <a:rPr lang="es-PE" baseline="30000" dirty="0" smtClean="0"/>
              <a:t>7</a:t>
            </a:r>
            <a:r>
              <a:rPr lang="es-PE" dirty="0" smtClean="0"/>
              <a:t> </a:t>
            </a:r>
            <a:r>
              <a:rPr lang="es-PE" dirty="0" err="1"/>
              <a:t>ó</a:t>
            </a:r>
            <a:r>
              <a:rPr lang="es-PE" dirty="0"/>
              <a:t> </a:t>
            </a:r>
            <a:r>
              <a:rPr lang="es-PE" dirty="0" smtClean="0"/>
              <a:t>128 </a:t>
            </a:r>
            <a:r>
              <a:rPr lang="es-PE" dirty="0" smtClean="0"/>
              <a:t>sectores </a:t>
            </a:r>
            <a:r>
              <a:rPr lang="es-PE" dirty="0"/>
              <a:t>por </a:t>
            </a:r>
            <a:r>
              <a:rPr lang="es-PE" dirty="0" smtClean="0"/>
              <a:t>pista.</a:t>
            </a:r>
            <a:endParaRPr lang="es-PE" dirty="0" smtClean="0"/>
          </a:p>
          <a:p>
            <a:r>
              <a:rPr lang="es-PE" dirty="0"/>
              <a:t>Hay </a:t>
            </a:r>
            <a:r>
              <a:rPr lang="es-PE" dirty="0" smtClean="0"/>
              <a:t>2</a:t>
            </a:r>
            <a:r>
              <a:rPr lang="es-PE" baseline="30000" dirty="0" smtClean="0"/>
              <a:t>12</a:t>
            </a:r>
            <a:r>
              <a:rPr lang="es-PE" dirty="0" smtClean="0"/>
              <a:t> </a:t>
            </a:r>
            <a:r>
              <a:rPr lang="es-PE" dirty="0" err="1"/>
              <a:t>ó</a:t>
            </a:r>
            <a:r>
              <a:rPr lang="es-PE" dirty="0"/>
              <a:t> </a:t>
            </a:r>
            <a:r>
              <a:rPr lang="es-PE" dirty="0" smtClean="0"/>
              <a:t>4096 bytes por  sector.</a:t>
            </a:r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Disco </a:t>
            </a:r>
            <a:r>
              <a:rPr lang="es-PE" dirty="0" err="1" smtClean="0"/>
              <a:t>Megatron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Control </a:t>
            </a:r>
            <a:r>
              <a:rPr lang="en-US" u="sng" dirty="0" err="1">
                <a:hlinkClick r:id="rId3"/>
              </a:rPr>
              <a:t>Lectura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Cuál es la Capacidad del </a:t>
            </a:r>
            <a:r>
              <a:rPr lang="es-PE" dirty="0" smtClean="0"/>
              <a:t>disco?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06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 smtClean="0"/>
              <a:t>Platos: </a:t>
            </a:r>
          </a:p>
          <a:p>
            <a:pPr lvl="1"/>
            <a:r>
              <a:rPr lang="es-PE" dirty="0" smtClean="0"/>
              <a:t>8 platos * </a:t>
            </a:r>
            <a:r>
              <a:rPr lang="es-PE" dirty="0"/>
              <a:t>2 </a:t>
            </a:r>
            <a:r>
              <a:rPr lang="es-PE" dirty="0" smtClean="0"/>
              <a:t>superficies = 16</a:t>
            </a:r>
          </a:p>
          <a:p>
            <a:r>
              <a:rPr lang="es-PE" dirty="0" smtClean="0"/>
              <a:t>Pista (</a:t>
            </a:r>
            <a:r>
              <a:rPr lang="es-PE" dirty="0" err="1" smtClean="0"/>
              <a:t>track</a:t>
            </a:r>
            <a:r>
              <a:rPr lang="es-PE" dirty="0" smtClean="0"/>
              <a:t>):</a:t>
            </a:r>
          </a:p>
          <a:p>
            <a:pPr lvl="1"/>
            <a:r>
              <a:rPr lang="es-PE" dirty="0" smtClean="0"/>
              <a:t>1 pista tiene 16384 superficies</a:t>
            </a:r>
          </a:p>
          <a:p>
            <a:r>
              <a:rPr lang="es-PE" dirty="0" smtClean="0"/>
              <a:t>Sectores</a:t>
            </a:r>
          </a:p>
          <a:p>
            <a:pPr lvl="1"/>
            <a:r>
              <a:rPr lang="es-PE" dirty="0" smtClean="0"/>
              <a:t>1 </a:t>
            </a:r>
            <a:r>
              <a:rPr lang="es-PE" dirty="0" smtClean="0"/>
              <a:t>pista </a:t>
            </a:r>
            <a:r>
              <a:rPr lang="es-PE" dirty="0" smtClean="0"/>
              <a:t>tiene 128 </a:t>
            </a:r>
            <a:r>
              <a:rPr lang="es-PE" dirty="0" smtClean="0"/>
              <a:t>sectores</a:t>
            </a:r>
            <a:endParaRPr lang="es-PE" dirty="0" smtClean="0"/>
          </a:p>
          <a:p>
            <a:pPr lvl="1"/>
            <a:r>
              <a:rPr lang="es-PE" dirty="0" smtClean="0"/>
              <a:t>1 sector tiene 4096 bytes</a:t>
            </a:r>
          </a:p>
          <a:p>
            <a:pPr marL="0" indent="0">
              <a:buNone/>
            </a:pPr>
            <a:r>
              <a:rPr lang="es-PE" dirty="0" smtClean="0"/>
              <a:t>16 </a:t>
            </a:r>
            <a:r>
              <a:rPr lang="es-PE" dirty="0" err="1" smtClean="0"/>
              <a:t>sup</a:t>
            </a:r>
            <a:r>
              <a:rPr lang="es-PE" dirty="0" smtClean="0"/>
              <a:t> x 16384 </a:t>
            </a:r>
            <a:r>
              <a:rPr lang="es-PE" dirty="0" err="1" smtClean="0"/>
              <a:t>track</a:t>
            </a:r>
            <a:r>
              <a:rPr lang="es-PE" dirty="0" smtClean="0"/>
              <a:t> x 128 </a:t>
            </a:r>
            <a:r>
              <a:rPr lang="es-PE" dirty="0" err="1" smtClean="0"/>
              <a:t>sec</a:t>
            </a:r>
            <a:r>
              <a:rPr lang="es-PE" dirty="0" smtClean="0"/>
              <a:t> x 4096 bytes</a:t>
            </a:r>
            <a:endParaRPr lang="es-PE" dirty="0"/>
          </a:p>
          <a:p>
            <a:endParaRPr lang="es-PE" dirty="0"/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Cuál es la Capacidad del </a:t>
            </a:r>
            <a:r>
              <a:rPr lang="es-PE" dirty="0" smtClean="0"/>
              <a:t>disco MEGATRON </a:t>
            </a:r>
            <a:r>
              <a:rPr lang="es-PE" dirty="0" smtClean="0"/>
              <a:t>en bytes y GB?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b="1" dirty="0" smtClean="0"/>
              <a:t>16 </a:t>
            </a:r>
            <a:r>
              <a:rPr lang="es-PE" dirty="0" err="1" smtClean="0"/>
              <a:t>sup</a:t>
            </a:r>
            <a:r>
              <a:rPr lang="es-PE" dirty="0" smtClean="0"/>
              <a:t> x </a:t>
            </a:r>
            <a:r>
              <a:rPr lang="es-PE" b="1" dirty="0" smtClean="0"/>
              <a:t>16384 </a:t>
            </a:r>
            <a:r>
              <a:rPr lang="es-PE" dirty="0" err="1" smtClean="0"/>
              <a:t>track</a:t>
            </a:r>
            <a:r>
              <a:rPr lang="es-PE" dirty="0" smtClean="0"/>
              <a:t> x </a:t>
            </a:r>
            <a:r>
              <a:rPr lang="es-PE" b="1" dirty="0" smtClean="0"/>
              <a:t>128</a:t>
            </a:r>
            <a:r>
              <a:rPr lang="es-PE" dirty="0" smtClean="0"/>
              <a:t> </a:t>
            </a:r>
            <a:r>
              <a:rPr lang="es-PE" dirty="0" err="1" smtClean="0"/>
              <a:t>sec</a:t>
            </a:r>
            <a:r>
              <a:rPr lang="es-PE" dirty="0" smtClean="0"/>
              <a:t> x </a:t>
            </a:r>
            <a:r>
              <a:rPr lang="es-PE" b="1" dirty="0" smtClean="0"/>
              <a:t>4096 </a:t>
            </a:r>
            <a:r>
              <a:rPr lang="es-PE" dirty="0" smtClean="0"/>
              <a:t>bytes = </a:t>
            </a:r>
          </a:p>
          <a:p>
            <a:pPr marL="0" indent="0" algn="ctr">
              <a:buNone/>
            </a:pPr>
            <a:r>
              <a:rPr lang="es-PE" dirty="0" smtClean="0"/>
              <a:t>137438953472 bytes</a:t>
            </a: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 algn="ctr">
              <a:buNone/>
            </a:pPr>
            <a:r>
              <a:rPr lang="es-PE" b="1" dirty="0" smtClean="0"/>
              <a:t>128 GB</a:t>
            </a:r>
            <a:endParaRPr lang="es-PE" b="1" dirty="0"/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Cuál es la Capacidad del disco en bytes y GB?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Una pista cuántos bytes tiene?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5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Una pista tiene varios sectores</a:t>
            </a:r>
          </a:p>
          <a:p>
            <a:pPr lvl="1"/>
            <a:r>
              <a:rPr lang="es-PE" dirty="0" smtClean="0"/>
              <a:t>Tenemos 128 sectores por pista</a:t>
            </a:r>
          </a:p>
          <a:p>
            <a:pPr lvl="1"/>
            <a:r>
              <a:rPr lang="es-PE" dirty="0" smtClean="0"/>
              <a:t>1 sector tiene 4096 bytes</a:t>
            </a:r>
          </a:p>
          <a:p>
            <a:pPr lvl="1"/>
            <a:endParaRPr lang="es-PE" dirty="0"/>
          </a:p>
          <a:p>
            <a:pPr marL="457200" lvl="1" indent="0" algn="ctr">
              <a:buNone/>
            </a:pPr>
            <a:r>
              <a:rPr lang="es-PE" dirty="0" smtClean="0"/>
              <a:t>128 x 4096 = </a:t>
            </a:r>
            <a:r>
              <a:rPr lang="es-PE" b="1" dirty="0" smtClean="0"/>
              <a:t>524288</a:t>
            </a:r>
            <a:r>
              <a:rPr lang="es-PE" dirty="0" smtClean="0"/>
              <a:t> bytes</a:t>
            </a:r>
          </a:p>
          <a:p>
            <a:pPr marL="457200" lvl="1" indent="0" algn="ctr">
              <a:buNone/>
            </a:pPr>
            <a:r>
              <a:rPr lang="es-PE" dirty="0" smtClean="0"/>
              <a:t>512 </a:t>
            </a:r>
            <a:r>
              <a:rPr lang="es-PE" dirty="0" err="1" smtClean="0"/>
              <a:t>kbytes</a:t>
            </a:r>
            <a:endParaRPr lang="es-PE" dirty="0" smtClean="0"/>
          </a:p>
          <a:p>
            <a:endParaRPr lang="es-PE" dirty="0" smtClean="0"/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Una pista cuántos bytes tiene?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E" sz="4000" dirty="0" smtClean="0"/>
              <a:t>Si hay 2</a:t>
            </a:r>
            <a:r>
              <a:rPr lang="es-PE" sz="4000" baseline="30000" dirty="0" smtClean="0"/>
              <a:t>14</a:t>
            </a:r>
            <a:r>
              <a:rPr lang="es-PE" sz="4000" dirty="0" smtClean="0"/>
              <a:t> bloques </a:t>
            </a:r>
            <a:r>
              <a:rPr lang="es-PE" sz="4000" dirty="0" err="1" smtClean="0"/>
              <a:t>ó</a:t>
            </a:r>
            <a:r>
              <a:rPr lang="es-PE" sz="4000" dirty="0" smtClean="0"/>
              <a:t> 16384 bytes</a:t>
            </a:r>
            <a:br>
              <a:rPr lang="es-PE" sz="4000" dirty="0" smtClean="0"/>
            </a:br>
            <a:r>
              <a:rPr lang="es-PE" sz="4000" dirty="0"/>
              <a:t>Un bloque cuántos sectores tiene?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5458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Un bloque está formado por varios sectores</a:t>
            </a:r>
          </a:p>
          <a:p>
            <a:pPr lvl="1"/>
            <a:r>
              <a:rPr lang="es-PE" dirty="0" smtClean="0"/>
              <a:t>1 sector tiene 4096 bytes</a:t>
            </a:r>
          </a:p>
          <a:p>
            <a:pPr lvl="1"/>
            <a:r>
              <a:rPr lang="es-PE" dirty="0" smtClean="0"/>
              <a:t>Los bloques ocupan 16384 bytes</a:t>
            </a:r>
            <a:endParaRPr lang="es-PE" dirty="0"/>
          </a:p>
          <a:p>
            <a:pPr marL="457200" lvl="1" indent="0" algn="ctr">
              <a:buNone/>
            </a:pPr>
            <a:endParaRPr lang="es-PE" dirty="0" smtClean="0"/>
          </a:p>
          <a:p>
            <a:pPr marL="457200" lvl="1" indent="0" algn="ctr">
              <a:buNone/>
            </a:pPr>
            <a:r>
              <a:rPr lang="es-PE" dirty="0" smtClean="0"/>
              <a:t>16384 / 4096 = </a:t>
            </a:r>
            <a:r>
              <a:rPr lang="es-PE" b="1" dirty="0" smtClean="0"/>
              <a:t>4</a:t>
            </a:r>
            <a:r>
              <a:rPr lang="es-PE" dirty="0" smtClean="0"/>
              <a:t> bloques</a:t>
            </a:r>
          </a:p>
          <a:p>
            <a:pPr marL="0" indent="0">
              <a:buNone/>
            </a:pPr>
            <a:endParaRPr lang="es-PE" dirty="0" smtClean="0"/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Un bloque cuántos sectores tiene?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sz="4000" dirty="0" smtClean="0"/>
              <a:t>Cuántos bloques hay en una pista?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81174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1 pista tiene 128 sectores</a:t>
            </a:r>
          </a:p>
          <a:p>
            <a:pPr lvl="1"/>
            <a:r>
              <a:rPr lang="es-PE" dirty="0" smtClean="0"/>
              <a:t>1 bloque hay 4 sectores</a:t>
            </a:r>
          </a:p>
          <a:p>
            <a:pPr lvl="1"/>
            <a:r>
              <a:rPr lang="es-PE" dirty="0" smtClean="0"/>
              <a:t>1 pista tiene 128 sectores</a:t>
            </a:r>
          </a:p>
          <a:p>
            <a:pPr marL="457200" lvl="1" indent="0" algn="ctr">
              <a:buNone/>
            </a:pPr>
            <a:endParaRPr lang="es-PE" dirty="0" smtClean="0"/>
          </a:p>
          <a:p>
            <a:pPr marL="457200" lvl="1" indent="0" algn="ctr">
              <a:buNone/>
            </a:pPr>
            <a:r>
              <a:rPr lang="es-PE" dirty="0" smtClean="0"/>
              <a:t>128 / 4 = </a:t>
            </a:r>
            <a:r>
              <a:rPr lang="es-PE" b="1" dirty="0" smtClean="0"/>
              <a:t>32 bloques</a:t>
            </a: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Cuántos bloques hay en una pista?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Un </a:t>
            </a:r>
            <a:r>
              <a:rPr lang="en-US" dirty="0"/>
              <a:t>DBMS </a:t>
            </a:r>
            <a:r>
              <a:rPr lang="es-PE" dirty="0" smtClean="0"/>
              <a:t>puede ser muy complejo</a:t>
            </a:r>
          </a:p>
          <a:p>
            <a:r>
              <a:rPr lang="es-PE" dirty="0" smtClean="0"/>
              <a:t>Nos enfocamos en una BD relacional con una arquitectura orientada a disco.</a:t>
            </a:r>
          </a:p>
          <a:p>
            <a:pPr lvl="1"/>
            <a:r>
              <a:rPr lang="es-PE" dirty="0" smtClean="0"/>
              <a:t>Todos los datos son guardados en disco.</a:t>
            </a:r>
          </a:p>
          <a:p>
            <a:pPr lvl="1"/>
            <a:r>
              <a:rPr lang="es-PE" dirty="0" smtClean="0"/>
              <a:t>La capacidad del disco es mayor que en memoria.</a:t>
            </a:r>
          </a:p>
          <a:p>
            <a:pPr lvl="1"/>
            <a:r>
              <a:rPr lang="es-PE" dirty="0" smtClean="0"/>
              <a:t>El disco favorece a patrones de acceso diferente.</a:t>
            </a:r>
          </a:p>
          <a:p>
            <a:pPr marL="457200" lvl="1" indent="0">
              <a:buNone/>
            </a:pPr>
            <a:endParaRPr lang="es-PE" dirty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Enfoque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Jerarquía de memoria.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Garcia-Molina, H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i="1" dirty="0"/>
              <a:t>Database systems: the complete book</a:t>
            </a:r>
            <a:r>
              <a:rPr lang="en-US" dirty="0"/>
              <a:t>. Pearson Education India</a:t>
            </a:r>
            <a:r>
              <a:rPr lang="en-US" dirty="0" smtClean="0"/>
              <a:t>.</a:t>
            </a:r>
          </a:p>
          <a:p>
            <a:pPr lvl="1"/>
            <a:r>
              <a:rPr lang="es-PE" dirty="0" err="1" smtClean="0"/>
              <a:t>Chapter</a:t>
            </a:r>
            <a:r>
              <a:rPr lang="es-PE" dirty="0" smtClean="0"/>
              <a:t> 13: </a:t>
            </a:r>
            <a:r>
              <a:rPr lang="es-PE" dirty="0" err="1" smtClean="0"/>
              <a:t>Secondary</a:t>
            </a:r>
            <a:r>
              <a:rPr lang="es-PE" dirty="0" smtClean="0"/>
              <a:t> Storage Management</a:t>
            </a:r>
          </a:p>
          <a:p>
            <a:r>
              <a:rPr lang="en-US" dirty="0" err="1"/>
              <a:t>Silberschatz</a:t>
            </a:r>
            <a:r>
              <a:rPr lang="en-US" dirty="0"/>
              <a:t>, A., </a:t>
            </a:r>
            <a:r>
              <a:rPr lang="en-US" dirty="0" err="1"/>
              <a:t>Korth</a:t>
            </a:r>
            <a:r>
              <a:rPr lang="en-US" dirty="0"/>
              <a:t>, H. F., &amp; </a:t>
            </a:r>
            <a:r>
              <a:rPr lang="en-US" dirty="0" err="1"/>
              <a:t>Sudarshan</a:t>
            </a:r>
            <a:r>
              <a:rPr lang="en-US" dirty="0"/>
              <a:t>, S. (2019). Database system concepts (Vol. 5). New </a:t>
            </a:r>
            <a:r>
              <a:rPr lang="en-US" dirty="0" err="1" smtClean="0"/>
              <a:t>York:McGraw-Hill</a:t>
            </a:r>
            <a:r>
              <a:rPr lang="en-US" dirty="0"/>
              <a:t>. 7ma. Edition</a:t>
            </a:r>
            <a:r>
              <a:rPr lang="en-US" dirty="0" smtClean="0"/>
              <a:t>.</a:t>
            </a:r>
          </a:p>
          <a:p>
            <a:pPr lvl="1"/>
            <a:r>
              <a:rPr lang="es-PE" dirty="0" err="1" smtClean="0"/>
              <a:t>Chapter</a:t>
            </a:r>
            <a:r>
              <a:rPr lang="es-PE" dirty="0"/>
              <a:t> </a:t>
            </a:r>
            <a:r>
              <a:rPr lang="es-PE" dirty="0" smtClean="0"/>
              <a:t>12: Storage Management and </a:t>
            </a:r>
            <a:r>
              <a:rPr lang="es-PE" dirty="0" err="1" smtClean="0"/>
              <a:t>Indexing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PE" dirty="0" smtClean="0"/>
              <a:t>BDMS tiene la capacidad de trabajar con grandes conjuntos de datos.</a:t>
            </a:r>
          </a:p>
          <a:p>
            <a:pPr>
              <a:lnSpc>
                <a:spcPct val="100000"/>
              </a:lnSpc>
            </a:pPr>
            <a:r>
              <a:rPr lang="es-PE" dirty="0" smtClean="0"/>
              <a:t>Se consideran:</a:t>
            </a:r>
          </a:p>
          <a:p>
            <a:pPr lvl="1">
              <a:lnSpc>
                <a:spcPct val="100000"/>
              </a:lnSpc>
            </a:pPr>
            <a:r>
              <a:rPr lang="es-PE" dirty="0" smtClean="0"/>
              <a:t>Cómo grandes volúmenes de datos  son almacenados y </a:t>
            </a:r>
            <a:r>
              <a:rPr lang="es-PE" dirty="0" err="1" smtClean="0"/>
              <a:t>gerenciados</a:t>
            </a:r>
            <a:r>
              <a:rPr lang="es-PE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s-PE" dirty="0" smtClean="0"/>
              <a:t>Cuáles son las representaciones y estructuras de datos que hacen más eficientes la manipulación de datos</a:t>
            </a:r>
            <a:r>
              <a:rPr lang="es-ES" dirty="0" smtClean="0"/>
              <a:t>?</a:t>
            </a:r>
            <a:endParaRPr lang="es-PE" dirty="0" smtClean="0"/>
          </a:p>
          <a:p>
            <a:endParaRPr lang="es-PE" dirty="0" smtClean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631873" y="1839277"/>
            <a:ext cx="8787132" cy="3563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PE" dirty="0" smtClean="0"/>
              <a:t>Enfoque:</a:t>
            </a:r>
          </a:p>
          <a:p>
            <a:pPr lvl="1">
              <a:lnSpc>
                <a:spcPct val="100000"/>
              </a:lnSpc>
            </a:pPr>
            <a:endParaRPr lang="es-PE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s-PE" b="1" dirty="0" smtClean="0">
                <a:solidFill>
                  <a:srgbClr val="C00000"/>
                </a:solidFill>
              </a:rPr>
              <a:t>Cómo grandes volúmenes de datos  son almacenados y </a:t>
            </a:r>
            <a:r>
              <a:rPr lang="es-PE" b="1" dirty="0" err="1" smtClean="0">
                <a:solidFill>
                  <a:srgbClr val="C00000"/>
                </a:solidFill>
              </a:rPr>
              <a:t>gerenciados</a:t>
            </a:r>
            <a:r>
              <a:rPr lang="es-PE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endParaRPr lang="es-PE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s-PE" dirty="0" smtClean="0"/>
              <a:t>Cuáles son las representaciones y estructuras de datos que hacen más eficientes la manipulación de datos</a:t>
            </a:r>
            <a:r>
              <a:rPr lang="es-ES" dirty="0" smtClean="0"/>
              <a:t>?</a:t>
            </a:r>
            <a:endParaRPr lang="es-PE" dirty="0" smtClean="0"/>
          </a:p>
          <a:p>
            <a:endParaRPr lang="es-PE" dirty="0" smtClean="0"/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1. 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8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Los diversos tipos de almacenamiento se clasifican según: </a:t>
            </a:r>
          </a:p>
          <a:p>
            <a:pPr lvl="1" fontAlgn="base"/>
            <a:r>
              <a:rPr lang="es-ES" dirty="0"/>
              <a:t>La velocidad con que los datos pueden ser </a:t>
            </a:r>
            <a:r>
              <a:rPr lang="es-ES" dirty="0" err="1"/>
              <a:t>accesados</a:t>
            </a:r>
            <a:r>
              <a:rPr lang="es-ES" dirty="0"/>
              <a:t>.</a:t>
            </a:r>
          </a:p>
          <a:p>
            <a:pPr lvl="1" fontAlgn="base"/>
            <a:r>
              <a:rPr lang="es-ES" dirty="0"/>
              <a:t>El costo del medio físico por unidad de datos.</a:t>
            </a:r>
          </a:p>
          <a:p>
            <a:pPr lvl="1" fontAlgn="base"/>
            <a:r>
              <a:rPr lang="es-ES" dirty="0"/>
              <a:t>Por la confiabilidad del medio físico.</a:t>
            </a:r>
          </a:p>
          <a:p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2. Jerarquía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91" y="1395483"/>
            <a:ext cx="581025" cy="4457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640" y="1293066"/>
            <a:ext cx="542925" cy="4371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182" y="1658355"/>
            <a:ext cx="4105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Cache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Forma de almacenamiento más cara  y rápida.</a:t>
            </a:r>
          </a:p>
          <a:p>
            <a:pPr lvl="1"/>
            <a:r>
              <a:rPr lang="es-ES" dirty="0" smtClean="0"/>
              <a:t>Es pequeña.</a:t>
            </a:r>
          </a:p>
          <a:p>
            <a:pPr lvl="1"/>
            <a:r>
              <a:rPr lang="es-ES" dirty="0" smtClean="0"/>
              <a:t>Su uso es administrada por el Sistema Operativo.</a:t>
            </a:r>
          </a:p>
          <a:p>
            <a:pPr lvl="1"/>
            <a:r>
              <a:rPr lang="es-ES" dirty="0" smtClean="0"/>
              <a:t>El DBMS no se preocupa con el gerenciamiento de esta memoria.	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Medios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0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Memoria Principal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Lugar donde se almacenan los datos para ser procesados.</a:t>
            </a:r>
          </a:p>
          <a:p>
            <a:pPr lvl="1"/>
            <a:r>
              <a:rPr lang="es-ES" dirty="0" smtClean="0"/>
              <a:t>Es volátil.</a:t>
            </a:r>
          </a:p>
          <a:p>
            <a:pPr lvl="1"/>
            <a:r>
              <a:rPr lang="es-ES" dirty="0" smtClean="0"/>
              <a:t>Generalmente es pequeña para almacenar conjuntos de datos pequeños.</a:t>
            </a:r>
          </a:p>
          <a:p>
            <a:pPr lvl="1"/>
            <a:r>
              <a:rPr lang="es-ES" dirty="0" smtClean="0"/>
              <a:t>Acceso directo a los datos (tiempo de acceso independiente de la ubicación del dato).	</a:t>
            </a:r>
            <a:endParaRPr lang="en-U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2. Jerarquía </a:t>
            </a:r>
            <a:r>
              <a:rPr lang="es-PE" dirty="0" smtClean="0"/>
              <a:t>de </a:t>
            </a:r>
            <a:r>
              <a:rPr lang="es-PE" dirty="0" smtClean="0"/>
              <a:t>Almacenamiento: </a:t>
            </a:r>
            <a:br>
              <a:rPr lang="es-PE" dirty="0" smtClean="0"/>
            </a:br>
            <a:r>
              <a:rPr lang="es-PE" dirty="0"/>
              <a:t> </a:t>
            </a:r>
            <a:r>
              <a:rPr lang="es-PE" dirty="0" smtClean="0"/>
              <a:t>   Medios de Almacenamiento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565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1154</Words>
  <Application>Microsoft Office PowerPoint</Application>
  <PresentationFormat>Panorámica</PresentationFormat>
  <Paragraphs>189</Paragraphs>
  <Slides>30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Abadi Extra Light</vt:lpstr>
      <vt:lpstr>Arial</vt:lpstr>
      <vt:lpstr>Arial Nova Light</vt:lpstr>
      <vt:lpstr>Calibri</vt:lpstr>
      <vt:lpstr>Calibri Light</vt:lpstr>
      <vt:lpstr>Trebuchet MS</vt:lpstr>
      <vt:lpstr>Tema de Office</vt:lpstr>
      <vt:lpstr>Medios Físicos de Almacenamiento (I) </vt:lpstr>
      <vt:lpstr>Control Lectura</vt:lpstr>
      <vt:lpstr>Contenido</vt:lpstr>
      <vt:lpstr>1. Introducción</vt:lpstr>
      <vt:lpstr>1. Introducción</vt:lpstr>
      <vt:lpstr>2. Jerarquía de Almacenamiento</vt:lpstr>
      <vt:lpstr>2. Jerarquía de Almacenamiento</vt:lpstr>
      <vt:lpstr>2. Jerarquía de Almacenamiento:      Medios de Almacenamiento</vt:lpstr>
      <vt:lpstr>2. Jerarquía de Almacenamiento:      Medios de Almacenamiento</vt:lpstr>
      <vt:lpstr>2. Jerarquía de Almacenamiento:      Medios de Almacenamiento</vt:lpstr>
      <vt:lpstr>2. Jerarquía de Almacenamiento:      Medios de Almacenamiento</vt:lpstr>
      <vt:lpstr>2. Jerarquía de Almacenamiento:      Medios de Almacenamiento</vt:lpstr>
      <vt:lpstr>2. Jerarquía de Almacenamiento:      Medios de Almacenamiento</vt:lpstr>
      <vt:lpstr>2. Jerarquía de Almacenamiento:      Memoria</vt:lpstr>
      <vt:lpstr>3. Discos Magnéticos (Almacenamiento secundario)</vt:lpstr>
      <vt:lpstr>3. Discos Magnéticos (Almacenamiento secundario)</vt:lpstr>
      <vt:lpstr>3. Discos Magnéticos: disk assembly</vt:lpstr>
      <vt:lpstr>Ejemplo: Disco Megatron</vt:lpstr>
      <vt:lpstr>Disco Megatron</vt:lpstr>
      <vt:lpstr>Cuál es la Capacidad del disco?</vt:lpstr>
      <vt:lpstr>Cuál es la Capacidad del disco MEGATRON en bytes y GB?</vt:lpstr>
      <vt:lpstr>Cuál es la Capacidad del disco en bytes y GB?</vt:lpstr>
      <vt:lpstr>Una pista cuántos bytes tiene?</vt:lpstr>
      <vt:lpstr>Una pista cuántos bytes tiene?</vt:lpstr>
      <vt:lpstr>Si hay 214 bloques ó 16384 bytes Un bloque cuántos sectores tiene?</vt:lpstr>
      <vt:lpstr>Un bloque cuántos sectores tiene?</vt:lpstr>
      <vt:lpstr>Cuántos bloques hay en una pista?</vt:lpstr>
      <vt:lpstr>Cuántos bloques hay en una pista?</vt:lpstr>
      <vt:lpstr>Enfoque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Databases</dc:title>
  <dc:creator>DOCENTE - FRANCI SUNI LOPEZ</dc:creator>
  <cp:lastModifiedBy>Ana Cuadros</cp:lastModifiedBy>
  <cp:revision>99</cp:revision>
  <dcterms:created xsi:type="dcterms:W3CDTF">2020-05-07T22:15:32Z</dcterms:created>
  <dcterms:modified xsi:type="dcterms:W3CDTF">2023-05-02T08:04:20Z</dcterms:modified>
</cp:coreProperties>
</file>