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Playfair Display"/>
      <p:regular r:id="rId30"/>
      <p:bold r:id="rId31"/>
      <p:italic r:id="rId32"/>
      <p:boldItalic r:id="rId33"/>
    </p:embeddedFont>
    <p:embeddedFont>
      <p:font typeface="Lato"/>
      <p:regular r:id="rId34"/>
      <p:bold r:id="rId35"/>
      <p:italic r:id="rId36"/>
      <p:boldItalic r:id="rId37"/>
    </p:embeddedFon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5.xml"/><Relationship Id="rId41" Type="http://schemas.openxmlformats.org/officeDocument/2006/relationships/font" Target="fonts/RobotoMon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6.xml"/><Relationship Id="rId33" Type="http://schemas.openxmlformats.org/officeDocument/2006/relationships/font" Target="fonts/PlayfairDisplay-boldItalic.fntdata"/><Relationship Id="rId10" Type="http://schemas.openxmlformats.org/officeDocument/2006/relationships/slide" Target="slides/slide5.xml"/><Relationship Id="rId32" Type="http://schemas.openxmlformats.org/officeDocument/2006/relationships/font" Target="fonts/PlayfairDisplay-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39" Type="http://schemas.openxmlformats.org/officeDocument/2006/relationships/font" Target="fonts/RobotoMono-bold.fntdata"/><Relationship Id="rId16" Type="http://schemas.openxmlformats.org/officeDocument/2006/relationships/slide" Target="slides/slide11.xml"/><Relationship Id="rId38" Type="http://schemas.openxmlformats.org/officeDocument/2006/relationships/font" Target="fonts/RobotoMon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047bb67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047bb67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0c10778c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0c10778c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0c10778c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0c10778c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0c10778c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0c10778c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0c10778c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0c10778c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0c10778c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0c10778c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0c10778c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0c10778c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0c7d170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0c7d170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0c7d170b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0c7d170b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0c7d170b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0c7d170b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c5a7c86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c5a7c86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6a44cf2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6a44cf2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10cb3c2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10cb3c2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70c10778c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0c10778c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0c23bf10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0c23bf10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0c23bf10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70c23bf10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0c10778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0c10778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0c10778c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0c10778c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0c10778c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0c10778c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angular.io/guide/router" TargetMode="External"/><Relationship Id="rId4" Type="http://schemas.openxmlformats.org/officeDocument/2006/relationships/hyperlink" Target="https://angular.io/guide/forms" TargetMode="External"/><Relationship Id="rId5" Type="http://schemas.openxmlformats.org/officeDocument/2006/relationships/hyperlink" Target="https://angular.io/guide/built-in-directives#ngClass" TargetMode="External"/><Relationship Id="rId6" Type="http://schemas.openxmlformats.org/officeDocument/2006/relationships/hyperlink" Target="https://angular.io/guide/built-in-directives#ngstyle" TargetMode="External"/><Relationship Id="rId7" Type="http://schemas.openxmlformats.org/officeDocument/2006/relationships/hyperlink" Target="https://angular.io/guide/built-in-directives#ngMode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Web_application" TargetMode="External"/><Relationship Id="rId4" Type="http://schemas.openxmlformats.org/officeDocument/2006/relationships/hyperlink" Target="https://en.wikipedia.org/wiki/Website" TargetMode="External"/><Relationship Id="rId5" Type="http://schemas.openxmlformats.org/officeDocument/2006/relationships/hyperlink" Target="https://en.wikipedia.org/wiki/Web_page" TargetMode="External"/><Relationship Id="rId6" Type="http://schemas.openxmlformats.org/officeDocument/2006/relationships/hyperlink" Target="https://en.wikipedia.org/wiki/Web_serve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nodejs.org/en/" TargetMode="External"/><Relationship Id="rId4" Type="http://schemas.openxmlformats.org/officeDocument/2006/relationships/hyperlink" Target="https://cli.angular.i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li.angular.io/" TargetMode="External"/><Relationship Id="rId4" Type="http://schemas.openxmlformats.org/officeDocument/2006/relationships/hyperlink" Target="https://cli.angular.i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2510100"/>
            <a:ext cx="2951400" cy="70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o"/>
              <a:t>Angular </a:t>
            </a:r>
            <a:endParaRPr/>
          </a:p>
        </p:txBody>
      </p:sp>
      <p:pic>
        <p:nvPicPr>
          <p:cNvPr descr="Imagini pentru angular logo" id="60" name="Google Shape;60;p13"/>
          <p:cNvPicPr preferRelativeResize="0"/>
          <p:nvPr/>
        </p:nvPicPr>
        <p:blipFill>
          <a:blip r:embed="rId3">
            <a:alphaModFix/>
          </a:blip>
          <a:stretch>
            <a:fillRect/>
          </a:stretch>
        </p:blipFill>
        <p:spPr>
          <a:xfrm>
            <a:off x="3917638" y="1365475"/>
            <a:ext cx="1308875" cy="1308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Built-in attribute directives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ro" sz="1200">
                <a:solidFill>
                  <a:srgbClr val="444444"/>
                </a:solidFill>
                <a:latin typeface="Roboto"/>
                <a:ea typeface="Roboto"/>
                <a:cs typeface="Roboto"/>
                <a:sym typeface="Roboto"/>
              </a:rPr>
              <a:t>Many NgModules such as the </a:t>
            </a:r>
            <a:r>
              <a:rPr lang="ro" sz="1100">
                <a:solidFill>
                  <a:srgbClr val="1669BB"/>
                </a:solidFill>
                <a:uFill>
                  <a:noFill/>
                </a:uFill>
                <a:latin typeface="Roboto Mono"/>
                <a:ea typeface="Roboto Mono"/>
                <a:cs typeface="Roboto Mono"/>
                <a:sym typeface="Roboto Mono"/>
                <a:hlinkClick r:id="rId3">
                  <a:extLst>
                    <a:ext uri="{A12FA001-AC4F-418D-AE19-62706E023703}">
                      <ahyp:hlinkClr val="tx"/>
                    </a:ext>
                  </a:extLst>
                </a:hlinkClick>
              </a:rPr>
              <a:t>RouterModule</a:t>
            </a:r>
            <a:r>
              <a:rPr lang="ro" sz="1200">
                <a:solidFill>
                  <a:srgbClr val="444444"/>
                </a:solidFill>
                <a:latin typeface="Roboto"/>
                <a:ea typeface="Roboto"/>
                <a:cs typeface="Roboto"/>
                <a:sym typeface="Roboto"/>
              </a:rPr>
              <a:t> and the </a:t>
            </a:r>
            <a:r>
              <a:rPr lang="ro" sz="1100">
                <a:solidFill>
                  <a:srgbClr val="1669BB"/>
                </a:solidFill>
                <a:uFill>
                  <a:noFill/>
                </a:uFill>
                <a:latin typeface="Roboto Mono"/>
                <a:ea typeface="Roboto Mono"/>
                <a:cs typeface="Roboto Mono"/>
                <a:sym typeface="Roboto Mono"/>
                <a:hlinkClick r:id="rId4">
                  <a:extLst>
                    <a:ext uri="{A12FA001-AC4F-418D-AE19-62706E023703}">
                      <ahyp:hlinkClr val="tx"/>
                    </a:ext>
                  </a:extLst>
                </a:hlinkClick>
              </a:rPr>
              <a:t>FormsModule</a:t>
            </a:r>
            <a:r>
              <a:rPr lang="ro" sz="1200">
                <a:solidFill>
                  <a:srgbClr val="444444"/>
                </a:solidFill>
                <a:latin typeface="Roboto"/>
                <a:ea typeface="Roboto"/>
                <a:cs typeface="Roboto"/>
                <a:sym typeface="Roboto"/>
              </a:rPr>
              <a:t> define their own attribute directives. The most common attribute directives are as follows:</a:t>
            </a:r>
            <a:endParaRPr sz="1200">
              <a:solidFill>
                <a:srgbClr val="444444"/>
              </a:solidFill>
              <a:latin typeface="Roboto"/>
              <a:ea typeface="Roboto"/>
              <a:cs typeface="Roboto"/>
              <a:sym typeface="Roboto"/>
            </a:endParaRPr>
          </a:p>
          <a:p>
            <a:pPr indent="-304800" lvl="0" marL="457200" rtl="0" algn="l">
              <a:spcBef>
                <a:spcPts val="1200"/>
              </a:spcBef>
              <a:spcAft>
                <a:spcPts val="0"/>
              </a:spcAft>
              <a:buClr>
                <a:srgbClr val="444444"/>
              </a:buClr>
              <a:buSzPts val="1200"/>
              <a:buFont typeface="Roboto"/>
              <a:buChar char="●"/>
            </a:pPr>
            <a:r>
              <a:rPr lang="ro" sz="1100">
                <a:solidFill>
                  <a:srgbClr val="1669BB"/>
                </a:solidFill>
                <a:uFill>
                  <a:noFill/>
                </a:uFill>
                <a:latin typeface="Roboto Mono"/>
                <a:ea typeface="Roboto Mono"/>
                <a:cs typeface="Roboto Mono"/>
                <a:sym typeface="Roboto Mono"/>
                <a:hlinkClick r:id="rId5">
                  <a:extLst>
                    <a:ext uri="{A12FA001-AC4F-418D-AE19-62706E023703}">
                      <ahyp:hlinkClr val="tx"/>
                    </a:ext>
                  </a:extLst>
                </a:hlinkClick>
              </a:rPr>
              <a:t>NgClass</a:t>
            </a:r>
            <a:r>
              <a:rPr lang="ro" sz="1200">
                <a:solidFill>
                  <a:srgbClr val="444444"/>
                </a:solidFill>
                <a:latin typeface="Roboto"/>
                <a:ea typeface="Roboto"/>
                <a:cs typeface="Roboto"/>
                <a:sym typeface="Roboto"/>
              </a:rPr>
              <a:t>—adds and removes a set of CSS classes.</a:t>
            </a:r>
            <a:endParaRPr sz="1200">
              <a:solidFill>
                <a:srgbClr val="444444"/>
              </a:solidFill>
              <a:latin typeface="Roboto"/>
              <a:ea typeface="Roboto"/>
              <a:cs typeface="Roboto"/>
              <a:sym typeface="Roboto"/>
            </a:endParaRPr>
          </a:p>
          <a:p>
            <a:pPr indent="-304800" lvl="0" marL="457200" rtl="0" algn="l">
              <a:spcBef>
                <a:spcPts val="0"/>
              </a:spcBef>
              <a:spcAft>
                <a:spcPts val="0"/>
              </a:spcAft>
              <a:buClr>
                <a:srgbClr val="444444"/>
              </a:buClr>
              <a:buSzPts val="1200"/>
              <a:buFont typeface="Roboto"/>
              <a:buChar char="●"/>
            </a:pPr>
            <a:r>
              <a:rPr lang="ro" sz="1100">
                <a:solidFill>
                  <a:srgbClr val="1669BB"/>
                </a:solidFill>
                <a:uFill>
                  <a:noFill/>
                </a:uFill>
                <a:latin typeface="Roboto Mono"/>
                <a:ea typeface="Roboto Mono"/>
                <a:cs typeface="Roboto Mono"/>
                <a:sym typeface="Roboto Mono"/>
                <a:hlinkClick r:id="rId6">
                  <a:extLst>
                    <a:ext uri="{A12FA001-AC4F-418D-AE19-62706E023703}">
                      <ahyp:hlinkClr val="tx"/>
                    </a:ext>
                  </a:extLst>
                </a:hlinkClick>
              </a:rPr>
              <a:t>NgStyle</a:t>
            </a:r>
            <a:r>
              <a:rPr lang="ro" sz="1200">
                <a:solidFill>
                  <a:srgbClr val="444444"/>
                </a:solidFill>
                <a:latin typeface="Roboto"/>
                <a:ea typeface="Roboto"/>
                <a:cs typeface="Roboto"/>
                <a:sym typeface="Roboto"/>
              </a:rPr>
              <a:t>—adds and removes a set of HTML styles.</a:t>
            </a:r>
            <a:endParaRPr sz="1200">
              <a:solidFill>
                <a:srgbClr val="444444"/>
              </a:solidFill>
              <a:latin typeface="Roboto"/>
              <a:ea typeface="Roboto"/>
              <a:cs typeface="Roboto"/>
              <a:sym typeface="Roboto"/>
            </a:endParaRPr>
          </a:p>
          <a:p>
            <a:pPr indent="-304800" lvl="0" marL="457200" rtl="0" algn="l">
              <a:spcBef>
                <a:spcPts val="0"/>
              </a:spcBef>
              <a:spcAft>
                <a:spcPts val="0"/>
              </a:spcAft>
              <a:buClr>
                <a:srgbClr val="444444"/>
              </a:buClr>
              <a:buSzPts val="1200"/>
              <a:buFont typeface="Roboto"/>
              <a:buChar char="●"/>
            </a:pPr>
            <a:r>
              <a:rPr lang="ro" sz="1100">
                <a:solidFill>
                  <a:srgbClr val="1669BB"/>
                </a:solidFill>
                <a:uFill>
                  <a:noFill/>
                </a:uFill>
                <a:latin typeface="Roboto Mono"/>
                <a:ea typeface="Roboto Mono"/>
                <a:cs typeface="Roboto Mono"/>
                <a:sym typeface="Roboto Mono"/>
                <a:hlinkClick r:id="rId7">
                  <a:extLst>
                    <a:ext uri="{A12FA001-AC4F-418D-AE19-62706E023703}">
                      <ahyp:hlinkClr val="tx"/>
                    </a:ext>
                  </a:extLst>
                </a:hlinkClick>
              </a:rPr>
              <a:t>NgModel</a:t>
            </a:r>
            <a:r>
              <a:rPr lang="ro" sz="1200">
                <a:solidFill>
                  <a:srgbClr val="444444"/>
                </a:solidFill>
                <a:latin typeface="Roboto"/>
                <a:ea typeface="Roboto"/>
                <a:cs typeface="Roboto"/>
                <a:sym typeface="Roboto"/>
              </a:rPr>
              <a:t>—adds two-way data binding to an HTML form element.</a:t>
            </a:r>
            <a:endParaRPr sz="1200">
              <a:solidFill>
                <a:srgbClr val="444444"/>
              </a:solidFill>
              <a:latin typeface="Roboto"/>
              <a:ea typeface="Roboto"/>
              <a:cs typeface="Roboto"/>
              <a:sym typeface="Roboto"/>
            </a:endParaRPr>
          </a:p>
          <a:p>
            <a:pPr indent="0" lvl="0" marL="0" rtl="0" algn="l">
              <a:spcBef>
                <a:spcPts val="12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Structural Directives</a:t>
            </a:r>
            <a:endParaRPr/>
          </a:p>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Structural directives are responsible for HTML layout. They shape or reshape the DOM's structure, typically by adding, removing, or manipulating elements.</a:t>
            </a:r>
            <a:endParaRPr/>
          </a:p>
          <a:p>
            <a:pPr indent="0" lvl="0" marL="0" rtl="0" algn="l">
              <a:spcBef>
                <a:spcPts val="1600"/>
              </a:spcBef>
              <a:spcAft>
                <a:spcPts val="0"/>
              </a:spcAft>
              <a:buNone/>
            </a:pPr>
            <a:r>
              <a:rPr lang="ro"/>
              <a:t>As with other directives, you apply a structural directive to a host element. The directive then does whatever it's supposed to do with that host element and its descendants.</a:t>
            </a:r>
            <a:endParaRPr/>
          </a:p>
          <a:p>
            <a:pPr indent="0" lvl="0" marL="0" rtl="0" algn="l">
              <a:spcBef>
                <a:spcPts val="1600"/>
              </a:spcBef>
              <a:spcAft>
                <a:spcPts val="0"/>
              </a:spcAft>
              <a:buNone/>
            </a:pPr>
            <a:r>
              <a:rPr lang="ro"/>
              <a:t>Structural directives are easy to recognize. An asterisk (*) precedes the directive attribute name as in this example.</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0550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*ngIf</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6" name="Google Shape;126;p24"/>
          <p:cNvPicPr preferRelativeResize="0"/>
          <p:nvPr/>
        </p:nvPicPr>
        <p:blipFill>
          <a:blip r:embed="rId3">
            <a:alphaModFix/>
          </a:blip>
          <a:stretch>
            <a:fillRect/>
          </a:stretch>
        </p:blipFill>
        <p:spPr>
          <a:xfrm>
            <a:off x="1139075" y="1421325"/>
            <a:ext cx="6438226" cy="362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*ngIf</a:t>
            </a:r>
            <a:endParaRPr/>
          </a:p>
        </p:txBody>
      </p:sp>
      <p:sp>
        <p:nvSpPr>
          <p:cNvPr id="132" name="Google Shape;132;p25"/>
          <p:cNvSpPr txBox="1"/>
          <p:nvPr>
            <p:ph idx="1" type="body"/>
          </p:nvPr>
        </p:nvSpPr>
        <p:spPr>
          <a:xfrm>
            <a:off x="311700" y="1159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750">
                <a:solidFill>
                  <a:srgbClr val="102C3C"/>
                </a:solidFill>
                <a:highlight>
                  <a:srgbClr val="FFFFFF"/>
                </a:highlight>
                <a:latin typeface="Roboto"/>
                <a:ea typeface="Roboto"/>
                <a:cs typeface="Roboto"/>
                <a:sym typeface="Roboto"/>
              </a:rPr>
              <a:t>NgIf</a:t>
            </a:r>
            <a:r>
              <a:rPr lang="ro" sz="1750">
                <a:solidFill>
                  <a:srgbClr val="102C3C"/>
                </a:solidFill>
                <a:highlight>
                  <a:srgbClr val="FFFFFF"/>
                </a:highlight>
                <a:latin typeface="Roboto"/>
                <a:ea typeface="Roboto"/>
                <a:cs typeface="Roboto"/>
                <a:sym typeface="Roboto"/>
              </a:rPr>
              <a:t> is very useful if you want to show or hide parts of your application based on a condition.</a:t>
            </a:r>
            <a:endParaRPr sz="1750">
              <a:solidFill>
                <a:srgbClr val="102C3C"/>
              </a:solidFill>
              <a:highlight>
                <a:srgbClr val="FFFFFF"/>
              </a:highlight>
              <a:latin typeface="Roboto"/>
              <a:ea typeface="Roboto"/>
              <a:cs typeface="Roboto"/>
              <a:sym typeface="Roboto"/>
            </a:endParaRPr>
          </a:p>
          <a:p>
            <a:pPr indent="0" lvl="0" marL="0" rtl="0" algn="l">
              <a:spcBef>
                <a:spcPts val="1600"/>
              </a:spcBef>
              <a:spcAft>
                <a:spcPts val="0"/>
              </a:spcAft>
              <a:buNone/>
            </a:pPr>
            <a:r>
              <a:rPr lang="ro" sz="1750">
                <a:solidFill>
                  <a:srgbClr val="102C3C"/>
                </a:solidFill>
                <a:highlight>
                  <a:srgbClr val="FFFFFF"/>
                </a:highlight>
                <a:latin typeface="Roboto"/>
                <a:ea typeface="Roboto"/>
                <a:cs typeface="Roboto"/>
                <a:sym typeface="Roboto"/>
              </a:rPr>
              <a:t>Based on that flag, a certain HTML element is added or removed from the DOM:</a:t>
            </a:r>
            <a:endParaRPr sz="1750">
              <a:solidFill>
                <a:srgbClr val="102C3C"/>
              </a:solidFill>
              <a:highlight>
                <a:srgbClr val="FFFFFF"/>
              </a:highlight>
              <a:latin typeface="Roboto"/>
              <a:ea typeface="Roboto"/>
              <a:cs typeface="Roboto"/>
              <a:sym typeface="Roboto"/>
            </a:endParaRPr>
          </a:p>
          <a:p>
            <a:pPr indent="0" lvl="0" marL="0" rtl="0" algn="l">
              <a:spcBef>
                <a:spcPts val="1600"/>
              </a:spcBef>
              <a:spcAft>
                <a:spcPts val="0"/>
              </a:spcAft>
              <a:buNone/>
            </a:pPr>
            <a:r>
              <a:t/>
            </a:r>
            <a:endParaRPr sz="1150">
              <a:solidFill>
                <a:srgbClr val="5E6687"/>
              </a:solidFill>
              <a:latin typeface="Consolas"/>
              <a:ea typeface="Consolas"/>
              <a:cs typeface="Consolas"/>
              <a:sym typeface="Consolas"/>
            </a:endParaRPr>
          </a:p>
          <a:p>
            <a:pPr indent="0" lvl="0" marL="0" rtl="0" algn="l">
              <a:spcBef>
                <a:spcPts val="1600"/>
              </a:spcBef>
              <a:spcAft>
                <a:spcPts val="0"/>
              </a:spcAft>
              <a:buNone/>
            </a:pPr>
            <a:r>
              <a:rPr lang="ro" sz="1150">
                <a:solidFill>
                  <a:srgbClr val="5E6687"/>
                </a:solidFill>
                <a:latin typeface="Consolas"/>
                <a:ea typeface="Consolas"/>
                <a:cs typeface="Consolas"/>
                <a:sym typeface="Consolas"/>
              </a:rPr>
              <a:t>&lt;</a:t>
            </a:r>
            <a:r>
              <a:rPr lang="ro" sz="1150">
                <a:solidFill>
                  <a:srgbClr val="3D8FD1"/>
                </a:solidFill>
                <a:latin typeface="Consolas"/>
                <a:ea typeface="Consolas"/>
                <a:cs typeface="Consolas"/>
                <a:sym typeface="Consolas"/>
              </a:rPr>
              <a:t>p</a:t>
            </a:r>
            <a:r>
              <a:rPr lang="ro" sz="1150">
                <a:solidFill>
                  <a:srgbClr val="5E6687"/>
                </a:solidFill>
                <a:latin typeface="Consolas"/>
                <a:ea typeface="Consolas"/>
                <a:cs typeface="Consolas"/>
                <a:sym typeface="Consolas"/>
              </a:rPr>
              <a:t>&gt;</a:t>
            </a:r>
            <a:r>
              <a:rPr lang="ro" sz="1150">
                <a:solidFill>
                  <a:srgbClr val="102C3C"/>
                </a:solidFill>
                <a:latin typeface="Consolas"/>
                <a:ea typeface="Consolas"/>
                <a:cs typeface="Consolas"/>
                <a:sym typeface="Consolas"/>
              </a:rPr>
              <a:t>Show this all the time</a:t>
            </a:r>
            <a:r>
              <a:rPr lang="ro" sz="1150">
                <a:solidFill>
                  <a:srgbClr val="5E6687"/>
                </a:solidFill>
                <a:latin typeface="Consolas"/>
                <a:ea typeface="Consolas"/>
                <a:cs typeface="Consolas"/>
                <a:sym typeface="Consolas"/>
              </a:rPr>
              <a:t>&lt;/</a:t>
            </a:r>
            <a:r>
              <a:rPr lang="ro" sz="1150">
                <a:solidFill>
                  <a:srgbClr val="3D8FD1"/>
                </a:solidFill>
                <a:latin typeface="Consolas"/>
                <a:ea typeface="Consolas"/>
                <a:cs typeface="Consolas"/>
                <a:sym typeface="Consolas"/>
              </a:rPr>
              <a:t>p</a:t>
            </a:r>
            <a:r>
              <a:rPr lang="ro" sz="1150">
                <a:solidFill>
                  <a:srgbClr val="5E6687"/>
                </a:solidFill>
                <a:latin typeface="Consolas"/>
                <a:ea typeface="Consolas"/>
                <a:cs typeface="Consolas"/>
                <a:sym typeface="Consolas"/>
              </a:rPr>
              <a:t>&gt;</a:t>
            </a:r>
            <a:endParaRPr sz="1150">
              <a:solidFill>
                <a:srgbClr val="102C3C"/>
              </a:solidFill>
              <a:latin typeface="Consolas"/>
              <a:ea typeface="Consolas"/>
              <a:cs typeface="Consolas"/>
              <a:sym typeface="Consolas"/>
            </a:endParaRPr>
          </a:p>
          <a:p>
            <a:pPr indent="0" lvl="0" marL="0" rtl="0" algn="l">
              <a:spcBef>
                <a:spcPts val="1600"/>
              </a:spcBef>
              <a:spcAft>
                <a:spcPts val="0"/>
              </a:spcAft>
              <a:buNone/>
            </a:pPr>
            <a:r>
              <a:rPr lang="ro" sz="1150">
                <a:solidFill>
                  <a:srgbClr val="5E6687"/>
                </a:solidFill>
                <a:latin typeface="Consolas"/>
                <a:ea typeface="Consolas"/>
                <a:cs typeface="Consolas"/>
                <a:sym typeface="Consolas"/>
              </a:rPr>
              <a:t>&lt;</a:t>
            </a:r>
            <a:r>
              <a:rPr lang="ro" sz="1150">
                <a:solidFill>
                  <a:srgbClr val="3D8FD1"/>
                </a:solidFill>
                <a:latin typeface="Consolas"/>
                <a:ea typeface="Consolas"/>
                <a:cs typeface="Consolas"/>
                <a:sym typeface="Consolas"/>
              </a:rPr>
              <a:t>p </a:t>
            </a:r>
            <a:r>
              <a:rPr lang="ro" sz="1150">
                <a:solidFill>
                  <a:srgbClr val="C76B29"/>
                </a:solidFill>
                <a:latin typeface="Consolas"/>
                <a:ea typeface="Consolas"/>
                <a:cs typeface="Consolas"/>
                <a:sym typeface="Consolas"/>
              </a:rPr>
              <a:t>*ngIf</a:t>
            </a:r>
            <a:r>
              <a:rPr lang="ro" sz="1150">
                <a:solidFill>
                  <a:srgbClr val="5E6687"/>
                </a:solidFill>
                <a:latin typeface="Consolas"/>
                <a:ea typeface="Consolas"/>
                <a:cs typeface="Consolas"/>
                <a:sym typeface="Consolas"/>
              </a:rPr>
              <a:t>="</a:t>
            </a:r>
            <a:r>
              <a:rPr lang="ro" sz="1150">
                <a:solidFill>
                  <a:srgbClr val="AC9739"/>
                </a:solidFill>
                <a:latin typeface="Consolas"/>
                <a:ea typeface="Consolas"/>
                <a:cs typeface="Consolas"/>
                <a:sym typeface="Consolas"/>
              </a:rPr>
              <a:t>show</a:t>
            </a:r>
            <a:r>
              <a:rPr lang="ro" sz="1150">
                <a:solidFill>
                  <a:srgbClr val="5E6687"/>
                </a:solidFill>
                <a:latin typeface="Consolas"/>
                <a:ea typeface="Consolas"/>
                <a:cs typeface="Consolas"/>
                <a:sym typeface="Consolas"/>
              </a:rPr>
              <a:t>"&gt;</a:t>
            </a:r>
            <a:r>
              <a:rPr lang="ro" sz="1150">
                <a:solidFill>
                  <a:srgbClr val="102C3C"/>
                </a:solidFill>
                <a:latin typeface="Consolas"/>
                <a:ea typeface="Consolas"/>
                <a:cs typeface="Consolas"/>
                <a:sym typeface="Consolas"/>
              </a:rPr>
              <a:t>Show this only if "show" is true</a:t>
            </a:r>
            <a:r>
              <a:rPr lang="ro" sz="1150">
                <a:solidFill>
                  <a:srgbClr val="5E6687"/>
                </a:solidFill>
                <a:latin typeface="Consolas"/>
                <a:ea typeface="Consolas"/>
                <a:cs typeface="Consolas"/>
                <a:sym typeface="Consolas"/>
              </a:rPr>
              <a:t>&lt;/</a:t>
            </a:r>
            <a:r>
              <a:rPr lang="ro" sz="1150">
                <a:solidFill>
                  <a:srgbClr val="3D8FD1"/>
                </a:solidFill>
                <a:latin typeface="Consolas"/>
                <a:ea typeface="Consolas"/>
                <a:cs typeface="Consolas"/>
                <a:sym typeface="Consolas"/>
              </a:rPr>
              <a:t>p</a:t>
            </a:r>
            <a:r>
              <a:rPr lang="ro" sz="1150">
                <a:solidFill>
                  <a:srgbClr val="5E6687"/>
                </a:solidFill>
                <a:latin typeface="Consolas"/>
                <a:ea typeface="Consolas"/>
                <a:cs typeface="Consolas"/>
                <a:sym typeface="Consolas"/>
              </a:rPr>
              <a:t>&gt;</a:t>
            </a:r>
            <a:endParaRPr sz="1150">
              <a:solidFill>
                <a:srgbClr val="5E6687"/>
              </a:solidFill>
              <a:latin typeface="Consolas"/>
              <a:ea typeface="Consolas"/>
              <a:cs typeface="Consolas"/>
              <a:sym typeface="Consolas"/>
            </a:endParaRPr>
          </a:p>
          <a:p>
            <a:pPr indent="0" lvl="0" marL="0" rtl="0" algn="l">
              <a:spcBef>
                <a:spcPts val="1600"/>
              </a:spcBef>
              <a:spcAft>
                <a:spcPts val="1600"/>
              </a:spcAft>
              <a:buNone/>
            </a:pPr>
            <a:r>
              <a:t/>
            </a:r>
            <a:endParaRPr sz="1750">
              <a:solidFill>
                <a:srgbClr val="102C3C"/>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*n</a:t>
            </a:r>
            <a:r>
              <a:rPr lang="ro"/>
              <a:t>gIf vs [hidden]</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o" sz="1750">
                <a:solidFill>
                  <a:srgbClr val="102C3C"/>
                </a:solidFill>
                <a:highlight>
                  <a:srgbClr val="FFFFFF"/>
                </a:highlight>
                <a:latin typeface="Roboto"/>
                <a:ea typeface="Roboto"/>
                <a:cs typeface="Roboto"/>
                <a:sym typeface="Roboto"/>
              </a:rPr>
              <a:t>At first sight, the angular ngIf directive seems to just the same thing as binding to the HTML5 "hidden" attribute. So why do we need two ways to do the same thing?</a:t>
            </a:r>
            <a:endParaRPr sz="1750">
              <a:solidFill>
                <a:srgbClr val="102C3C"/>
              </a:solidFill>
              <a:highlight>
                <a:srgbClr val="FFFFFF"/>
              </a:highlight>
              <a:latin typeface="Roboto"/>
              <a:ea typeface="Roboto"/>
              <a:cs typeface="Roboto"/>
              <a:sym typeface="Roboto"/>
            </a:endParaRPr>
          </a:p>
          <a:p>
            <a:pPr indent="0" lvl="0" marL="0" rtl="0" algn="l">
              <a:lnSpc>
                <a:spcPct val="100000"/>
              </a:lnSpc>
              <a:spcBef>
                <a:spcPts val="1700"/>
              </a:spcBef>
              <a:spcAft>
                <a:spcPts val="0"/>
              </a:spcAft>
              <a:buNone/>
            </a:pPr>
            <a:r>
              <a:rPr lang="ro" sz="1750">
                <a:solidFill>
                  <a:srgbClr val="102C3C"/>
                </a:solidFill>
                <a:highlight>
                  <a:srgbClr val="FFFFFF"/>
                </a:highlight>
                <a:latin typeface="Roboto"/>
                <a:ea typeface="Roboto"/>
                <a:cs typeface="Roboto"/>
                <a:sym typeface="Roboto"/>
              </a:rPr>
              <a:t>While the hidden attribute is literally hiding the selected part of the DOM, just like the CSS "display: none" property, the element still sit on the DOM. They are just invisible.</a:t>
            </a:r>
            <a:endParaRPr sz="1750">
              <a:solidFill>
                <a:srgbClr val="102C3C"/>
              </a:solidFill>
              <a:highlight>
                <a:srgbClr val="FFFFFF"/>
              </a:highlight>
              <a:latin typeface="Roboto"/>
              <a:ea typeface="Roboto"/>
              <a:cs typeface="Roboto"/>
              <a:sym typeface="Roboto"/>
            </a:endParaRPr>
          </a:p>
          <a:p>
            <a:pPr indent="0" lvl="0" marL="0" rtl="0" algn="l">
              <a:lnSpc>
                <a:spcPct val="100000"/>
              </a:lnSpc>
              <a:spcBef>
                <a:spcPts val="1700"/>
              </a:spcBef>
              <a:spcAft>
                <a:spcPts val="0"/>
              </a:spcAft>
              <a:buNone/>
            </a:pPr>
            <a:r>
              <a:rPr lang="ro" sz="1750">
                <a:solidFill>
                  <a:srgbClr val="102C3C"/>
                </a:solidFill>
                <a:highlight>
                  <a:srgbClr val="FFFFFF"/>
                </a:highlight>
                <a:latin typeface="Roboto"/>
                <a:ea typeface="Roboto"/>
                <a:cs typeface="Roboto"/>
                <a:sym typeface="Roboto"/>
              </a:rPr>
              <a:t>Angulars' ngIf directive, on the other hand, is completely removing the selected part from the DOM. The great advantage of that is, that this method is not interfering with any CSS-Style-sheets at all. It is simply removing anything.</a:t>
            </a:r>
            <a:endParaRPr sz="1750">
              <a:solidFill>
                <a:srgbClr val="102C3C"/>
              </a:solidFill>
              <a:highlight>
                <a:srgbClr val="FFFFFF"/>
              </a:highlight>
              <a:latin typeface="Roboto"/>
              <a:ea typeface="Roboto"/>
              <a:cs typeface="Roboto"/>
              <a:sym typeface="Roboto"/>
            </a:endParaRPr>
          </a:p>
          <a:p>
            <a:pPr indent="0" lvl="0" marL="0" rtl="0" algn="l">
              <a:lnSpc>
                <a:spcPct val="100000"/>
              </a:lnSpc>
              <a:spcBef>
                <a:spcPts val="1700"/>
              </a:spcBef>
              <a:spcAft>
                <a:spcPts val="1600"/>
              </a:spcAft>
              <a:buNone/>
            </a:pPr>
            <a:r>
              <a:t/>
            </a:r>
            <a:endParaRPr sz="1750">
              <a:solidFill>
                <a:srgbClr val="102C3C"/>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Working with "else"</a:t>
            </a:r>
            <a:endParaRPr/>
          </a:p>
        </p:txBody>
      </p:sp>
      <p:sp>
        <p:nvSpPr>
          <p:cNvPr id="144" name="Google Shape;144;p27"/>
          <p:cNvSpPr txBox="1"/>
          <p:nvPr>
            <p:ph idx="1" type="body"/>
          </p:nvPr>
        </p:nvSpPr>
        <p:spPr>
          <a:xfrm>
            <a:off x="382450" y="1279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1750">
                <a:solidFill>
                  <a:srgbClr val="102C3C"/>
                </a:solidFill>
                <a:highlight>
                  <a:srgbClr val="FFFFFF"/>
                </a:highlight>
                <a:latin typeface="Roboto"/>
                <a:ea typeface="Roboto"/>
                <a:cs typeface="Roboto"/>
                <a:sym typeface="Roboto"/>
              </a:rPr>
              <a:t>Just as we are used to from other programming languages, the angular ngFor directive does also allow us to declare an else-block. This block is shown if the statement defined in the main block happens to be false.</a:t>
            </a:r>
            <a:endParaRPr sz="1750">
              <a:solidFill>
                <a:srgbClr val="102C3C"/>
              </a:solidFill>
              <a:highlight>
                <a:srgbClr val="FFFFFF"/>
              </a:highlight>
              <a:latin typeface="Roboto"/>
              <a:ea typeface="Roboto"/>
              <a:cs typeface="Roboto"/>
              <a:sym typeface="Roboto"/>
            </a:endParaRPr>
          </a:p>
          <a:p>
            <a:pPr indent="0" lvl="0" marL="0" rtl="0" algn="l">
              <a:spcBef>
                <a:spcPts val="1600"/>
              </a:spcBef>
              <a:spcAft>
                <a:spcPts val="0"/>
              </a:spcAft>
              <a:buNone/>
            </a:pPr>
            <a:r>
              <a:rPr lang="ro" sz="1150">
                <a:solidFill>
                  <a:srgbClr val="102C3C"/>
                </a:solidFill>
                <a:latin typeface="Consolas"/>
                <a:ea typeface="Consolas"/>
                <a:cs typeface="Consolas"/>
                <a:sym typeface="Consolas"/>
              </a:rPr>
              <a:t>&lt;div *ngIf="show; else notShow"&gt;</a:t>
            </a:r>
            <a:endParaRPr sz="1150">
              <a:solidFill>
                <a:srgbClr val="102C3C"/>
              </a:solidFill>
              <a:latin typeface="Consolas"/>
              <a:ea typeface="Consolas"/>
              <a:cs typeface="Consolas"/>
              <a:sym typeface="Consolas"/>
            </a:endParaRPr>
          </a:p>
          <a:p>
            <a:pPr indent="0" lvl="0" marL="0" rtl="0" algn="l">
              <a:spcBef>
                <a:spcPts val="1600"/>
              </a:spcBef>
              <a:spcAft>
                <a:spcPts val="0"/>
              </a:spcAft>
              <a:buNone/>
            </a:pPr>
            <a:r>
              <a:rPr lang="ro" sz="1150">
                <a:solidFill>
                  <a:srgbClr val="102C3C"/>
                </a:solidFill>
                <a:latin typeface="Consolas"/>
                <a:ea typeface="Consolas"/>
                <a:cs typeface="Consolas"/>
                <a:sym typeface="Consolas"/>
              </a:rPr>
              <a:t>  &lt;p&gt;Show this only if "show" is true&lt;/p&gt;</a:t>
            </a:r>
            <a:endParaRPr sz="1150">
              <a:solidFill>
                <a:srgbClr val="102C3C"/>
              </a:solidFill>
              <a:latin typeface="Consolas"/>
              <a:ea typeface="Consolas"/>
              <a:cs typeface="Consolas"/>
              <a:sym typeface="Consolas"/>
            </a:endParaRPr>
          </a:p>
          <a:p>
            <a:pPr indent="0" lvl="0" marL="0" rtl="0" algn="l">
              <a:spcBef>
                <a:spcPts val="1600"/>
              </a:spcBef>
              <a:spcAft>
                <a:spcPts val="0"/>
              </a:spcAft>
              <a:buNone/>
            </a:pPr>
            <a:r>
              <a:rPr lang="ro" sz="1150">
                <a:solidFill>
                  <a:srgbClr val="102C3C"/>
                </a:solidFill>
                <a:latin typeface="Consolas"/>
                <a:ea typeface="Consolas"/>
                <a:cs typeface="Consolas"/>
                <a:sym typeface="Consolas"/>
              </a:rPr>
              <a:t>&lt;/div&gt;</a:t>
            </a:r>
            <a:endParaRPr sz="1150">
              <a:solidFill>
                <a:srgbClr val="102C3C"/>
              </a:solidFill>
              <a:latin typeface="Consolas"/>
              <a:ea typeface="Consolas"/>
              <a:cs typeface="Consolas"/>
              <a:sym typeface="Consolas"/>
            </a:endParaRPr>
          </a:p>
          <a:p>
            <a:pPr indent="0" lvl="0" marL="0" rtl="0" algn="l">
              <a:spcBef>
                <a:spcPts val="1600"/>
              </a:spcBef>
              <a:spcAft>
                <a:spcPts val="0"/>
              </a:spcAft>
              <a:buNone/>
            </a:pPr>
            <a:r>
              <a:rPr lang="ro" sz="1150">
                <a:solidFill>
                  <a:srgbClr val="102C3C"/>
                </a:solidFill>
                <a:latin typeface="Consolas"/>
                <a:ea typeface="Consolas"/>
                <a:cs typeface="Consolas"/>
                <a:sym typeface="Consolas"/>
              </a:rPr>
              <a:t>&lt;ng-template #notShow&gt;</a:t>
            </a:r>
            <a:endParaRPr sz="1150">
              <a:solidFill>
                <a:srgbClr val="102C3C"/>
              </a:solidFill>
              <a:latin typeface="Consolas"/>
              <a:ea typeface="Consolas"/>
              <a:cs typeface="Consolas"/>
              <a:sym typeface="Consolas"/>
            </a:endParaRPr>
          </a:p>
          <a:p>
            <a:pPr indent="0" lvl="0" marL="0" rtl="0" algn="l">
              <a:spcBef>
                <a:spcPts val="1600"/>
              </a:spcBef>
              <a:spcAft>
                <a:spcPts val="0"/>
              </a:spcAft>
              <a:buNone/>
            </a:pPr>
            <a:r>
              <a:rPr lang="ro" sz="1150">
                <a:solidFill>
                  <a:srgbClr val="102C3C"/>
                </a:solidFill>
                <a:latin typeface="Consolas"/>
                <a:ea typeface="Consolas"/>
                <a:cs typeface="Consolas"/>
                <a:sym typeface="Consolas"/>
              </a:rPr>
              <a:t>  &lt;p&gt;Show this only if "show" is not true&lt;/p&gt;</a:t>
            </a:r>
            <a:endParaRPr sz="1150">
              <a:solidFill>
                <a:srgbClr val="102C3C"/>
              </a:solidFill>
              <a:latin typeface="Consolas"/>
              <a:ea typeface="Consolas"/>
              <a:cs typeface="Consolas"/>
              <a:sym typeface="Consolas"/>
            </a:endParaRPr>
          </a:p>
          <a:p>
            <a:pPr indent="0" lvl="0" marL="0" marR="304800" rtl="0" algn="l">
              <a:lnSpc>
                <a:spcPct val="150000"/>
              </a:lnSpc>
              <a:spcBef>
                <a:spcPts val="1600"/>
              </a:spcBef>
              <a:spcAft>
                <a:spcPts val="0"/>
              </a:spcAft>
              <a:buNone/>
            </a:pPr>
            <a:r>
              <a:rPr lang="ro" sz="1150">
                <a:solidFill>
                  <a:srgbClr val="102C3C"/>
                </a:solidFill>
                <a:latin typeface="Consolas"/>
                <a:ea typeface="Consolas"/>
                <a:cs typeface="Consolas"/>
                <a:sym typeface="Consolas"/>
              </a:rPr>
              <a:t>&lt;/ng-template&gt;</a:t>
            </a:r>
            <a:endParaRPr sz="1150">
              <a:solidFill>
                <a:srgbClr val="102C3C"/>
              </a:solidFill>
              <a:latin typeface="Consolas"/>
              <a:ea typeface="Consolas"/>
              <a:cs typeface="Consolas"/>
              <a:sym typeface="Consolas"/>
            </a:endParaRPr>
          </a:p>
          <a:p>
            <a:pPr indent="0" lvl="0" marL="0" rtl="0" algn="l">
              <a:spcBef>
                <a:spcPts val="0"/>
              </a:spcBef>
              <a:spcAft>
                <a:spcPts val="1600"/>
              </a:spcAft>
              <a:buNone/>
            </a:pPr>
            <a:r>
              <a:t/>
            </a:r>
            <a:endParaRPr sz="1750">
              <a:solidFill>
                <a:srgbClr val="102C3C"/>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NgIf also has a "then"</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1750">
                <a:solidFill>
                  <a:srgbClr val="102C3C"/>
                </a:solidFill>
                <a:highlight>
                  <a:srgbClr val="FFFFFF"/>
                </a:highlight>
                <a:latin typeface="Roboto"/>
                <a:ea typeface="Roboto"/>
                <a:cs typeface="Roboto"/>
                <a:sym typeface="Roboto"/>
              </a:rPr>
              <a:t>In some rare cases, it might be useful to have the ngIf directive from its actual result-block. This would enable us to swap the result of the block out on the fly, by just referencing another ng-template.</a:t>
            </a:r>
            <a:endParaRPr sz="1750">
              <a:solidFill>
                <a:srgbClr val="102C3C"/>
              </a:solidFill>
              <a:highlight>
                <a:srgbClr val="FFFFFF"/>
              </a:highlight>
              <a:latin typeface="Roboto"/>
              <a:ea typeface="Roboto"/>
              <a:cs typeface="Roboto"/>
              <a:sym typeface="Roboto"/>
            </a:endParaRPr>
          </a:p>
          <a:p>
            <a:pPr indent="0" lvl="0" marL="0" rtl="0" algn="l">
              <a:spcBef>
                <a:spcPts val="1600"/>
              </a:spcBef>
              <a:spcAft>
                <a:spcPts val="0"/>
              </a:spcAft>
              <a:buNone/>
            </a:pPr>
            <a:r>
              <a:rPr lang="ro" sz="1150">
                <a:solidFill>
                  <a:srgbClr val="102C3C"/>
                </a:solidFill>
                <a:latin typeface="Consolas"/>
                <a:ea typeface="Consolas"/>
                <a:cs typeface="Consolas"/>
                <a:sym typeface="Consolas"/>
              </a:rPr>
              <a:t>&lt;ng-template *ngIf="show;then showBlock; else notShowBlock"&gt;&lt;/ng-template&gt;</a:t>
            </a:r>
            <a:endParaRPr sz="1150">
              <a:solidFill>
                <a:srgbClr val="102C3C"/>
              </a:solidFill>
              <a:latin typeface="Consolas"/>
              <a:ea typeface="Consolas"/>
              <a:cs typeface="Consolas"/>
              <a:sym typeface="Consolas"/>
            </a:endParaRPr>
          </a:p>
          <a:p>
            <a:pPr indent="0" lvl="0" marL="0" rtl="0" algn="l">
              <a:spcBef>
                <a:spcPts val="1600"/>
              </a:spcBef>
              <a:spcAft>
                <a:spcPts val="0"/>
              </a:spcAft>
              <a:buNone/>
            </a:pPr>
            <a:r>
              <a:rPr lang="ro" sz="1150">
                <a:solidFill>
                  <a:srgbClr val="102C3C"/>
                </a:solidFill>
                <a:latin typeface="Consolas"/>
                <a:ea typeface="Consolas"/>
                <a:cs typeface="Consolas"/>
                <a:sym typeface="Consolas"/>
              </a:rPr>
              <a:t>&lt;ng-template #showBlock&gt;</a:t>
            </a:r>
            <a:endParaRPr sz="1150">
              <a:solidFill>
                <a:srgbClr val="102C3C"/>
              </a:solidFill>
              <a:latin typeface="Consolas"/>
              <a:ea typeface="Consolas"/>
              <a:cs typeface="Consolas"/>
              <a:sym typeface="Consolas"/>
            </a:endParaRPr>
          </a:p>
          <a:p>
            <a:pPr indent="0" lvl="0" marL="0" rtl="0" algn="l">
              <a:spcBef>
                <a:spcPts val="1600"/>
              </a:spcBef>
              <a:spcAft>
                <a:spcPts val="0"/>
              </a:spcAft>
              <a:buNone/>
            </a:pPr>
            <a:r>
              <a:rPr lang="ro" sz="1150">
                <a:solidFill>
                  <a:srgbClr val="102C3C"/>
                </a:solidFill>
                <a:latin typeface="Consolas"/>
                <a:ea typeface="Consolas"/>
                <a:cs typeface="Consolas"/>
                <a:sym typeface="Consolas"/>
              </a:rPr>
              <a:t>  &lt;p&gt;Show this only if "show" is true&lt;/p&gt;</a:t>
            </a:r>
            <a:endParaRPr sz="1150">
              <a:solidFill>
                <a:srgbClr val="102C3C"/>
              </a:solidFill>
              <a:latin typeface="Consolas"/>
              <a:ea typeface="Consolas"/>
              <a:cs typeface="Consolas"/>
              <a:sym typeface="Consolas"/>
            </a:endParaRPr>
          </a:p>
          <a:p>
            <a:pPr indent="0" lvl="0" marL="0" rtl="0" algn="l">
              <a:spcBef>
                <a:spcPts val="1600"/>
              </a:spcBef>
              <a:spcAft>
                <a:spcPts val="0"/>
              </a:spcAft>
              <a:buNone/>
            </a:pPr>
            <a:r>
              <a:rPr lang="ro" sz="1150">
                <a:solidFill>
                  <a:srgbClr val="102C3C"/>
                </a:solidFill>
                <a:latin typeface="Consolas"/>
                <a:ea typeface="Consolas"/>
                <a:cs typeface="Consolas"/>
                <a:sym typeface="Consolas"/>
              </a:rPr>
              <a:t>&lt;/ng-template&gt;</a:t>
            </a:r>
            <a:endParaRPr sz="1150">
              <a:solidFill>
                <a:srgbClr val="102C3C"/>
              </a:solidFill>
              <a:latin typeface="Consolas"/>
              <a:ea typeface="Consolas"/>
              <a:cs typeface="Consolas"/>
              <a:sym typeface="Consolas"/>
            </a:endParaRPr>
          </a:p>
          <a:p>
            <a:pPr indent="0" lvl="0" marL="0" rtl="0" algn="l">
              <a:spcBef>
                <a:spcPts val="1600"/>
              </a:spcBef>
              <a:spcAft>
                <a:spcPts val="0"/>
              </a:spcAft>
              <a:buNone/>
            </a:pPr>
            <a:r>
              <a:rPr lang="ro" sz="1150">
                <a:solidFill>
                  <a:srgbClr val="102C3C"/>
                </a:solidFill>
                <a:latin typeface="Consolas"/>
                <a:ea typeface="Consolas"/>
                <a:cs typeface="Consolas"/>
                <a:sym typeface="Consolas"/>
              </a:rPr>
              <a:t>&lt;ng-template #notShowBlock&gt;</a:t>
            </a:r>
            <a:endParaRPr sz="1150">
              <a:solidFill>
                <a:srgbClr val="102C3C"/>
              </a:solidFill>
              <a:latin typeface="Consolas"/>
              <a:ea typeface="Consolas"/>
              <a:cs typeface="Consolas"/>
              <a:sym typeface="Consolas"/>
            </a:endParaRPr>
          </a:p>
          <a:p>
            <a:pPr indent="0" lvl="0" marL="0" rtl="0" algn="l">
              <a:spcBef>
                <a:spcPts val="1600"/>
              </a:spcBef>
              <a:spcAft>
                <a:spcPts val="0"/>
              </a:spcAft>
              <a:buNone/>
            </a:pPr>
            <a:r>
              <a:rPr lang="ro" sz="1150">
                <a:solidFill>
                  <a:srgbClr val="102C3C"/>
                </a:solidFill>
                <a:latin typeface="Consolas"/>
                <a:ea typeface="Consolas"/>
                <a:cs typeface="Consolas"/>
                <a:sym typeface="Consolas"/>
              </a:rPr>
              <a:t>  &lt;p&gt;Show this only if "show" is not true&lt;/p&gt;</a:t>
            </a:r>
            <a:endParaRPr sz="1150">
              <a:solidFill>
                <a:srgbClr val="102C3C"/>
              </a:solidFill>
              <a:latin typeface="Consolas"/>
              <a:ea typeface="Consolas"/>
              <a:cs typeface="Consolas"/>
              <a:sym typeface="Consolas"/>
            </a:endParaRPr>
          </a:p>
          <a:p>
            <a:pPr indent="0" lvl="0" marL="0" marR="304800" rtl="0" algn="l">
              <a:lnSpc>
                <a:spcPct val="150000"/>
              </a:lnSpc>
              <a:spcBef>
                <a:spcPts val="1600"/>
              </a:spcBef>
              <a:spcAft>
                <a:spcPts val="0"/>
              </a:spcAft>
              <a:buNone/>
            </a:pPr>
            <a:r>
              <a:rPr lang="ro" sz="1150">
                <a:solidFill>
                  <a:srgbClr val="102C3C"/>
                </a:solidFill>
                <a:latin typeface="Consolas"/>
                <a:ea typeface="Consolas"/>
                <a:cs typeface="Consolas"/>
                <a:sym typeface="Consolas"/>
              </a:rPr>
              <a:t>&lt;/ng-template&gt;</a:t>
            </a:r>
            <a:endParaRPr sz="1150">
              <a:solidFill>
                <a:srgbClr val="102C3C"/>
              </a:solidFill>
              <a:latin typeface="Consolas"/>
              <a:ea typeface="Consolas"/>
              <a:cs typeface="Consolas"/>
              <a:sym typeface="Consolas"/>
            </a:endParaRPr>
          </a:p>
          <a:p>
            <a:pPr indent="0" lvl="0" marL="0" rtl="0" algn="l">
              <a:spcBef>
                <a:spcPts val="0"/>
              </a:spcBef>
              <a:spcAft>
                <a:spcPts val="1600"/>
              </a:spcAft>
              <a:buNone/>
            </a:pPr>
            <a:r>
              <a:t/>
            </a:r>
            <a:endParaRPr sz="1750">
              <a:solidFill>
                <a:srgbClr val="102C3C"/>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*ngFor</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7" name="Google Shape;157;p29"/>
          <p:cNvPicPr preferRelativeResize="0"/>
          <p:nvPr/>
        </p:nvPicPr>
        <p:blipFill>
          <a:blip r:embed="rId3">
            <a:alphaModFix/>
          </a:blip>
          <a:stretch>
            <a:fillRect/>
          </a:stretch>
        </p:blipFill>
        <p:spPr>
          <a:xfrm>
            <a:off x="931796" y="1017450"/>
            <a:ext cx="6380829" cy="35514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*ngFor</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The so-called ngFor directive is a core directive, that comes with the angular framework itself.</a:t>
            </a:r>
            <a:endParaRPr/>
          </a:p>
          <a:p>
            <a:pPr indent="0" lvl="0" marL="0" rtl="0" algn="l">
              <a:spcBef>
                <a:spcPts val="1600"/>
              </a:spcBef>
              <a:spcAft>
                <a:spcPts val="0"/>
              </a:spcAft>
              <a:buNone/>
            </a:pPr>
            <a:r>
              <a:rPr lang="ro"/>
              <a:t>We can use this directive, if we want to display a dynamic list, for example, an array of elements on the screen.</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ro" sz="1150">
                <a:solidFill>
                  <a:srgbClr val="5E6687"/>
                </a:solidFill>
                <a:latin typeface="Consolas"/>
                <a:ea typeface="Consolas"/>
                <a:cs typeface="Consolas"/>
                <a:sym typeface="Consolas"/>
              </a:rPr>
              <a:t>&lt;</a:t>
            </a:r>
            <a:r>
              <a:rPr lang="ro" sz="1150">
                <a:solidFill>
                  <a:srgbClr val="3D8FD1"/>
                </a:solidFill>
                <a:latin typeface="Consolas"/>
                <a:ea typeface="Consolas"/>
                <a:cs typeface="Consolas"/>
                <a:sym typeface="Consolas"/>
              </a:rPr>
              <a:t>ul</a:t>
            </a:r>
            <a:r>
              <a:rPr lang="ro" sz="1150">
                <a:solidFill>
                  <a:srgbClr val="5E6687"/>
                </a:solidFill>
                <a:latin typeface="Consolas"/>
                <a:ea typeface="Consolas"/>
                <a:cs typeface="Consolas"/>
                <a:sym typeface="Consolas"/>
              </a:rPr>
              <a:t>&gt;</a:t>
            </a:r>
            <a:endParaRPr sz="1150">
              <a:solidFill>
                <a:srgbClr val="102C3C"/>
              </a:solidFill>
              <a:latin typeface="Consolas"/>
              <a:ea typeface="Consolas"/>
              <a:cs typeface="Consolas"/>
              <a:sym typeface="Consolas"/>
            </a:endParaRPr>
          </a:p>
          <a:p>
            <a:pPr indent="0" lvl="0" marL="0" rtl="0" algn="l">
              <a:spcBef>
                <a:spcPts val="1600"/>
              </a:spcBef>
              <a:spcAft>
                <a:spcPts val="0"/>
              </a:spcAft>
              <a:buNone/>
            </a:pPr>
            <a:r>
              <a:rPr lang="ro" sz="1150">
                <a:solidFill>
                  <a:srgbClr val="102C3C"/>
                </a:solidFill>
                <a:latin typeface="Consolas"/>
                <a:ea typeface="Consolas"/>
                <a:cs typeface="Consolas"/>
                <a:sym typeface="Consolas"/>
              </a:rPr>
              <a:t>  </a:t>
            </a:r>
            <a:r>
              <a:rPr lang="ro" sz="1150">
                <a:solidFill>
                  <a:srgbClr val="5E6687"/>
                </a:solidFill>
                <a:latin typeface="Consolas"/>
                <a:ea typeface="Consolas"/>
                <a:cs typeface="Consolas"/>
                <a:sym typeface="Consolas"/>
              </a:rPr>
              <a:t>&lt;</a:t>
            </a:r>
            <a:r>
              <a:rPr lang="ro" sz="1150">
                <a:solidFill>
                  <a:srgbClr val="3D8FD1"/>
                </a:solidFill>
                <a:latin typeface="Consolas"/>
                <a:ea typeface="Consolas"/>
                <a:cs typeface="Consolas"/>
                <a:sym typeface="Consolas"/>
              </a:rPr>
              <a:t>li </a:t>
            </a:r>
            <a:r>
              <a:rPr lang="ro" sz="1150">
                <a:solidFill>
                  <a:srgbClr val="C76B29"/>
                </a:solidFill>
                <a:latin typeface="Consolas"/>
                <a:ea typeface="Consolas"/>
                <a:cs typeface="Consolas"/>
                <a:sym typeface="Consolas"/>
              </a:rPr>
              <a:t>*ngFor</a:t>
            </a:r>
            <a:r>
              <a:rPr lang="ro" sz="1150">
                <a:solidFill>
                  <a:srgbClr val="5E6687"/>
                </a:solidFill>
                <a:latin typeface="Consolas"/>
                <a:ea typeface="Consolas"/>
                <a:cs typeface="Consolas"/>
                <a:sym typeface="Consolas"/>
              </a:rPr>
              <a:t>="</a:t>
            </a:r>
            <a:r>
              <a:rPr lang="ro" sz="1150">
                <a:solidFill>
                  <a:srgbClr val="AC9739"/>
                </a:solidFill>
                <a:latin typeface="Consolas"/>
                <a:ea typeface="Consolas"/>
                <a:cs typeface="Consolas"/>
                <a:sym typeface="Consolas"/>
              </a:rPr>
              <a:t>let element of array</a:t>
            </a:r>
            <a:r>
              <a:rPr lang="ro" sz="1150">
                <a:solidFill>
                  <a:srgbClr val="5E6687"/>
                </a:solidFill>
                <a:latin typeface="Consolas"/>
                <a:ea typeface="Consolas"/>
                <a:cs typeface="Consolas"/>
                <a:sym typeface="Consolas"/>
              </a:rPr>
              <a:t>"&gt;</a:t>
            </a:r>
            <a:r>
              <a:rPr lang="ro" sz="1150">
                <a:solidFill>
                  <a:srgbClr val="102C3C"/>
                </a:solidFill>
                <a:latin typeface="Consolas"/>
                <a:ea typeface="Consolas"/>
                <a:cs typeface="Consolas"/>
                <a:sym typeface="Consolas"/>
              </a:rPr>
              <a:t>{{element.name}}, {{element.age}}</a:t>
            </a:r>
            <a:r>
              <a:rPr lang="ro" sz="1150">
                <a:solidFill>
                  <a:srgbClr val="5E6687"/>
                </a:solidFill>
                <a:latin typeface="Consolas"/>
                <a:ea typeface="Consolas"/>
                <a:cs typeface="Consolas"/>
                <a:sym typeface="Consolas"/>
              </a:rPr>
              <a:t>&lt;/</a:t>
            </a:r>
            <a:r>
              <a:rPr lang="ro" sz="1150">
                <a:solidFill>
                  <a:srgbClr val="3D8FD1"/>
                </a:solidFill>
                <a:latin typeface="Consolas"/>
                <a:ea typeface="Consolas"/>
                <a:cs typeface="Consolas"/>
                <a:sym typeface="Consolas"/>
              </a:rPr>
              <a:t>li</a:t>
            </a:r>
            <a:r>
              <a:rPr lang="ro" sz="1150">
                <a:solidFill>
                  <a:srgbClr val="5E6687"/>
                </a:solidFill>
                <a:latin typeface="Consolas"/>
                <a:ea typeface="Consolas"/>
                <a:cs typeface="Consolas"/>
                <a:sym typeface="Consolas"/>
              </a:rPr>
              <a:t>&gt;</a:t>
            </a:r>
            <a:endParaRPr sz="1150">
              <a:solidFill>
                <a:srgbClr val="102C3C"/>
              </a:solidFill>
              <a:latin typeface="Consolas"/>
              <a:ea typeface="Consolas"/>
              <a:cs typeface="Consolas"/>
              <a:sym typeface="Consolas"/>
            </a:endParaRPr>
          </a:p>
          <a:p>
            <a:pPr indent="0" lvl="0" marL="0" marR="304800" rtl="0" algn="l">
              <a:lnSpc>
                <a:spcPct val="150000"/>
              </a:lnSpc>
              <a:spcBef>
                <a:spcPts val="1600"/>
              </a:spcBef>
              <a:spcAft>
                <a:spcPts val="0"/>
              </a:spcAft>
              <a:buNone/>
            </a:pPr>
            <a:r>
              <a:rPr lang="ro" sz="1150">
                <a:solidFill>
                  <a:srgbClr val="5E6687"/>
                </a:solidFill>
                <a:latin typeface="Consolas"/>
                <a:ea typeface="Consolas"/>
                <a:cs typeface="Consolas"/>
                <a:sym typeface="Consolas"/>
              </a:rPr>
              <a:t>&lt;/</a:t>
            </a:r>
            <a:r>
              <a:rPr lang="ro" sz="1150">
                <a:solidFill>
                  <a:srgbClr val="3D8FD1"/>
                </a:solidFill>
                <a:latin typeface="Consolas"/>
                <a:ea typeface="Consolas"/>
                <a:cs typeface="Consolas"/>
                <a:sym typeface="Consolas"/>
              </a:rPr>
              <a:t>ul</a:t>
            </a:r>
            <a:r>
              <a:rPr lang="ro" sz="1150">
                <a:solidFill>
                  <a:srgbClr val="5E6687"/>
                </a:solidFill>
                <a:latin typeface="Consolas"/>
                <a:ea typeface="Consolas"/>
                <a:cs typeface="Consolas"/>
                <a:sym typeface="Consolas"/>
              </a:rPr>
              <a:t>&gt;</a:t>
            </a:r>
            <a:endParaRPr sz="1150">
              <a:solidFill>
                <a:srgbClr val="5E6687"/>
              </a:solidFill>
              <a:latin typeface="Consolas"/>
              <a:ea typeface="Consolas"/>
              <a:cs typeface="Consolas"/>
              <a:sym typeface="Consolas"/>
            </a:endParaRPr>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*ngFor - How to get the index of each element</a:t>
            </a:r>
            <a:endParaRPr/>
          </a:p>
        </p:txBody>
      </p:sp>
      <p:sp>
        <p:nvSpPr>
          <p:cNvPr id="169" name="Google Shape;169;p31"/>
          <p:cNvSpPr txBox="1"/>
          <p:nvPr>
            <p:ph idx="1" type="body"/>
          </p:nvPr>
        </p:nvSpPr>
        <p:spPr>
          <a:xfrm>
            <a:off x="382450" y="1457450"/>
            <a:ext cx="8520600" cy="3111300"/>
          </a:xfrm>
          <a:prstGeom prst="rect">
            <a:avLst/>
          </a:prstGeom>
        </p:spPr>
        <p:txBody>
          <a:bodyPr anchorCtr="0" anchor="t" bIns="91425" lIns="91425" spcFirstLastPara="1" rIns="91425" wrap="square" tIns="91425">
            <a:noAutofit/>
          </a:bodyPr>
          <a:lstStyle/>
          <a:p>
            <a:pPr indent="0" lvl="0" marL="0" rtl="0" algn="l">
              <a:lnSpc>
                <a:spcPct val="158000"/>
              </a:lnSpc>
              <a:spcBef>
                <a:spcPts val="1700"/>
              </a:spcBef>
              <a:spcAft>
                <a:spcPts val="0"/>
              </a:spcAft>
              <a:buNone/>
            </a:pPr>
            <a:r>
              <a:rPr lang="ro" sz="1750">
                <a:solidFill>
                  <a:srgbClr val="102C3C"/>
                </a:solidFill>
                <a:highlight>
                  <a:srgbClr val="FFFFFF"/>
                </a:highlight>
                <a:latin typeface="Roboto"/>
                <a:ea typeface="Roboto"/>
                <a:cs typeface="Roboto"/>
                <a:sym typeface="Roboto"/>
              </a:rPr>
              <a:t>To get the index of each element, we can define another variable in the ngFor directive. We can name that variable however we like. Let's call it "i" for now. To get the value of the index, we also need to assign "index" to that variable.</a:t>
            </a:r>
            <a:endParaRPr sz="1750">
              <a:solidFill>
                <a:srgbClr val="102C3C"/>
              </a:solidFill>
              <a:highlight>
                <a:srgbClr val="FFFFFF"/>
              </a:highlight>
              <a:latin typeface="Roboto"/>
              <a:ea typeface="Roboto"/>
              <a:cs typeface="Roboto"/>
              <a:sym typeface="Roboto"/>
            </a:endParaRPr>
          </a:p>
          <a:p>
            <a:pPr indent="0" lvl="0" marL="0" rtl="0" algn="l">
              <a:lnSpc>
                <a:spcPct val="158000"/>
              </a:lnSpc>
              <a:spcBef>
                <a:spcPts val="1700"/>
              </a:spcBef>
              <a:spcAft>
                <a:spcPts val="0"/>
              </a:spcAft>
              <a:buNone/>
            </a:pPr>
            <a:r>
              <a:rPr lang="ro" sz="1150">
                <a:solidFill>
                  <a:srgbClr val="5E6687"/>
                </a:solidFill>
                <a:latin typeface="Consolas"/>
                <a:ea typeface="Consolas"/>
                <a:cs typeface="Consolas"/>
                <a:sym typeface="Consolas"/>
              </a:rPr>
              <a:t>&lt;</a:t>
            </a:r>
            <a:r>
              <a:rPr lang="ro" sz="1150">
                <a:solidFill>
                  <a:srgbClr val="3D8FD1"/>
                </a:solidFill>
                <a:latin typeface="Consolas"/>
                <a:ea typeface="Consolas"/>
                <a:cs typeface="Consolas"/>
                <a:sym typeface="Consolas"/>
              </a:rPr>
              <a:t>ul</a:t>
            </a:r>
            <a:r>
              <a:rPr lang="ro" sz="1150">
                <a:solidFill>
                  <a:srgbClr val="5E6687"/>
                </a:solidFill>
                <a:latin typeface="Consolas"/>
                <a:ea typeface="Consolas"/>
                <a:cs typeface="Consolas"/>
                <a:sym typeface="Consolas"/>
              </a:rPr>
              <a:t>&gt;</a:t>
            </a:r>
            <a:endParaRPr sz="1150">
              <a:solidFill>
                <a:srgbClr val="102C3C"/>
              </a:solidFill>
              <a:latin typeface="Consolas"/>
              <a:ea typeface="Consolas"/>
              <a:cs typeface="Consolas"/>
              <a:sym typeface="Consolas"/>
            </a:endParaRPr>
          </a:p>
          <a:p>
            <a:pPr indent="0" lvl="0" marL="0" rtl="0" algn="l">
              <a:lnSpc>
                <a:spcPct val="158000"/>
              </a:lnSpc>
              <a:spcBef>
                <a:spcPts val="1700"/>
              </a:spcBef>
              <a:spcAft>
                <a:spcPts val="0"/>
              </a:spcAft>
              <a:buNone/>
            </a:pPr>
            <a:r>
              <a:rPr lang="ro" sz="1150">
                <a:solidFill>
                  <a:srgbClr val="102C3C"/>
                </a:solidFill>
                <a:latin typeface="Consolas"/>
                <a:ea typeface="Consolas"/>
                <a:cs typeface="Consolas"/>
                <a:sym typeface="Consolas"/>
              </a:rPr>
              <a:t>  </a:t>
            </a:r>
            <a:r>
              <a:rPr lang="ro" sz="1150">
                <a:solidFill>
                  <a:srgbClr val="5E6687"/>
                </a:solidFill>
                <a:latin typeface="Consolas"/>
                <a:ea typeface="Consolas"/>
                <a:cs typeface="Consolas"/>
                <a:sym typeface="Consolas"/>
              </a:rPr>
              <a:t>&lt;</a:t>
            </a:r>
            <a:r>
              <a:rPr lang="ro" sz="1150">
                <a:solidFill>
                  <a:srgbClr val="3D8FD1"/>
                </a:solidFill>
                <a:latin typeface="Consolas"/>
                <a:ea typeface="Consolas"/>
                <a:cs typeface="Consolas"/>
                <a:sym typeface="Consolas"/>
              </a:rPr>
              <a:t>li </a:t>
            </a:r>
            <a:r>
              <a:rPr lang="ro" sz="1150">
                <a:solidFill>
                  <a:srgbClr val="C76B29"/>
                </a:solidFill>
                <a:latin typeface="Consolas"/>
                <a:ea typeface="Consolas"/>
                <a:cs typeface="Consolas"/>
                <a:sym typeface="Consolas"/>
              </a:rPr>
              <a:t>*ngFor</a:t>
            </a:r>
            <a:r>
              <a:rPr lang="ro" sz="1150">
                <a:solidFill>
                  <a:srgbClr val="5E6687"/>
                </a:solidFill>
                <a:latin typeface="Consolas"/>
                <a:ea typeface="Consolas"/>
                <a:cs typeface="Consolas"/>
                <a:sym typeface="Consolas"/>
              </a:rPr>
              <a:t>="</a:t>
            </a:r>
            <a:r>
              <a:rPr lang="ro" sz="1150">
                <a:solidFill>
                  <a:srgbClr val="AC9739"/>
                </a:solidFill>
                <a:latin typeface="Consolas"/>
                <a:ea typeface="Consolas"/>
                <a:cs typeface="Consolas"/>
                <a:sym typeface="Consolas"/>
              </a:rPr>
              <a:t>let element of array; let i = index</a:t>
            </a:r>
            <a:r>
              <a:rPr lang="ro" sz="1150">
                <a:solidFill>
                  <a:srgbClr val="5E6687"/>
                </a:solidFill>
                <a:latin typeface="Consolas"/>
                <a:ea typeface="Consolas"/>
                <a:cs typeface="Consolas"/>
                <a:sym typeface="Consolas"/>
              </a:rPr>
              <a:t>"&gt;</a:t>
            </a:r>
            <a:r>
              <a:rPr lang="ro" sz="1150">
                <a:solidFill>
                  <a:srgbClr val="102C3C"/>
                </a:solidFill>
                <a:latin typeface="Consolas"/>
                <a:ea typeface="Consolas"/>
                <a:cs typeface="Consolas"/>
                <a:sym typeface="Consolas"/>
              </a:rPr>
              <a:t>{{i}}. {{element.name}}, {{element.age}}</a:t>
            </a:r>
            <a:r>
              <a:rPr lang="ro" sz="1150">
                <a:solidFill>
                  <a:srgbClr val="5E6687"/>
                </a:solidFill>
                <a:latin typeface="Consolas"/>
                <a:ea typeface="Consolas"/>
                <a:cs typeface="Consolas"/>
                <a:sym typeface="Consolas"/>
              </a:rPr>
              <a:t>&lt;/</a:t>
            </a:r>
            <a:r>
              <a:rPr lang="ro" sz="1150">
                <a:solidFill>
                  <a:srgbClr val="3D8FD1"/>
                </a:solidFill>
                <a:latin typeface="Consolas"/>
                <a:ea typeface="Consolas"/>
                <a:cs typeface="Consolas"/>
                <a:sym typeface="Consolas"/>
              </a:rPr>
              <a:t>li</a:t>
            </a:r>
            <a:r>
              <a:rPr lang="ro" sz="1150">
                <a:solidFill>
                  <a:srgbClr val="5E6687"/>
                </a:solidFill>
                <a:latin typeface="Consolas"/>
                <a:ea typeface="Consolas"/>
                <a:cs typeface="Consolas"/>
                <a:sym typeface="Consolas"/>
              </a:rPr>
              <a:t>&gt;</a:t>
            </a:r>
            <a:endParaRPr sz="1150">
              <a:solidFill>
                <a:srgbClr val="102C3C"/>
              </a:solidFill>
              <a:latin typeface="Consolas"/>
              <a:ea typeface="Consolas"/>
              <a:cs typeface="Consolas"/>
              <a:sym typeface="Consolas"/>
            </a:endParaRPr>
          </a:p>
          <a:p>
            <a:pPr indent="0" lvl="0" marL="0" marR="304800" rtl="0" algn="l">
              <a:lnSpc>
                <a:spcPct val="150000"/>
              </a:lnSpc>
              <a:spcBef>
                <a:spcPts val="1700"/>
              </a:spcBef>
              <a:spcAft>
                <a:spcPts val="0"/>
              </a:spcAft>
              <a:buNone/>
            </a:pPr>
            <a:r>
              <a:rPr lang="ro" sz="1150">
                <a:solidFill>
                  <a:srgbClr val="5E6687"/>
                </a:solidFill>
                <a:latin typeface="Consolas"/>
                <a:ea typeface="Consolas"/>
                <a:cs typeface="Consolas"/>
                <a:sym typeface="Consolas"/>
              </a:rPr>
              <a:t>&lt;/</a:t>
            </a:r>
            <a:r>
              <a:rPr lang="ro" sz="1150">
                <a:solidFill>
                  <a:srgbClr val="3D8FD1"/>
                </a:solidFill>
                <a:latin typeface="Consolas"/>
                <a:ea typeface="Consolas"/>
                <a:cs typeface="Consolas"/>
                <a:sym typeface="Consolas"/>
              </a:rPr>
              <a:t>ul</a:t>
            </a:r>
            <a:r>
              <a:rPr lang="ro" sz="1150">
                <a:solidFill>
                  <a:srgbClr val="5E6687"/>
                </a:solidFill>
                <a:latin typeface="Consolas"/>
                <a:ea typeface="Consolas"/>
                <a:cs typeface="Consolas"/>
                <a:sym typeface="Consolas"/>
              </a:rPr>
              <a:t>&gt;</a:t>
            </a:r>
            <a:endParaRPr sz="1150">
              <a:solidFill>
                <a:srgbClr val="5E6687"/>
              </a:solidFill>
              <a:latin typeface="Consolas"/>
              <a:ea typeface="Consolas"/>
              <a:cs typeface="Consolas"/>
              <a:sym typeface="Consolas"/>
            </a:endParaRPr>
          </a:p>
          <a:p>
            <a:pPr indent="0" lvl="0" marL="0" rtl="0" algn="l">
              <a:lnSpc>
                <a:spcPct val="158000"/>
              </a:lnSpc>
              <a:spcBef>
                <a:spcPts val="1700"/>
              </a:spcBef>
              <a:spcAft>
                <a:spcPts val="0"/>
              </a:spcAft>
              <a:buNone/>
            </a:pPr>
            <a:r>
              <a:t/>
            </a:r>
            <a:endParaRPr sz="1750">
              <a:solidFill>
                <a:srgbClr val="102C3C"/>
              </a:solidFill>
              <a:highlight>
                <a:srgbClr val="FFFFFF"/>
              </a:highlight>
              <a:latin typeface="Roboto"/>
              <a:ea typeface="Roboto"/>
              <a:cs typeface="Roboto"/>
              <a:sym typeface="Roboto"/>
            </a:endParaRPr>
          </a:p>
          <a:p>
            <a:pPr indent="0" lvl="0" marL="0" rtl="0" algn="l">
              <a:spcBef>
                <a:spcPts val="17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What is Angular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1200"/>
              </a:spcBef>
              <a:spcAft>
                <a:spcPts val="0"/>
              </a:spcAft>
              <a:buNone/>
            </a:pPr>
            <a:r>
              <a:rPr lang="ro" sz="2100">
                <a:solidFill>
                  <a:srgbClr val="000000"/>
                </a:solidFill>
                <a:latin typeface="Arial"/>
                <a:ea typeface="Arial"/>
                <a:cs typeface="Arial"/>
                <a:sym typeface="Arial"/>
              </a:rPr>
              <a:t>Angular is an application design framework and development platform for creating efficient and sophisticated</a:t>
            </a:r>
            <a:r>
              <a:rPr b="1" lang="ro" sz="2100">
                <a:solidFill>
                  <a:srgbClr val="000000"/>
                </a:solidFill>
                <a:latin typeface="Arial"/>
                <a:ea typeface="Arial"/>
                <a:cs typeface="Arial"/>
                <a:sym typeface="Arial"/>
              </a:rPr>
              <a:t> single-page apps</a:t>
            </a:r>
            <a:r>
              <a:rPr lang="ro" sz="2100">
                <a:solidFill>
                  <a:srgbClr val="000000"/>
                </a:solidFill>
                <a:latin typeface="Arial"/>
                <a:ea typeface="Arial"/>
                <a:cs typeface="Arial"/>
                <a:sym typeface="Arial"/>
              </a:rPr>
              <a:t>.</a:t>
            </a:r>
            <a:endParaRPr sz="2100">
              <a:solidFill>
                <a:srgbClr val="000000"/>
              </a:solidFill>
              <a:latin typeface="Arial"/>
              <a:ea typeface="Arial"/>
              <a:cs typeface="Arial"/>
              <a:sym typeface="Arial"/>
            </a:endParaRPr>
          </a:p>
          <a:p>
            <a:pPr indent="0" lvl="0" marL="0" rtl="0" algn="ctr">
              <a:spcBef>
                <a:spcPts val="1200"/>
              </a:spcBef>
              <a:spcAft>
                <a:spcPts val="0"/>
              </a:spcAft>
              <a:buNone/>
            </a:pPr>
            <a:r>
              <a:t/>
            </a:r>
            <a:endParaRPr sz="2100">
              <a:latin typeface="Arial"/>
              <a:ea typeface="Arial"/>
              <a:cs typeface="Arial"/>
              <a:sym typeface="Arial"/>
            </a:endParaRPr>
          </a:p>
          <a:p>
            <a:pPr indent="0" lvl="0" marL="0" rtl="0" algn="ctr">
              <a:spcBef>
                <a:spcPts val="1600"/>
              </a:spcBef>
              <a:spcAft>
                <a:spcPts val="1600"/>
              </a:spcAft>
              <a:buNone/>
            </a:pPr>
            <a:r>
              <a:rPr lang="ro" sz="2100">
                <a:solidFill>
                  <a:srgbClr val="202122"/>
                </a:solidFill>
                <a:highlight>
                  <a:srgbClr val="FFFFFF"/>
                </a:highlight>
                <a:latin typeface="Arial"/>
                <a:ea typeface="Arial"/>
                <a:cs typeface="Arial"/>
                <a:sym typeface="Arial"/>
              </a:rPr>
              <a:t>A </a:t>
            </a:r>
            <a:r>
              <a:rPr b="1" lang="ro" sz="2100">
                <a:solidFill>
                  <a:srgbClr val="202122"/>
                </a:solidFill>
                <a:highlight>
                  <a:srgbClr val="FFFFFF"/>
                </a:highlight>
                <a:latin typeface="Arial"/>
                <a:ea typeface="Arial"/>
                <a:cs typeface="Arial"/>
                <a:sym typeface="Arial"/>
              </a:rPr>
              <a:t>single-page application</a:t>
            </a:r>
            <a:r>
              <a:rPr lang="ro" sz="2100">
                <a:solidFill>
                  <a:srgbClr val="202122"/>
                </a:solidFill>
                <a:highlight>
                  <a:srgbClr val="FFFFFF"/>
                </a:highlight>
                <a:latin typeface="Arial"/>
                <a:ea typeface="Arial"/>
                <a:cs typeface="Arial"/>
                <a:sym typeface="Arial"/>
              </a:rPr>
              <a:t> (</a:t>
            </a:r>
            <a:r>
              <a:rPr b="1" lang="ro" sz="2100">
                <a:solidFill>
                  <a:srgbClr val="202122"/>
                </a:solidFill>
                <a:highlight>
                  <a:srgbClr val="FFFFFF"/>
                </a:highlight>
                <a:latin typeface="Arial"/>
                <a:ea typeface="Arial"/>
                <a:cs typeface="Arial"/>
                <a:sym typeface="Arial"/>
              </a:rPr>
              <a:t>SPA</a:t>
            </a:r>
            <a:r>
              <a:rPr lang="ro" sz="2100">
                <a:solidFill>
                  <a:srgbClr val="202122"/>
                </a:solidFill>
                <a:highlight>
                  <a:srgbClr val="FFFFFF"/>
                </a:highlight>
                <a:latin typeface="Arial"/>
                <a:ea typeface="Arial"/>
                <a:cs typeface="Arial"/>
                <a:sym typeface="Arial"/>
              </a:rPr>
              <a:t>) is a </a:t>
            </a:r>
            <a:r>
              <a:rPr lang="ro" sz="2100">
                <a:solidFill>
                  <a:srgbClr val="0645AD"/>
                </a:solidFill>
                <a:highlight>
                  <a:srgbClr val="FFFFFF"/>
                </a:highlight>
                <a:uFill>
                  <a:noFill/>
                </a:uFill>
                <a:latin typeface="Arial"/>
                <a:ea typeface="Arial"/>
                <a:cs typeface="Arial"/>
                <a:sym typeface="Arial"/>
                <a:hlinkClick r:id="rId3">
                  <a:extLst>
                    <a:ext uri="{A12FA001-AC4F-418D-AE19-62706E023703}">
                      <ahyp:hlinkClr val="tx"/>
                    </a:ext>
                  </a:extLst>
                </a:hlinkClick>
              </a:rPr>
              <a:t>web application</a:t>
            </a:r>
            <a:r>
              <a:rPr lang="ro" sz="2100">
                <a:solidFill>
                  <a:srgbClr val="202122"/>
                </a:solidFill>
                <a:highlight>
                  <a:srgbClr val="FFFFFF"/>
                </a:highlight>
                <a:latin typeface="Arial"/>
                <a:ea typeface="Arial"/>
                <a:cs typeface="Arial"/>
                <a:sym typeface="Arial"/>
              </a:rPr>
              <a:t> or </a:t>
            </a:r>
            <a:r>
              <a:rPr lang="ro" sz="2100">
                <a:solidFill>
                  <a:srgbClr val="0645AD"/>
                </a:solidFill>
                <a:highlight>
                  <a:srgbClr val="FFFFFF"/>
                </a:highlight>
                <a:uFill>
                  <a:noFill/>
                </a:uFill>
                <a:latin typeface="Arial"/>
                <a:ea typeface="Arial"/>
                <a:cs typeface="Arial"/>
                <a:sym typeface="Arial"/>
                <a:hlinkClick r:id="rId4">
                  <a:extLst>
                    <a:ext uri="{A12FA001-AC4F-418D-AE19-62706E023703}">
                      <ahyp:hlinkClr val="tx"/>
                    </a:ext>
                  </a:extLst>
                </a:hlinkClick>
              </a:rPr>
              <a:t>website</a:t>
            </a:r>
            <a:r>
              <a:rPr lang="ro" sz="2100">
                <a:solidFill>
                  <a:srgbClr val="202122"/>
                </a:solidFill>
                <a:highlight>
                  <a:srgbClr val="FFFFFF"/>
                </a:highlight>
                <a:latin typeface="Arial"/>
                <a:ea typeface="Arial"/>
                <a:cs typeface="Arial"/>
                <a:sym typeface="Arial"/>
              </a:rPr>
              <a:t> that interacts with the user by dynamically rewriting the current </a:t>
            </a:r>
            <a:r>
              <a:rPr lang="ro" sz="2100">
                <a:solidFill>
                  <a:srgbClr val="0645AD"/>
                </a:solidFill>
                <a:highlight>
                  <a:srgbClr val="FFFFFF"/>
                </a:highlight>
                <a:uFill>
                  <a:noFill/>
                </a:uFill>
                <a:latin typeface="Arial"/>
                <a:ea typeface="Arial"/>
                <a:cs typeface="Arial"/>
                <a:sym typeface="Arial"/>
                <a:hlinkClick r:id="rId5">
                  <a:extLst>
                    <a:ext uri="{A12FA001-AC4F-418D-AE19-62706E023703}">
                      <ahyp:hlinkClr val="tx"/>
                    </a:ext>
                  </a:extLst>
                </a:hlinkClick>
              </a:rPr>
              <a:t>web page</a:t>
            </a:r>
            <a:r>
              <a:rPr lang="ro" sz="2100">
                <a:solidFill>
                  <a:srgbClr val="202122"/>
                </a:solidFill>
                <a:highlight>
                  <a:srgbClr val="FFFFFF"/>
                </a:highlight>
                <a:latin typeface="Arial"/>
                <a:ea typeface="Arial"/>
                <a:cs typeface="Arial"/>
                <a:sym typeface="Arial"/>
              </a:rPr>
              <a:t> with new data from the </a:t>
            </a:r>
            <a:r>
              <a:rPr lang="ro" sz="2100">
                <a:solidFill>
                  <a:srgbClr val="0645AD"/>
                </a:solidFill>
                <a:highlight>
                  <a:srgbClr val="FFFFFF"/>
                </a:highlight>
                <a:uFill>
                  <a:noFill/>
                </a:uFill>
                <a:latin typeface="Arial"/>
                <a:ea typeface="Arial"/>
                <a:cs typeface="Arial"/>
                <a:sym typeface="Arial"/>
                <a:hlinkClick r:id="rId6">
                  <a:extLst>
                    <a:ext uri="{A12FA001-AC4F-418D-AE19-62706E023703}">
                      <ahyp:hlinkClr val="tx"/>
                    </a:ext>
                  </a:extLst>
                </a:hlinkClick>
              </a:rPr>
              <a:t>web server</a:t>
            </a:r>
            <a:r>
              <a:rPr lang="ro" sz="2100">
                <a:solidFill>
                  <a:srgbClr val="202122"/>
                </a:solidFill>
                <a:highlight>
                  <a:srgbClr val="FFFFFF"/>
                </a:highlight>
                <a:latin typeface="Arial"/>
                <a:ea typeface="Arial"/>
                <a:cs typeface="Arial"/>
                <a:sym typeface="Arial"/>
              </a:rPr>
              <a:t>, instead of the default method of the browser loading entire new pages. </a:t>
            </a:r>
            <a:endParaRPr sz="21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T</a:t>
            </a:r>
            <a:r>
              <a:rPr lang="ro"/>
              <a:t>emplate reference variable</a:t>
            </a:r>
            <a:endParaRPr/>
          </a:p>
        </p:txBody>
      </p:sp>
      <p:sp>
        <p:nvSpPr>
          <p:cNvPr id="175" name="Google Shape;175;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A template reference variable is often a reference to a DOM element within a template. It can also be a reference to an Angular component or directive or a web component. That means you can easily access the variable anywhere in the template.</a:t>
            </a:r>
            <a:endParaRPr/>
          </a:p>
          <a:p>
            <a:pPr indent="0" lvl="0" marL="0" rtl="0" algn="l">
              <a:spcBef>
                <a:spcPts val="1600"/>
              </a:spcBef>
              <a:spcAft>
                <a:spcPts val="0"/>
              </a:spcAft>
              <a:buNone/>
            </a:pPr>
            <a:r>
              <a:rPr lang="ro" sz="1200">
                <a:solidFill>
                  <a:srgbClr val="000000"/>
                </a:solidFill>
                <a:latin typeface="Courier New"/>
                <a:ea typeface="Courier New"/>
                <a:cs typeface="Courier New"/>
                <a:sym typeface="Courier New"/>
              </a:rPr>
              <a:t>&lt;input type="text" #lastNameInput&gt;</a:t>
            </a:r>
            <a:br>
              <a:rPr lang="ro" sz="1200">
                <a:solidFill>
                  <a:srgbClr val="000000"/>
                </a:solidFill>
                <a:latin typeface="Courier New"/>
                <a:ea typeface="Courier New"/>
                <a:cs typeface="Courier New"/>
                <a:sym typeface="Courier New"/>
              </a:rPr>
            </a:br>
            <a:r>
              <a:rPr lang="ro" sz="1200">
                <a:solidFill>
                  <a:srgbClr val="000000"/>
                </a:solidFill>
                <a:latin typeface="Courier New"/>
                <a:ea typeface="Courier New"/>
                <a:cs typeface="Courier New"/>
                <a:sym typeface="Courier New"/>
              </a:rPr>
              <a:t>&lt;button (click)="show(lastNameInput)"&gt;Show&lt;/button&gt;</a:t>
            </a:r>
            <a:br>
              <a:rPr lang="ro" sz="1200">
                <a:solidFill>
                  <a:srgbClr val="000000"/>
                </a:solidFill>
                <a:latin typeface="Courier New"/>
                <a:ea typeface="Courier New"/>
                <a:cs typeface="Courier New"/>
                <a:sym typeface="Courier New"/>
              </a:rPr>
            </a:br>
            <a:endParaRPr sz="12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ro" sz="1200">
                <a:solidFill>
                  <a:srgbClr val="000000"/>
                </a:solidFill>
                <a:latin typeface="Courier New"/>
                <a:ea typeface="Courier New"/>
                <a:cs typeface="Courier New"/>
                <a:sym typeface="Courier New"/>
              </a:rPr>
              <a:t>show(lastName: HTMLInputElement){</a:t>
            </a:r>
            <a:endParaRPr sz="1200">
              <a:solidFill>
                <a:srgbClr val="000000"/>
              </a:solidFill>
              <a:latin typeface="Courier New"/>
              <a:ea typeface="Courier New"/>
              <a:cs typeface="Courier New"/>
              <a:sym typeface="Courier New"/>
            </a:endParaRPr>
          </a:p>
          <a:p>
            <a:pPr indent="0" lvl="0" marL="0" rtl="0" algn="l">
              <a:spcBef>
                <a:spcPts val="1600"/>
              </a:spcBef>
              <a:spcAft>
                <a:spcPts val="0"/>
              </a:spcAft>
              <a:buNone/>
            </a:pPr>
            <a:r>
              <a:rPr lang="ro" sz="1200">
                <a:solidFill>
                  <a:srgbClr val="000000"/>
                </a:solidFill>
                <a:latin typeface="Courier New"/>
                <a:ea typeface="Courier New"/>
                <a:cs typeface="Courier New"/>
                <a:sym typeface="Courier New"/>
              </a:rPr>
              <a:t>   console.log(lastName.value);</a:t>
            </a:r>
            <a:endParaRPr sz="1200">
              <a:solidFill>
                <a:srgbClr val="000000"/>
              </a:solidFill>
              <a:latin typeface="Courier New"/>
              <a:ea typeface="Courier New"/>
              <a:cs typeface="Courier New"/>
              <a:sym typeface="Courier New"/>
            </a:endParaRPr>
          </a:p>
          <a:p>
            <a:pPr indent="0" lvl="0" marL="0" rtl="0" algn="l">
              <a:spcBef>
                <a:spcPts val="1600"/>
              </a:spcBef>
              <a:spcAft>
                <a:spcPts val="1600"/>
              </a:spcAft>
              <a:buNone/>
            </a:pPr>
            <a:r>
              <a:rPr lang="ro" sz="1200">
                <a:solidFill>
                  <a:srgbClr val="000000"/>
                </a:solidFill>
                <a:latin typeface="Courier New"/>
                <a:ea typeface="Courier New"/>
                <a:cs typeface="Courier New"/>
                <a:sym typeface="Courier New"/>
              </a:rPr>
              <a:t>}</a:t>
            </a:r>
            <a:endParaRPr sz="1200">
              <a:solidFill>
                <a:srgbClr val="000000"/>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47075"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Challenges </a:t>
            </a:r>
            <a:endParaRPr/>
          </a:p>
        </p:txBody>
      </p:sp>
      <p:sp>
        <p:nvSpPr>
          <p:cNvPr id="72" name="Google Shape;72;p15"/>
          <p:cNvSpPr txBox="1"/>
          <p:nvPr>
            <p:ph idx="1" type="body"/>
          </p:nvPr>
        </p:nvSpPr>
        <p:spPr>
          <a:xfrm>
            <a:off x="311700" y="11595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a:t>Typescript</a:t>
            </a:r>
            <a:endParaRPr/>
          </a:p>
          <a:p>
            <a:pPr indent="-342900" lvl="0" marL="457200" rtl="0" algn="l">
              <a:spcBef>
                <a:spcPts val="0"/>
              </a:spcBef>
              <a:spcAft>
                <a:spcPts val="0"/>
              </a:spcAft>
              <a:buSzPts val="1800"/>
              <a:buChar char="●"/>
            </a:pPr>
            <a:r>
              <a:rPr lang="ro"/>
              <a:t>Templating system ( structural directives )</a:t>
            </a:r>
            <a:endParaRPr/>
          </a:p>
          <a:p>
            <a:pPr indent="-342900" lvl="0" marL="457200" rtl="0" algn="l">
              <a:spcBef>
                <a:spcPts val="0"/>
              </a:spcBef>
              <a:spcAft>
                <a:spcPts val="0"/>
              </a:spcAft>
              <a:buSzPts val="1800"/>
              <a:buChar char="●"/>
            </a:pPr>
            <a:r>
              <a:rPr lang="ro"/>
              <a:t>Data binding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descr="https://storage.googleapis.com/slite-api-files-production/files/f7004824-1d73-425e-9c40-2bf19e68a828/overview2.png" id="77" name="Google Shape;77;p16"/>
          <p:cNvPicPr preferRelativeResize="0"/>
          <p:nvPr/>
        </p:nvPicPr>
        <p:blipFill>
          <a:blip r:embed="rId3">
            <a:alphaModFix/>
          </a:blip>
          <a:stretch>
            <a:fillRect/>
          </a:stretch>
        </p:blipFill>
        <p:spPr>
          <a:xfrm>
            <a:off x="1209725" y="726575"/>
            <a:ext cx="6667500" cy="339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ro" sz="2800">
                <a:solidFill>
                  <a:srgbClr val="000000"/>
                </a:solidFill>
                <a:latin typeface="Arial"/>
                <a:ea typeface="Arial"/>
                <a:cs typeface="Arial"/>
                <a:sym typeface="Arial"/>
              </a:rPr>
              <a:t>Let’s get started </a:t>
            </a:r>
            <a:endParaRPr b="0" sz="28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solidFill>
                  <a:srgbClr val="595959"/>
                </a:solidFill>
                <a:latin typeface="Arial"/>
                <a:ea typeface="Arial"/>
                <a:cs typeface="Arial"/>
                <a:sym typeface="Arial"/>
              </a:rPr>
              <a:t>You will need </a:t>
            </a:r>
            <a:r>
              <a:rPr lang="ro" u="sng">
                <a:solidFill>
                  <a:schemeClr val="hlink"/>
                </a:solidFill>
                <a:latin typeface="Arial"/>
                <a:ea typeface="Arial"/>
                <a:cs typeface="Arial"/>
                <a:sym typeface="Arial"/>
                <a:hlinkClick r:id="rId3"/>
              </a:rPr>
              <a:t>node/npm</a:t>
            </a:r>
            <a:r>
              <a:rPr lang="ro">
                <a:solidFill>
                  <a:srgbClr val="595959"/>
                </a:solidFill>
                <a:latin typeface="Arial"/>
                <a:ea typeface="Arial"/>
                <a:cs typeface="Arial"/>
                <a:sym typeface="Arial"/>
              </a:rPr>
              <a:t> </a:t>
            </a:r>
            <a:endParaRPr sz="3000">
              <a:solidFill>
                <a:srgbClr val="595959"/>
              </a:solidFill>
              <a:latin typeface="Arial"/>
              <a:ea typeface="Arial"/>
              <a:cs typeface="Arial"/>
              <a:sym typeface="Arial"/>
            </a:endParaRPr>
          </a:p>
          <a:p>
            <a:pPr indent="0" lvl="0" marL="0" rtl="0" algn="ctr">
              <a:spcBef>
                <a:spcPts val="1600"/>
              </a:spcBef>
              <a:spcAft>
                <a:spcPts val="0"/>
              </a:spcAft>
              <a:buNone/>
            </a:pPr>
            <a:r>
              <a:t/>
            </a:r>
            <a:endParaRPr sz="3000">
              <a:solidFill>
                <a:srgbClr val="595959"/>
              </a:solidFill>
              <a:latin typeface="Arial"/>
              <a:ea typeface="Arial"/>
              <a:cs typeface="Arial"/>
              <a:sym typeface="Arial"/>
            </a:endParaRPr>
          </a:p>
          <a:p>
            <a:pPr indent="0" lvl="0" marL="0" rtl="0" algn="ctr">
              <a:spcBef>
                <a:spcPts val="1600"/>
              </a:spcBef>
              <a:spcAft>
                <a:spcPts val="0"/>
              </a:spcAft>
              <a:buNone/>
            </a:pPr>
            <a:r>
              <a:rPr lang="ro" sz="3000">
                <a:solidFill>
                  <a:srgbClr val="595959"/>
                </a:solidFill>
                <a:latin typeface="Arial"/>
                <a:ea typeface="Arial"/>
                <a:cs typeface="Arial"/>
                <a:sym typeface="Arial"/>
              </a:rPr>
              <a:t>Create your first </a:t>
            </a:r>
            <a:endParaRPr sz="3000">
              <a:solidFill>
                <a:srgbClr val="595959"/>
              </a:solidFill>
              <a:latin typeface="Arial"/>
              <a:ea typeface="Arial"/>
              <a:cs typeface="Arial"/>
              <a:sym typeface="Arial"/>
            </a:endParaRPr>
          </a:p>
          <a:p>
            <a:pPr indent="0" lvl="0" marL="0" rtl="0" algn="ctr">
              <a:spcBef>
                <a:spcPts val="1600"/>
              </a:spcBef>
              <a:spcAft>
                <a:spcPts val="1600"/>
              </a:spcAft>
              <a:buNone/>
            </a:pPr>
            <a:r>
              <a:rPr lang="ro" sz="3000">
                <a:solidFill>
                  <a:srgbClr val="595959"/>
                </a:solidFill>
                <a:latin typeface="Arial"/>
                <a:ea typeface="Arial"/>
                <a:cs typeface="Arial"/>
                <a:sym typeface="Arial"/>
              </a:rPr>
              <a:t>Angular app using </a:t>
            </a:r>
            <a:r>
              <a:rPr lang="ro" sz="3000" u="sng">
                <a:solidFill>
                  <a:srgbClr val="0097A7"/>
                </a:solidFill>
                <a:latin typeface="Arial"/>
                <a:ea typeface="Arial"/>
                <a:cs typeface="Arial"/>
                <a:sym typeface="Arial"/>
                <a:hlinkClick r:id="rId4">
                  <a:extLst>
                    <a:ext uri="{A12FA001-AC4F-418D-AE19-62706E023703}">
                      <ahyp:hlinkClr val="tx"/>
                    </a:ext>
                  </a:extLst>
                </a:hlinkClick>
              </a:rPr>
              <a:t>Angular CLI</a:t>
            </a:r>
            <a:endParaRPr>
              <a:solidFill>
                <a:srgbClr val="59595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3000"/>
              <a:t>Create angular application using Angular CLI</a:t>
            </a:r>
            <a:endParaRPr sz="3000"/>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ro" sz="1100">
                <a:solidFill>
                  <a:srgbClr val="000000"/>
                </a:solidFill>
                <a:latin typeface="Arial"/>
                <a:ea typeface="Arial"/>
                <a:cs typeface="Arial"/>
                <a:sym typeface="Arial"/>
              </a:rPr>
              <a:t>Open git bash terminal and then follow those steps:</a:t>
            </a:r>
            <a:endParaRPr sz="1100">
              <a:solidFill>
                <a:srgbClr val="000000"/>
              </a:solidFill>
              <a:latin typeface="Arial"/>
              <a:ea typeface="Arial"/>
              <a:cs typeface="Arial"/>
              <a:sym typeface="Arial"/>
            </a:endParaRPr>
          </a:p>
          <a:p>
            <a:pPr indent="-298450" lvl="0" marL="457200" rtl="0" algn="l">
              <a:spcBef>
                <a:spcPts val="1200"/>
              </a:spcBef>
              <a:spcAft>
                <a:spcPts val="0"/>
              </a:spcAft>
              <a:buSzPts val="1100"/>
              <a:buFont typeface="Arial"/>
              <a:buAutoNum type="arabicPeriod"/>
            </a:pPr>
            <a:r>
              <a:rPr lang="ro" sz="1100">
                <a:solidFill>
                  <a:srgbClr val="000000"/>
                </a:solidFill>
                <a:latin typeface="Arial"/>
                <a:ea typeface="Arial"/>
                <a:cs typeface="Arial"/>
                <a:sym typeface="Arial"/>
              </a:rPr>
              <a:t>Install</a:t>
            </a:r>
            <a:r>
              <a:rPr lang="ro" sz="1100">
                <a:solidFill>
                  <a:srgbClr val="000000"/>
                </a:solidFill>
                <a:uFill>
                  <a:noFill/>
                </a:uFill>
                <a:latin typeface="Arial"/>
                <a:ea typeface="Arial"/>
                <a:cs typeface="Arial"/>
                <a:sym typeface="Arial"/>
                <a:hlinkClick r:id="rId3">
                  <a:extLst>
                    <a:ext uri="{A12FA001-AC4F-418D-AE19-62706E023703}">
                      <ahyp:hlinkClr val="tx"/>
                    </a:ext>
                  </a:extLst>
                </a:hlinkClick>
              </a:rPr>
              <a:t> </a:t>
            </a:r>
            <a:r>
              <a:rPr lang="ro" sz="1100" u="sng">
                <a:solidFill>
                  <a:schemeClr val="hlink"/>
                </a:solidFill>
                <a:latin typeface="Arial"/>
                <a:ea typeface="Arial"/>
                <a:cs typeface="Arial"/>
                <a:sym typeface="Arial"/>
                <a:hlinkClick r:id="rId4"/>
              </a:rPr>
              <a:t>Angular CLI</a:t>
            </a:r>
            <a:endParaRPr sz="1100" u="sng">
              <a:solidFill>
                <a:schemeClr val="hlink"/>
              </a:solidFill>
              <a:latin typeface="Arial"/>
              <a:ea typeface="Arial"/>
              <a:cs typeface="Arial"/>
              <a:sym typeface="Arial"/>
            </a:endParaRPr>
          </a:p>
          <a:p>
            <a:pPr indent="457200" lvl="0" marL="0" rtl="0" algn="l">
              <a:spcBef>
                <a:spcPts val="1200"/>
              </a:spcBef>
              <a:spcAft>
                <a:spcPts val="0"/>
              </a:spcAft>
              <a:buNone/>
            </a:pPr>
            <a:r>
              <a:rPr b="1" lang="ro" sz="1100">
                <a:solidFill>
                  <a:srgbClr val="000000"/>
                </a:solidFill>
                <a:latin typeface="Arial"/>
                <a:ea typeface="Arial"/>
                <a:cs typeface="Arial"/>
                <a:sym typeface="Arial"/>
              </a:rPr>
              <a:t>npm install -g @angular/cli</a:t>
            </a:r>
            <a:endParaRPr b="1" sz="1100">
              <a:solidFill>
                <a:srgbClr val="000000"/>
              </a:solidFill>
              <a:latin typeface="Arial"/>
              <a:ea typeface="Arial"/>
              <a:cs typeface="Arial"/>
              <a:sym typeface="Arial"/>
            </a:endParaRPr>
          </a:p>
          <a:p>
            <a:pPr indent="-298450" lvl="0" marL="457200" rtl="0" algn="l">
              <a:spcBef>
                <a:spcPts val="1600"/>
              </a:spcBef>
              <a:spcAft>
                <a:spcPts val="0"/>
              </a:spcAft>
              <a:buClr>
                <a:srgbClr val="000000"/>
              </a:buClr>
              <a:buSzPts val="1100"/>
              <a:buFont typeface="Arial"/>
              <a:buAutoNum type="arabicPeriod"/>
            </a:pPr>
            <a:r>
              <a:rPr lang="ro" sz="1100">
                <a:solidFill>
                  <a:srgbClr val="000000"/>
                </a:solidFill>
                <a:latin typeface="Arial"/>
                <a:ea typeface="Arial"/>
                <a:cs typeface="Arial"/>
                <a:sym typeface="Arial"/>
              </a:rPr>
              <a:t>Create a new angular app using this command</a:t>
            </a:r>
            <a:endParaRPr b="1" sz="1100">
              <a:solidFill>
                <a:srgbClr val="000000"/>
              </a:solidFill>
              <a:latin typeface="Arial"/>
              <a:ea typeface="Arial"/>
              <a:cs typeface="Arial"/>
              <a:sym typeface="Arial"/>
            </a:endParaRPr>
          </a:p>
          <a:p>
            <a:pPr indent="457200" lvl="0" marL="0" rtl="0" algn="l">
              <a:spcBef>
                <a:spcPts val="1200"/>
              </a:spcBef>
              <a:spcAft>
                <a:spcPts val="0"/>
              </a:spcAft>
              <a:buNone/>
            </a:pPr>
            <a:r>
              <a:rPr b="1" lang="ro" sz="1100">
                <a:solidFill>
                  <a:srgbClr val="000000"/>
                </a:solidFill>
                <a:latin typeface="Arial"/>
                <a:ea typeface="Arial"/>
                <a:cs typeface="Arial"/>
                <a:sym typeface="Arial"/>
              </a:rPr>
              <a:t> ng new &lt;nume aplicatie&gt;</a:t>
            </a:r>
            <a:r>
              <a:rPr b="1" lang="ro" sz="1100">
                <a:solidFill>
                  <a:srgbClr val="000000"/>
                </a:solidFill>
                <a:latin typeface="Arial"/>
                <a:ea typeface="Arial"/>
                <a:cs typeface="Arial"/>
                <a:sym typeface="Arial"/>
              </a:rPr>
              <a:t> </a:t>
            </a:r>
            <a:r>
              <a:rPr b="1" lang="ro" sz="1100">
                <a:solidFill>
                  <a:srgbClr val="000000"/>
                </a:solidFill>
                <a:latin typeface="Arial"/>
                <a:ea typeface="Arial"/>
                <a:cs typeface="Arial"/>
                <a:sym typeface="Arial"/>
              </a:rPr>
              <a:t>--routing=true --style=scss</a:t>
            </a:r>
            <a:endParaRPr b="1" sz="1100">
              <a:solidFill>
                <a:srgbClr val="000000"/>
              </a:solidFill>
              <a:latin typeface="Arial"/>
              <a:ea typeface="Arial"/>
              <a:cs typeface="Arial"/>
              <a:sym typeface="Arial"/>
            </a:endParaRPr>
          </a:p>
          <a:p>
            <a:pPr indent="-298450" lvl="0" marL="457200" rtl="0" algn="l">
              <a:spcBef>
                <a:spcPts val="1600"/>
              </a:spcBef>
              <a:spcAft>
                <a:spcPts val="0"/>
              </a:spcAft>
              <a:buClr>
                <a:srgbClr val="000000"/>
              </a:buClr>
              <a:buSzPts val="1100"/>
              <a:buFont typeface="Arial"/>
              <a:buAutoNum type="arabicPeriod"/>
            </a:pPr>
            <a:r>
              <a:rPr lang="ro" sz="1100">
                <a:solidFill>
                  <a:srgbClr val="000000"/>
                </a:solidFill>
                <a:latin typeface="Arial"/>
                <a:ea typeface="Arial"/>
                <a:cs typeface="Arial"/>
                <a:sym typeface="Arial"/>
              </a:rPr>
              <a:t>Go to the new folder created</a:t>
            </a:r>
            <a:endParaRPr sz="1100">
              <a:solidFill>
                <a:srgbClr val="000000"/>
              </a:solidFill>
              <a:latin typeface="Arial"/>
              <a:ea typeface="Arial"/>
              <a:cs typeface="Arial"/>
              <a:sym typeface="Arial"/>
            </a:endParaRPr>
          </a:p>
          <a:p>
            <a:pPr indent="457200" lvl="0" marL="0" rtl="0" algn="l">
              <a:spcBef>
                <a:spcPts val="1200"/>
              </a:spcBef>
              <a:spcAft>
                <a:spcPts val="0"/>
              </a:spcAft>
              <a:buNone/>
            </a:pPr>
            <a:r>
              <a:rPr b="1" lang="ro" sz="1100">
                <a:solidFill>
                  <a:srgbClr val="000000"/>
                </a:solidFill>
                <a:latin typeface="Arial"/>
                <a:ea typeface="Arial"/>
                <a:cs typeface="Arial"/>
                <a:sym typeface="Arial"/>
              </a:rPr>
              <a:t>cd &lt;nume aplicatie&gt;</a:t>
            </a:r>
            <a:endParaRPr b="1" sz="1100">
              <a:solidFill>
                <a:srgbClr val="000000"/>
              </a:solidFill>
              <a:latin typeface="Arial"/>
              <a:ea typeface="Arial"/>
              <a:cs typeface="Arial"/>
              <a:sym typeface="Arial"/>
            </a:endParaRPr>
          </a:p>
          <a:p>
            <a:pPr indent="-298450" lvl="0" marL="457200" rtl="0" algn="l">
              <a:spcBef>
                <a:spcPts val="1600"/>
              </a:spcBef>
              <a:spcAft>
                <a:spcPts val="0"/>
              </a:spcAft>
              <a:buClr>
                <a:srgbClr val="000000"/>
              </a:buClr>
              <a:buSzPts val="1100"/>
              <a:buFont typeface="Arial"/>
              <a:buAutoNum type="arabicPeriod"/>
            </a:pPr>
            <a:r>
              <a:rPr lang="ro" sz="1100">
                <a:solidFill>
                  <a:srgbClr val="000000"/>
                </a:solidFill>
                <a:latin typeface="Arial"/>
                <a:ea typeface="Arial"/>
                <a:cs typeface="Arial"/>
                <a:sym typeface="Arial"/>
              </a:rPr>
              <a:t>start development server using this command:</a:t>
            </a:r>
            <a:endParaRPr sz="1100">
              <a:solidFill>
                <a:srgbClr val="000000"/>
              </a:solidFill>
              <a:latin typeface="Arial"/>
              <a:ea typeface="Arial"/>
              <a:cs typeface="Arial"/>
              <a:sym typeface="Arial"/>
            </a:endParaRPr>
          </a:p>
          <a:p>
            <a:pPr indent="457200" lvl="0" marL="0" rtl="0" algn="l">
              <a:spcBef>
                <a:spcPts val="1200"/>
              </a:spcBef>
              <a:spcAft>
                <a:spcPts val="0"/>
              </a:spcAft>
              <a:buNone/>
            </a:pPr>
            <a:r>
              <a:rPr b="1" lang="ro" sz="1100">
                <a:solidFill>
                  <a:srgbClr val="000000"/>
                </a:solidFill>
                <a:latin typeface="Arial"/>
                <a:ea typeface="Arial"/>
                <a:cs typeface="Arial"/>
                <a:sym typeface="Arial"/>
              </a:rPr>
              <a:t>ng serve</a:t>
            </a:r>
            <a:endParaRPr b="1" sz="1100">
              <a:solidFill>
                <a:srgbClr val="000000"/>
              </a:solidFill>
              <a:latin typeface="Arial"/>
              <a:ea typeface="Arial"/>
              <a:cs typeface="Arial"/>
              <a:sym typeface="Arial"/>
            </a:endParaRPr>
          </a:p>
          <a:p>
            <a:pPr indent="0" lvl="0" marL="0" rtl="0" algn="l">
              <a:spcBef>
                <a:spcPts val="16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431975" y="2089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a:t>Let’s discuss about the folder structure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Modules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1200">
                <a:solidFill>
                  <a:srgbClr val="595959"/>
                </a:solidFill>
                <a:latin typeface="Arial"/>
                <a:ea typeface="Arial"/>
                <a:cs typeface="Arial"/>
                <a:sym typeface="Arial"/>
              </a:rPr>
              <a:t>The basic building blocks of an Angular application are NgModules, which provide a compilation context for components. NgModules collect related code into functional sets; an Angular app is defined by a set of NgModules. An app always has at least a root module that enables bootstrapping, and typically has many more feature modules.</a:t>
            </a:r>
            <a:endParaRPr sz="1200">
              <a:solidFill>
                <a:srgbClr val="595959"/>
              </a:solidFill>
              <a:latin typeface="Arial"/>
              <a:ea typeface="Arial"/>
              <a:cs typeface="Arial"/>
              <a:sym typeface="Arial"/>
            </a:endParaRPr>
          </a:p>
          <a:p>
            <a:pPr indent="0" lvl="0" marL="0" rtl="0" algn="l">
              <a:spcBef>
                <a:spcPts val="1600"/>
              </a:spcBef>
              <a:spcAft>
                <a:spcPts val="0"/>
              </a:spcAft>
              <a:buNone/>
            </a:pPr>
            <a:r>
              <a:rPr lang="ro" sz="1200">
                <a:solidFill>
                  <a:srgbClr val="595959"/>
                </a:solidFill>
                <a:latin typeface="Arial"/>
                <a:ea typeface="Arial"/>
                <a:cs typeface="Arial"/>
                <a:sym typeface="Arial"/>
              </a:rPr>
              <a:t>Components define views, which are sets of screen elements that Angular can choose among and modify according to your program logic and data.</a:t>
            </a:r>
            <a:endParaRPr sz="1200">
              <a:solidFill>
                <a:srgbClr val="595959"/>
              </a:solidFill>
              <a:latin typeface="Arial"/>
              <a:ea typeface="Arial"/>
              <a:cs typeface="Arial"/>
              <a:sym typeface="Arial"/>
            </a:endParaRPr>
          </a:p>
          <a:p>
            <a:pPr indent="0" lvl="0" marL="0" rtl="0" algn="l">
              <a:spcBef>
                <a:spcPts val="1600"/>
              </a:spcBef>
              <a:spcAft>
                <a:spcPts val="0"/>
              </a:spcAft>
              <a:buNone/>
            </a:pPr>
            <a:r>
              <a:rPr lang="ro" sz="1200">
                <a:solidFill>
                  <a:srgbClr val="595959"/>
                </a:solidFill>
                <a:latin typeface="Arial"/>
                <a:ea typeface="Arial"/>
                <a:cs typeface="Arial"/>
                <a:sym typeface="Arial"/>
              </a:rPr>
              <a:t>Components use services, which provide specific functionality not directly related to views. Service providers can be injected into components as dependencies, making your code modular, reusable, and efficient.</a:t>
            </a:r>
            <a:endParaRPr sz="1200">
              <a:solidFill>
                <a:srgbClr val="595959"/>
              </a:solidFill>
              <a:latin typeface="Arial"/>
              <a:ea typeface="Arial"/>
              <a:cs typeface="Arial"/>
              <a:sym typeface="Arial"/>
            </a:endParaRPr>
          </a:p>
          <a:p>
            <a:pPr indent="0" lvl="0" marL="0" rtl="0" algn="l">
              <a:spcBef>
                <a:spcPts val="1600"/>
              </a:spcBef>
              <a:spcAft>
                <a:spcPts val="0"/>
              </a:spcAft>
              <a:buNone/>
            </a:pPr>
            <a:r>
              <a:rPr lang="ro" sz="1200">
                <a:solidFill>
                  <a:srgbClr val="595959"/>
                </a:solidFill>
                <a:latin typeface="Arial"/>
                <a:ea typeface="Arial"/>
                <a:cs typeface="Arial"/>
                <a:sym typeface="Arial"/>
              </a:rPr>
              <a:t>Both components and services are simply classes, with decorators that mark their type and provide metadata that tells Angular how to use them.</a:t>
            </a:r>
            <a:endParaRPr sz="1200">
              <a:solidFill>
                <a:srgbClr val="595959"/>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Data binding </a:t>
            </a:r>
            <a:endParaRPr/>
          </a:p>
        </p:txBody>
      </p:sp>
      <p:sp>
        <p:nvSpPr>
          <p:cNvPr id="106" name="Google Shape;106;p21"/>
          <p:cNvSpPr txBox="1"/>
          <p:nvPr>
            <p:ph idx="1" type="body"/>
          </p:nvPr>
        </p:nvSpPr>
        <p:spPr>
          <a:xfrm>
            <a:off x="467350" y="1209075"/>
            <a:ext cx="4230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ro" sz="1100">
                <a:solidFill>
                  <a:srgbClr val="000000"/>
                </a:solidFill>
                <a:latin typeface="Arial"/>
                <a:ea typeface="Arial"/>
                <a:cs typeface="Arial"/>
                <a:sym typeface="Arial"/>
              </a:rPr>
              <a:t>[ ] - Property binding</a:t>
            </a:r>
            <a:r>
              <a:rPr lang="ro" sz="1100">
                <a:solidFill>
                  <a:srgbClr val="000000"/>
                </a:solidFill>
                <a:latin typeface="Arial"/>
                <a:ea typeface="Arial"/>
                <a:cs typeface="Arial"/>
                <a:sym typeface="Arial"/>
              </a:rPr>
              <a:t> One-way from data source to view target</a:t>
            </a:r>
            <a:endParaRPr sz="11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ro" sz="1100">
                <a:solidFill>
                  <a:srgbClr val="000000"/>
                </a:solidFill>
                <a:latin typeface="Arial"/>
                <a:ea typeface="Arial"/>
                <a:cs typeface="Arial"/>
                <a:sym typeface="Arial"/>
              </a:rPr>
              <a:t>[target]="expression"</a:t>
            </a:r>
            <a:endParaRPr sz="11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ro" sz="1100">
                <a:solidFill>
                  <a:srgbClr val="000000"/>
                </a:solidFill>
                <a:latin typeface="Arial"/>
                <a:ea typeface="Arial"/>
                <a:cs typeface="Arial"/>
                <a:sym typeface="Arial"/>
              </a:rPr>
              <a:t>bind-target="expression"</a:t>
            </a:r>
            <a:endParaRPr sz="110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ro" sz="1100">
                <a:solidFill>
                  <a:srgbClr val="000000"/>
                </a:solidFill>
                <a:latin typeface="Arial"/>
                <a:ea typeface="Arial"/>
                <a:cs typeface="Arial"/>
                <a:sym typeface="Arial"/>
              </a:rPr>
              <a:t>We can use bind- instead of []</a:t>
            </a:r>
            <a:endParaRPr sz="11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b="1" lang="ro" sz="1100">
                <a:solidFill>
                  <a:srgbClr val="000000"/>
                </a:solidFill>
                <a:latin typeface="Arial"/>
                <a:ea typeface="Arial"/>
                <a:cs typeface="Arial"/>
                <a:sym typeface="Arial"/>
              </a:rPr>
              <a:t>() -&gt; Event Binding</a:t>
            </a:r>
            <a:r>
              <a:rPr lang="ro" sz="1100">
                <a:solidFill>
                  <a:srgbClr val="000000"/>
                </a:solidFill>
                <a:latin typeface="Arial"/>
                <a:ea typeface="Arial"/>
                <a:cs typeface="Arial"/>
                <a:sym typeface="Arial"/>
              </a:rPr>
              <a:t> One-way from view target to data source</a:t>
            </a:r>
            <a:endParaRPr sz="11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ro" sz="1100">
                <a:solidFill>
                  <a:srgbClr val="000000"/>
                </a:solidFill>
                <a:latin typeface="Arial"/>
                <a:ea typeface="Arial"/>
                <a:cs typeface="Arial"/>
                <a:sym typeface="Arial"/>
              </a:rPr>
              <a:t>(target)="statement"</a:t>
            </a:r>
            <a:endParaRPr sz="110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ro" sz="1100">
                <a:solidFill>
                  <a:srgbClr val="000000"/>
                </a:solidFill>
                <a:latin typeface="Arial"/>
                <a:ea typeface="Arial"/>
                <a:cs typeface="Arial"/>
                <a:sym typeface="Arial"/>
              </a:rPr>
              <a:t>on-target="statement"</a:t>
            </a:r>
            <a:endParaRPr sz="110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ro" sz="1100">
                <a:solidFill>
                  <a:srgbClr val="000000"/>
                </a:solidFill>
                <a:latin typeface="Arial"/>
                <a:ea typeface="Arial"/>
                <a:cs typeface="Arial"/>
                <a:sym typeface="Arial"/>
              </a:rPr>
              <a:t>We can use on- instead of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
        <p:nvSpPr>
          <p:cNvPr id="107" name="Google Shape;107;p21"/>
          <p:cNvSpPr txBox="1"/>
          <p:nvPr>
            <p:ph idx="1" type="body"/>
          </p:nvPr>
        </p:nvSpPr>
        <p:spPr>
          <a:xfrm>
            <a:off x="4860500" y="1173700"/>
            <a:ext cx="39717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ro" sz="1100">
                <a:solidFill>
                  <a:srgbClr val="000000"/>
                </a:solidFill>
                <a:latin typeface="Arial"/>
                <a:ea typeface="Arial"/>
                <a:cs typeface="Arial"/>
                <a:sym typeface="Arial"/>
              </a:rPr>
              <a:t>[()]- Two way Binding</a:t>
            </a:r>
            <a:r>
              <a:rPr lang="ro"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00000"/>
              </a:lnSpc>
              <a:spcBef>
                <a:spcPts val="1200"/>
              </a:spcBef>
              <a:spcAft>
                <a:spcPts val="0"/>
              </a:spcAft>
              <a:buNone/>
            </a:pPr>
            <a:r>
              <a:rPr lang="ro" sz="1100">
                <a:solidFill>
                  <a:srgbClr val="000000"/>
                </a:solidFill>
                <a:latin typeface="Arial"/>
                <a:ea typeface="Arial"/>
                <a:cs typeface="Arial"/>
                <a:sym typeface="Arial"/>
              </a:rPr>
              <a:t>[(target)]="expression"</a:t>
            </a:r>
            <a:endParaRPr sz="1100">
              <a:solidFill>
                <a:srgbClr val="000000"/>
              </a:solidFill>
              <a:latin typeface="Arial"/>
              <a:ea typeface="Arial"/>
              <a:cs typeface="Arial"/>
              <a:sym typeface="Arial"/>
            </a:endParaRPr>
          </a:p>
          <a:p>
            <a:pPr indent="0" lvl="0" marL="0" rtl="0" algn="l">
              <a:lnSpc>
                <a:spcPct val="100000"/>
              </a:lnSpc>
              <a:spcBef>
                <a:spcPts val="1600"/>
              </a:spcBef>
              <a:spcAft>
                <a:spcPts val="0"/>
              </a:spcAft>
              <a:buNone/>
            </a:pPr>
            <a:r>
              <a:rPr lang="ro" sz="1100">
                <a:solidFill>
                  <a:srgbClr val="000000"/>
                </a:solidFill>
                <a:latin typeface="Arial"/>
                <a:ea typeface="Arial"/>
                <a:cs typeface="Arial"/>
                <a:sym typeface="Arial"/>
              </a:rPr>
              <a:t>bindon-target="expression"</a:t>
            </a:r>
            <a:endParaRPr sz="1100">
              <a:solidFill>
                <a:srgbClr val="000000"/>
              </a:solidFill>
              <a:latin typeface="Arial"/>
              <a:ea typeface="Arial"/>
              <a:cs typeface="Arial"/>
              <a:sym typeface="Arial"/>
            </a:endParaRPr>
          </a:p>
          <a:p>
            <a:pPr indent="0" lvl="0" marL="0" rtl="0" algn="l">
              <a:lnSpc>
                <a:spcPct val="100000"/>
              </a:lnSpc>
              <a:spcBef>
                <a:spcPts val="1600"/>
              </a:spcBef>
              <a:spcAft>
                <a:spcPts val="1200"/>
              </a:spcAft>
              <a:buNone/>
            </a:pPr>
            <a:r>
              <a:rPr lang="ro" sz="1100">
                <a:solidFill>
                  <a:srgbClr val="000000"/>
                </a:solidFill>
                <a:latin typeface="Arial"/>
                <a:ea typeface="Arial"/>
                <a:cs typeface="Arial"/>
                <a:sym typeface="Arial"/>
              </a:rPr>
              <a:t>We can use bindon- instead of [()]</a:t>
            </a:r>
            <a:endParaRPr b="1" sz="11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