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26"/>
  </p:notesMasterIdLst>
  <p:sldIdLst>
    <p:sldId id="256" r:id="rId5"/>
    <p:sldId id="259" r:id="rId6"/>
    <p:sldId id="260" r:id="rId7"/>
    <p:sldId id="278" r:id="rId8"/>
    <p:sldId id="331" r:id="rId9"/>
    <p:sldId id="268" r:id="rId10"/>
    <p:sldId id="332" r:id="rId11"/>
    <p:sldId id="333" r:id="rId12"/>
    <p:sldId id="335" r:id="rId13"/>
    <p:sldId id="337" r:id="rId14"/>
    <p:sldId id="338" r:id="rId15"/>
    <p:sldId id="339" r:id="rId16"/>
    <p:sldId id="341" r:id="rId17"/>
    <p:sldId id="342" r:id="rId18"/>
    <p:sldId id="340" r:id="rId19"/>
    <p:sldId id="343" r:id="rId20"/>
    <p:sldId id="344" r:id="rId21"/>
    <p:sldId id="334" r:id="rId22"/>
    <p:sldId id="345" r:id="rId23"/>
    <p:sldId id="346" r:id="rId24"/>
    <p:sldId id="284" r:id="rId2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Merriweather" pitchFamily="2" charset="77"/>
      <p:regular r:id="rId28"/>
      <p:bold r:id="rId29"/>
      <p:italic r:id="rId30"/>
      <p:boldItalic r:id="rId31"/>
    </p:embeddedFont>
    <p:embeddedFont>
      <p:font typeface="Merriweather Black" pitchFamily="2" charset="77"/>
      <p:bold r:id="rId32"/>
      <p:italic r:id="rId33"/>
      <p:boldItalic r:id="rId34"/>
    </p:embeddedFont>
    <p:embeddedFont>
      <p:font typeface="Spectral" panose="02020502060000000000" pitchFamily="18" charset="77"/>
      <p:regular r:id="rId35"/>
      <p:bold r:id="rId36"/>
      <p:italic r:id="rId37"/>
      <p:boldItalic r:id="rId38"/>
    </p:embeddedFont>
    <p:embeddedFont>
      <p:font typeface="Spectral Light" panose="02020302060000000000" pitchFamily="18" charset="77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15DF9-55C1-41BF-800D-A481B0BDAA77}" v="3" dt="2023-05-11T17:30:59.087"/>
    <p1510:client id="{BAC2246D-A7E3-403C-AE5B-743626234B39}" v="2" dt="2022-10-28T11:45:19.154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6"/>
    <p:restoredTop sz="94690"/>
  </p:normalViewPr>
  <p:slideViewPr>
    <p:cSldViewPr snapToGrid="0">
      <p:cViewPr varScale="1">
        <p:scale>
          <a:sx n="230" d="100"/>
          <a:sy n="230" d="100"/>
        </p:scale>
        <p:origin x="200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1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ULIAN ROBERT ROMAN" userId="S::iulian.roman@s.unibuc.ro::d336a366-996d-4a57-8b6f-68e4eb3c3f73" providerId="AD" clId="Web-{0C415DF9-55C1-41BF-800D-A481B0BDAA77}"/>
    <pc:docChg chg="modSld">
      <pc:chgData name="IULIAN ROBERT ROMAN" userId="S::iulian.roman@s.unibuc.ro::d336a366-996d-4a57-8b6f-68e4eb3c3f73" providerId="AD" clId="Web-{0C415DF9-55C1-41BF-800D-A481B0BDAA77}" dt="2023-05-11T17:30:59.087" v="2" actId="1076"/>
      <pc:docMkLst>
        <pc:docMk/>
      </pc:docMkLst>
      <pc:sldChg chg="modSp">
        <pc:chgData name="IULIAN ROBERT ROMAN" userId="S::iulian.roman@s.unibuc.ro::d336a366-996d-4a57-8b6f-68e4eb3c3f73" providerId="AD" clId="Web-{0C415DF9-55C1-41BF-800D-A481B0BDAA77}" dt="2023-05-11T17:30:59.087" v="2" actId="1076"/>
        <pc:sldMkLst>
          <pc:docMk/>
          <pc:sldMk cId="2572939695" sldId="332"/>
        </pc:sldMkLst>
        <pc:spChg chg="mod">
          <ac:chgData name="IULIAN ROBERT ROMAN" userId="S::iulian.roman@s.unibuc.ro::d336a366-996d-4a57-8b6f-68e4eb3c3f73" providerId="AD" clId="Web-{0C415DF9-55C1-41BF-800D-A481B0BDAA77}" dt="2023-05-11T17:30:59.087" v="2" actId="1076"/>
          <ac:spMkLst>
            <pc:docMk/>
            <pc:sldMk cId="2572939695" sldId="332"/>
            <ac:spMk id="2205" creationId="{00000000-0000-0000-0000-000000000000}"/>
          </ac:spMkLst>
        </pc:spChg>
        <pc:grpChg chg="mod">
          <ac:chgData name="IULIAN ROBERT ROMAN" userId="S::iulian.roman@s.unibuc.ro::d336a366-996d-4a57-8b6f-68e4eb3c3f73" providerId="AD" clId="Web-{0C415DF9-55C1-41BF-800D-A481B0BDAA77}" dt="2023-05-11T17:30:55.587" v="0" actId="1076"/>
          <ac:grpSpMkLst>
            <pc:docMk/>
            <pc:sldMk cId="2572939695" sldId="332"/>
            <ac:grpSpMk id="2204" creationId="{00000000-0000-0000-0000-000000000000}"/>
          </ac:grpSpMkLst>
        </pc:grpChg>
      </pc:sldChg>
    </pc:docChg>
  </pc:docChgLst>
  <pc:docChgLst>
    <pc:chgData name="DIANA ALEXANDRA CORDUN" userId="S::diana.cordun@s.unibuc.ro::26292f06-132c-4877-8ab7-e30c7ffabf40" providerId="AD" clId="Web-{BAC2246D-A7E3-403C-AE5B-743626234B39}"/>
    <pc:docChg chg="modSld">
      <pc:chgData name="DIANA ALEXANDRA CORDUN" userId="S::diana.cordun@s.unibuc.ro::26292f06-132c-4877-8ab7-e30c7ffabf40" providerId="AD" clId="Web-{BAC2246D-A7E3-403C-AE5B-743626234B39}" dt="2022-10-28T11:45:19.154" v="1" actId="1076"/>
      <pc:docMkLst>
        <pc:docMk/>
      </pc:docMkLst>
      <pc:sldChg chg="modSp">
        <pc:chgData name="DIANA ALEXANDRA CORDUN" userId="S::diana.cordun@s.unibuc.ro::26292f06-132c-4877-8ab7-e30c7ffabf40" providerId="AD" clId="Web-{BAC2246D-A7E3-403C-AE5B-743626234B39}" dt="2022-10-28T11:45:19.154" v="1" actId="1076"/>
        <pc:sldMkLst>
          <pc:docMk/>
          <pc:sldMk cId="4260287546" sldId="346"/>
        </pc:sldMkLst>
        <pc:spChg chg="mod">
          <ac:chgData name="DIANA ALEXANDRA CORDUN" userId="S::diana.cordun@s.unibuc.ro::26292f06-132c-4877-8ab7-e30c7ffabf40" providerId="AD" clId="Web-{BAC2246D-A7E3-403C-AE5B-743626234B39}" dt="2022-10-28T11:45:19.154" v="1" actId="1076"/>
          <ac:spMkLst>
            <pc:docMk/>
            <pc:sldMk cId="4260287546" sldId="346"/>
            <ac:spMk id="5" creationId="{55A29933-AF49-342D-2B9C-16D2CA9FCC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294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733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955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308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242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72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677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540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34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solidFill>
          <a:schemeClr val="dk1"/>
        </a:solidFill>
        <a:effectLst/>
      </p:bgPr>
    </p:bg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oogle Shape;2049;p29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2050" name="Google Shape;2050;p29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2051" name="Google Shape;2051;p29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9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9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9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29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6" name="Google Shape;2056;p29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2057" name="Google Shape;2057;p29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9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9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9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61" name="Google Shape;2061;p29"/>
          <p:cNvGrpSpPr/>
          <p:nvPr/>
        </p:nvGrpSpPr>
        <p:grpSpPr>
          <a:xfrm rot="-5400000" flipH="1">
            <a:off x="7774437" y="2192363"/>
            <a:ext cx="1764041" cy="758764"/>
            <a:chOff x="6659230" y="279450"/>
            <a:chExt cx="2217246" cy="953700"/>
          </a:xfrm>
        </p:grpSpPr>
        <p:sp>
          <p:nvSpPr>
            <p:cNvPr id="2062" name="Google Shape;2062;p29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7" name="Google Shape;2067;p29"/>
          <p:cNvSpPr/>
          <p:nvPr/>
        </p:nvSpPr>
        <p:spPr>
          <a:xfrm flipH="1">
            <a:off x="259229" y="1477639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29"/>
          <p:cNvSpPr/>
          <p:nvPr/>
        </p:nvSpPr>
        <p:spPr>
          <a:xfrm flipH="1">
            <a:off x="6813956" y="176164"/>
            <a:ext cx="246900" cy="2403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5" name="Google Shape;1785;p2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786" name="Google Shape;1786;p2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787" name="Google Shape;178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788" name="Google Shape;178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9" name="Google Shape;178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0" name="Google Shape;179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1" name="Google Shape;179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2" name="Google Shape;179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3" name="Google Shape;179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4" name="Google Shape;179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5" name="Google Shape;179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6" name="Google Shape;179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97" name="Google Shape;179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798" name="Google Shape;179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9" name="Google Shape;179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0" name="Google Shape;180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1" name="Google Shape;180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2" name="Google Shape;180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3" name="Google Shape;180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4" name="Google Shape;180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5" name="Google Shape;180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06" name="Google Shape;1806;p2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07" name="Google Shape;180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08" name="Google Shape;180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9" name="Google Shape;180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0" name="Google Shape;181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1" name="Google Shape;181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2" name="Google Shape;181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3" name="Google Shape;181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4" name="Google Shape;181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5" name="Google Shape;181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6" name="Google Shape;181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17" name="Google Shape;181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18" name="Google Shape;181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9" name="Google Shape;181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0" name="Google Shape;182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1" name="Google Shape;182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2" name="Google Shape;182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3" name="Google Shape;182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4" name="Google Shape;182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5" name="Google Shape;182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26" name="Google Shape;1826;p2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27" name="Google Shape;182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28" name="Google Shape;182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9" name="Google Shape;182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0" name="Google Shape;183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1" name="Google Shape;183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2" name="Google Shape;183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3" name="Google Shape;183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4" name="Google Shape;183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5" name="Google Shape;183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6" name="Google Shape;183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37" name="Google Shape;183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38" name="Google Shape;183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9" name="Google Shape;183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0" name="Google Shape;184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1" name="Google Shape;184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2" name="Google Shape;184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3" name="Google Shape;184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4" name="Google Shape;184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5" name="Google Shape;184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46" name="Google Shape;1846;p2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47" name="Google Shape;184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48" name="Google Shape;184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9" name="Google Shape;184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0" name="Google Shape;185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1" name="Google Shape;185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2" name="Google Shape;185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3" name="Google Shape;185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4" name="Google Shape;185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5" name="Google Shape;185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6" name="Google Shape;185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57" name="Google Shape;185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58" name="Google Shape;185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9" name="Google Shape;185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0" name="Google Shape;186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1" name="Google Shape;186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2" name="Google Shape;186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3" name="Google Shape;186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4" name="Google Shape;186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5" name="Google Shape;186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866" name="Google Shape;1866;p26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67" name="Google Shape;1867;p26"/>
          <p:cNvGrpSpPr/>
          <p:nvPr/>
        </p:nvGrpSpPr>
        <p:grpSpPr>
          <a:xfrm flipH="1">
            <a:off x="8438760" y="4313593"/>
            <a:ext cx="474334" cy="655652"/>
            <a:chOff x="5996469" y="3940040"/>
            <a:chExt cx="474334" cy="655652"/>
          </a:xfrm>
        </p:grpSpPr>
        <p:sp>
          <p:nvSpPr>
            <p:cNvPr id="1868" name="Google Shape;1868;p2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 flipH="1">
              <a:off x="5996469" y="3940040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720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70" r:id="rId4"/>
    <p:sldLayoutId id="2147483673" r:id="rId5"/>
    <p:sldLayoutId id="2147483675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1990698" y="3857899"/>
            <a:ext cx="5162453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Ștefan</a:t>
            </a:r>
            <a:r>
              <a:rPr lang="en-GB" dirty="0"/>
              <a:t> Iordache, </a:t>
            </a:r>
            <a:r>
              <a:rPr lang="en-GB" dirty="0" err="1"/>
              <a:t>Cătălina</a:t>
            </a:r>
            <a:r>
              <a:rPr lang="en-GB" dirty="0"/>
              <a:t> Iordache, </a:t>
            </a:r>
            <a:r>
              <a:rPr lang="en-GB" dirty="0" err="1"/>
              <a:t>Ciprian</a:t>
            </a:r>
            <a:r>
              <a:rPr lang="en-GB" dirty="0"/>
              <a:t> </a:t>
            </a:r>
            <a:r>
              <a:rPr lang="en-GB" dirty="0" err="1"/>
              <a:t>Păduraru</a:t>
            </a:r>
            <a:endParaRPr lang="en-GB"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Introducere</a:t>
            </a:r>
            <a:r>
              <a:rPr lang="en" sz="3200" dirty="0"/>
              <a:t> </a:t>
            </a:r>
            <a:r>
              <a:rPr lang="en" sz="3200" dirty="0" err="1"/>
              <a:t>în</a:t>
            </a:r>
            <a:r>
              <a:rPr lang="en" sz="3200" dirty="0"/>
              <a:t> Reinforcement Learning</a:t>
            </a:r>
            <a:endParaRPr sz="3200" dirty="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#3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8D2A-7A9F-B96C-9FEA-653AFE7D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069" y="73380"/>
            <a:ext cx="7711860" cy="838500"/>
          </a:xfrm>
        </p:spPr>
        <p:txBody>
          <a:bodyPr/>
          <a:lstStyle/>
          <a:p>
            <a:r>
              <a:rPr lang="en-RO" sz="2800" dirty="0"/>
              <a:t>Mars Rover – matrice tranziții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5E162-BC8E-3627-7B36-2A5A54DB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93" y="821087"/>
            <a:ext cx="6605213" cy="422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1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8D2A-7A9F-B96C-9FEA-653AFE7D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069" y="73380"/>
            <a:ext cx="7711860" cy="838500"/>
          </a:xfrm>
        </p:spPr>
        <p:txBody>
          <a:bodyPr/>
          <a:lstStyle/>
          <a:p>
            <a:r>
              <a:rPr lang="en-RO" sz="2800" dirty="0"/>
              <a:t>Mars Rover – episoade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5E162-BC8E-3627-7B36-2A5A54DBC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864"/>
          <a:stretch/>
        </p:blipFill>
        <p:spPr>
          <a:xfrm>
            <a:off x="1269392" y="988727"/>
            <a:ext cx="6605213" cy="1906873"/>
          </a:xfrm>
          <a:prstGeom prst="rect">
            <a:avLst/>
          </a:prstGeom>
        </p:spPr>
      </p:pic>
      <p:sp>
        <p:nvSpPr>
          <p:cNvPr id="3" name="Google Shape;2798;p55">
            <a:extLst>
              <a:ext uri="{FF2B5EF4-FFF2-40B4-BE49-F238E27FC236}">
                <a16:creationId xmlns:a16="http://schemas.microsoft.com/office/drawing/2014/main" id="{7FD0E35A-534B-BCEA-C378-90D57C7548AA}"/>
              </a:ext>
            </a:extLst>
          </p:cNvPr>
          <p:cNvSpPr/>
          <p:nvPr/>
        </p:nvSpPr>
        <p:spPr>
          <a:xfrm>
            <a:off x="2240206" y="3131820"/>
            <a:ext cx="5806513" cy="167235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2804;p55">
            <a:extLst>
              <a:ext uri="{FF2B5EF4-FFF2-40B4-BE49-F238E27FC236}">
                <a16:creationId xmlns:a16="http://schemas.microsoft.com/office/drawing/2014/main" id="{55A29933-AF49-342D-2B9C-16D2CA9FCCD7}"/>
              </a:ext>
            </a:extLst>
          </p:cNvPr>
          <p:cNvSpPr txBox="1"/>
          <p:nvPr/>
        </p:nvSpPr>
        <p:spPr>
          <a:xfrm>
            <a:off x="2450422" y="3868234"/>
            <a:ext cx="5238158" cy="1030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RO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Exemple episoade (stare inițială s</a:t>
            </a:r>
            <a:r>
              <a:rPr lang="en-RO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RO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lang="en-RO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6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RO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6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 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lang="en-RO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116870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55"/>
          <p:cNvSpPr/>
          <p:nvPr/>
        </p:nvSpPr>
        <p:spPr>
          <a:xfrm>
            <a:off x="5147902" y="1461749"/>
            <a:ext cx="3458198" cy="33424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Să</a:t>
            </a:r>
            <a:r>
              <a:rPr lang="en" dirty="0"/>
              <a:t> </a:t>
            </a:r>
            <a:r>
              <a:rPr lang="en" dirty="0" err="1"/>
              <a:t>adăugăm</a:t>
            </a:r>
            <a:r>
              <a:rPr lang="en" dirty="0"/>
              <a:t> recompense: MRP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1" name="Google Shape;2801;p55"/>
              <p:cNvSpPr txBox="1"/>
              <p:nvPr/>
            </p:nvSpPr>
            <p:spPr>
              <a:xfrm>
                <a:off x="712349" y="1605691"/>
                <a:ext cx="3109299" cy="3126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MRP (Markov Reward Process) = Lanțuri Markov + Recompense</a:t>
                </a:r>
                <a:endParaRPr lang="en-RO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R reprezintă funcția de acordare a recompenselor:</a:t>
                </a:r>
                <a:endParaRPr lang="en-RO" b="0" i="1" dirty="0">
                  <a:solidFill>
                    <a:schemeClr val="dk1"/>
                  </a:solidFill>
                  <a:latin typeface="Cambria Math" panose="02040503050406030204" pitchFamily="18" charset="0"/>
                  <a:ea typeface="Spectral"/>
                  <a:cs typeface="Spectral"/>
                  <a:sym typeface="Spectral"/>
                </a:endParaRPr>
              </a:p>
              <a:p>
                <a:pPr lvl="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𝑅</m:t>
                    </m:r>
                    <m:d>
                      <m:d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Spectral"/>
                            <a:cs typeface="Spectral"/>
                            <a:sym typeface="Spectr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O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</m:ctrlPr>
                          </m:sSubPr>
                          <m:e>
                            <m:r>
                              <a:rPr lang="en-RO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  <m:t>𝑠</m:t>
                            </m:r>
                          </m:e>
                          <m:sub>
                            <m:r>
                              <a:rPr lang="en-RO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  <m:t>𝑡</m:t>
                            </m:r>
                          </m:sub>
                        </m:s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=</m:t>
                        </m:r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𝑠</m:t>
                        </m:r>
                      </m:e>
                    </m:d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=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𝐸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[</m:t>
                    </m:r>
                    <m:sSub>
                      <m:sSubPr>
                        <m:ctrlPr>
                          <a:rPr lang="en-RO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𝑟</m:t>
                        </m:r>
                      </m:e>
                      <m:sub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𝑡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|</m:t>
                    </m:r>
                  </m:oMath>
                </a14:m>
                <a:r>
                  <a:rPr lang="en-RO" dirty="0">
                    <a:solidFill>
                      <a:schemeClr val="dk1"/>
                    </a:solidFill>
                    <a:sym typeface="Spectr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𝑠</m:t>
                        </m:r>
                      </m:e>
                      <m:sub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𝑡</m:t>
                        </m:r>
                      </m:sub>
                    </m:sSub>
                    <m:r>
                      <a:rPr lang="en-RO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=</m:t>
                    </m:r>
                    <m:r>
                      <a:rPr lang="en-RO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𝑠</m:t>
                    </m:r>
                    <m:r>
                      <a:rPr lang="en-RO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]</m:t>
                    </m:r>
                  </m:oMath>
                </a14:m>
                <a:endParaRPr lang="en-RO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Atenție! Nu avem acțiuni.</a:t>
                </a:r>
              </a:p>
            </p:txBody>
          </p:sp>
        </mc:Choice>
        <mc:Fallback xmlns="">
          <p:sp>
            <p:nvSpPr>
              <p:cNvPr id="2801" name="Google Shape;2801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49" y="1605691"/>
                <a:ext cx="3109299" cy="3126329"/>
              </a:xfrm>
              <a:prstGeom prst="rect">
                <a:avLst/>
              </a:prstGeom>
              <a:blipFill>
                <a:blip r:embed="rId3"/>
                <a:stretch>
                  <a:fillRect l="-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4" name="Google Shape;2804;p55"/>
              <p:cNvSpPr txBox="1"/>
              <p:nvPr/>
            </p:nvSpPr>
            <p:spPr>
              <a:xfrm>
                <a:off x="5174057" y="2372213"/>
                <a:ext cx="3430339" cy="15214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𝑃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Merriweather"/>
                              <a:cs typeface="Merriweather"/>
                              <a:sym typeface="Merriweather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Merriweather"/>
                                  <a:cs typeface="Merriweather"/>
                                  <a:sym typeface="Merriweather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RO" sz="16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RO" sz="16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Merriweather"/>
                                        <a:cs typeface="Merriweather"/>
                                        <a:sym typeface="Merriweather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RO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RO" sz="16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Merriweather"/>
                                        <a:cs typeface="Merriweather"/>
                                        <a:sym typeface="Merriweather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RO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RO" sz="16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Merriweather"/>
                                        <a:cs typeface="Merriweather"/>
                                        <a:sym typeface="Merriweather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RO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RO" sz="16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Merriweather"/>
                                        <a:cs typeface="Merriweather"/>
                                        <a:sym typeface="Merriweather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RO" sz="16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lvl="0"/>
                <a:endParaRPr lang="en-RO" sz="16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𝑅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=(</m:t>
                      </m:r>
                      <m:sSub>
                        <m:sSubPr>
                          <m:ctrlPr>
                            <a:rPr lang="en-RO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</m:ctrlPr>
                        </m:sSubPr>
                        <m:e>
                          <m:r>
                            <a:rPr lang="en-RO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𝑟</m:t>
                          </m:r>
                        </m:e>
                        <m:sub>
                          <m:r>
                            <a:rPr lang="en-RO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1</m:t>
                          </m:r>
                        </m:sub>
                      </m:sSub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Merriweather"/>
                        </a:rPr>
                        <m:t>,</m:t>
                      </m:r>
                      <m:sSub>
                        <m:sSubPr>
                          <m:ctrlPr>
                            <a:rPr lang="en-RO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</m:ctrlPr>
                        </m:sSubPr>
                        <m:e>
                          <m:r>
                            <a:rPr lang="en-RO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𝑟</m:t>
                          </m:r>
                        </m:e>
                        <m:sub>
                          <m:r>
                            <a:rPr lang="en-RO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2</m:t>
                          </m:r>
                        </m:sub>
                      </m:sSub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Merriweather"/>
                        </a:rPr>
                        <m:t>,…,</m:t>
                      </m:r>
                      <m:sSub>
                        <m:sSubPr>
                          <m:ctrlPr>
                            <a:rPr lang="en-RO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</m:ctrlPr>
                        </m:sSubPr>
                        <m:e>
                          <m:r>
                            <a:rPr lang="en-RO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𝑟</m:t>
                          </m:r>
                        </m:e>
                        <m:sub>
                          <m:r>
                            <a:rPr lang="en-RO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𝑛</m:t>
                          </m:r>
                        </m:sub>
                      </m:sSub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Merriweather"/>
                        </a:rPr>
                        <m:t>)</m:t>
                      </m:r>
                    </m:oMath>
                  </m:oMathPara>
                </a14:m>
                <a:endParaRPr sz="16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mc:Choice>
        <mc:Fallback xmlns="">
          <p:sp>
            <p:nvSpPr>
              <p:cNvPr id="2804" name="Google Shape;2804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057" y="2372213"/>
                <a:ext cx="3430339" cy="1521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8" name="Google Shape;2808;p55"/>
          <p:cNvCxnSpPr>
            <a:cxnSpLocks/>
            <a:stCxn id="2796" idx="3"/>
            <a:endCxn id="2798" idx="1"/>
          </p:cNvCxnSpPr>
          <p:nvPr/>
        </p:nvCxnSpPr>
        <p:spPr>
          <a:xfrm flipV="1">
            <a:off x="3996100" y="3132962"/>
            <a:ext cx="1151802" cy="20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3605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40325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55"/>
          <p:cNvSpPr/>
          <p:nvPr/>
        </p:nvSpPr>
        <p:spPr>
          <a:xfrm>
            <a:off x="5147902" y="1461749"/>
            <a:ext cx="3458198" cy="33424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Return &amp; State Value Function</a:t>
            </a:r>
            <a:endParaRPr dirty="0"/>
          </a:p>
        </p:txBody>
      </p:sp>
      <p:sp>
        <p:nvSpPr>
          <p:cNvPr id="2801" name="Google Shape;2801;p55"/>
          <p:cNvSpPr txBox="1"/>
          <p:nvPr/>
        </p:nvSpPr>
        <p:spPr>
          <a:xfrm>
            <a:off x="712349" y="1605691"/>
            <a:ext cx="3745351" cy="312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ORIZONT (HORIZON)</a:t>
            </a:r>
          </a:p>
          <a:p>
            <a:pPr marL="342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Reprezintă numărul de momente de timp dintr-un episod.</a:t>
            </a:r>
          </a:p>
          <a:p>
            <a:pPr marL="342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Poate fi </a:t>
            </a:r>
            <a:r>
              <a:rPr lang="en-RO" b="1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infinit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sau </a:t>
            </a:r>
            <a:r>
              <a:rPr lang="en-RO" b="1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finit (finite MRP)</a:t>
            </a:r>
          </a:p>
          <a:p>
            <a:pPr lvl="1">
              <a:lnSpc>
                <a:spcPct val="150000"/>
              </a:lnSpc>
            </a:pPr>
            <a:endParaRPr lang="en-RO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RETURN (G</a:t>
            </a:r>
            <a:r>
              <a:rPr lang="en-RO" b="1" baseline="-250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</a:t>
            </a: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) 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– Suma de recomponse (cu discount), de la momentul t către orizont.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STATE VALUE FUNCTION (V(s)) 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– Return-ul așteptat pornind din starea s.</a:t>
            </a:r>
            <a:endParaRPr lang="en-RO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RO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4" name="Google Shape;2804;p55"/>
              <p:cNvSpPr txBox="1"/>
              <p:nvPr/>
            </p:nvSpPr>
            <p:spPr>
              <a:xfrm>
                <a:off x="5174057" y="1934928"/>
                <a:ext cx="3430339" cy="24678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O" sz="15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</m:ctrlPr>
                        </m:sSubPr>
                        <m:e>
                          <m:r>
                            <a:rPr lang="en-RO" sz="1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𝐺</m:t>
                          </m:r>
                        </m:e>
                        <m:sub>
                          <m:r>
                            <a:rPr lang="en-RO" sz="1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𝑡</m:t>
                          </m:r>
                        </m:sub>
                      </m:sSub>
                      <m:r>
                        <a:rPr lang="en-RO" sz="15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=</m:t>
                      </m:r>
                      <m:sSub>
                        <m:sSubPr>
                          <m:ctrlPr>
                            <a:rPr lang="en-RO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RO" sz="15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RO" sz="15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RO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RO" sz="15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RO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RO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RO" sz="15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RO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RO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RO" sz="15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RO" sz="15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lvl="0"/>
                <a:endParaRPr lang="en-RO" sz="15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lvl="0"/>
                <a:endParaRPr lang="en-RO" sz="15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lvl="0"/>
                <a:endParaRPr lang="en-RO" sz="15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</m:ctrlPr>
                        </m:sSubPr>
                        <m:e>
                          <m: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𝑽</m:t>
                          </m:r>
                          <m:d>
                            <m:dPr>
                              <m:ctrlPr>
                                <a:rPr lang="en-RO" sz="15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Merriweather"/>
                                </a:rPr>
                              </m:ctrlPr>
                            </m:dPr>
                            <m:e>
                              <m:r>
                                <a:rPr lang="en-RO" sz="15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Merriweather"/>
                                </a:rPr>
                                <m:t>𝒔</m:t>
                              </m:r>
                            </m:e>
                          </m:d>
                          <m: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=</m:t>
                          </m:r>
                          <m: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𝑬</m:t>
                          </m:r>
                          <m: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[</m:t>
                          </m:r>
                          <m: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𝑮</m:t>
                          </m:r>
                        </m:e>
                        <m:sub>
                          <m: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𝒕</m:t>
                          </m:r>
                        </m:sub>
                      </m:sSub>
                      <m:r>
                        <a:rPr lang="en-RO" sz="15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Merriweather"/>
                        </a:rPr>
                        <m:t>|</m:t>
                      </m:r>
                      <m:sSub>
                        <m:sSubPr>
                          <m:ctrlP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</m:ctrlPr>
                        </m:sSubPr>
                        <m:e>
                          <m: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𝒔</m:t>
                          </m:r>
                        </m:e>
                        <m:sub>
                          <m: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𝒕</m:t>
                          </m:r>
                        </m:sub>
                      </m:sSub>
                      <m:r>
                        <a:rPr lang="en-RO" sz="15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Merriweather"/>
                        </a:rPr>
                        <m:t>=</m:t>
                      </m:r>
                      <m:r>
                        <a:rPr lang="en-RO" sz="15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Merriweather"/>
                        </a:rPr>
                        <m:t>𝒔</m:t>
                      </m:r>
                      <m:r>
                        <a:rPr lang="en-RO" sz="15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Merriweather"/>
                        </a:rPr>
                        <m:t>]</m:t>
                      </m:r>
                    </m:oMath>
                  </m:oMathPara>
                </a14:m>
                <a:endParaRPr lang="en-RO" sz="1500" b="1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lvl="0"/>
                <a:endParaRPr lang="en-RO" sz="15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RO" sz="15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𝐸</m:t>
                        </m:r>
                        <m:r>
                          <a:rPr lang="en-RO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[</m:t>
                        </m:r>
                        <m:r>
                          <a:rPr lang="en-RO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𝐺</m:t>
                        </m:r>
                      </m:e>
                      <m:sub>
                        <m:r>
                          <a:rPr lang="en-RO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𝑡</m:t>
                        </m:r>
                      </m:sub>
                    </m:sSub>
                    <m:r>
                      <a:rPr lang="en-RO" sz="15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|</m:t>
                    </m:r>
                    <m:sSub>
                      <m:sSubPr>
                        <m:ctrlPr>
                          <a:rPr lang="en-RO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𝑡</m:t>
                        </m:r>
                      </m:sub>
                    </m:sSub>
                    <m:r>
                      <a:rPr lang="en-RO" sz="15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=</m:t>
                    </m:r>
                    <m:r>
                      <a:rPr lang="en-RO" sz="15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𝑠</m:t>
                    </m:r>
                    <m:r>
                      <a:rPr lang="en-RO" sz="15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]=</m:t>
                    </m:r>
                    <m:r>
                      <a:rPr lang="en-RO" sz="15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𝐸</m:t>
                    </m:r>
                    <m:r>
                      <a:rPr lang="en-RO" sz="15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[</m:t>
                    </m:r>
                    <m:sSub>
                      <m:sSubPr>
                        <m:ctrlPr>
                          <a:rPr lang="en-RO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RO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RO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RO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RO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RO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RO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RO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RO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RO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RO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  <m:r>
                      <a:rPr lang="en-RO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RO" sz="1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sz="1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sz="1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𝑡</m:t>
                        </m:r>
                      </m:sub>
                    </m:sSub>
                    <m:r>
                      <a:rPr lang="en-RO" sz="15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=</m:t>
                    </m:r>
                    <m:r>
                      <a:rPr lang="en-RO" sz="15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𝑠</m:t>
                    </m:r>
                  </m:oMath>
                </a14:m>
                <a:r>
                  <a:rPr lang="en-RO" sz="1500" dirty="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]</a:t>
                </a:r>
              </a:p>
              <a:p>
                <a:pPr lvl="0"/>
                <a:endParaRPr sz="15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mc:Choice>
        <mc:Fallback xmlns="">
          <p:sp>
            <p:nvSpPr>
              <p:cNvPr id="2804" name="Google Shape;2804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057" y="1934928"/>
                <a:ext cx="3430339" cy="24678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8" name="Google Shape;2808;p55"/>
          <p:cNvCxnSpPr>
            <a:cxnSpLocks/>
            <a:stCxn id="2796" idx="3"/>
            <a:endCxn id="2798" idx="1"/>
          </p:cNvCxnSpPr>
          <p:nvPr/>
        </p:nvCxnSpPr>
        <p:spPr>
          <a:xfrm flipV="1">
            <a:off x="4572000" y="3132962"/>
            <a:ext cx="575902" cy="20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241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Observații</a:t>
            </a:r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Tot ce am discutat generează un procedeu matematic convenabil, în condițiile în care evităm cazurile infinite.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RO" b="1" dirty="0"/>
              <a:t>În mod natural, oamenii acționează sub un factor mereu mai mic decât 1.</a:t>
            </a:r>
            <a:endParaRPr lang="ro-RO" b="1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3440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8D2A-7A9F-B96C-9FEA-653AFE7D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069" y="73380"/>
            <a:ext cx="7711860" cy="838500"/>
          </a:xfrm>
        </p:spPr>
        <p:txBody>
          <a:bodyPr/>
          <a:lstStyle/>
          <a:p>
            <a:r>
              <a:rPr lang="en-RO" sz="2800" dirty="0"/>
              <a:t>Mars Rover – Exemplu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5E162-BC8E-3627-7B36-2A5A54DBC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864"/>
          <a:stretch/>
        </p:blipFill>
        <p:spPr>
          <a:xfrm>
            <a:off x="1269392" y="988727"/>
            <a:ext cx="6605213" cy="1906873"/>
          </a:xfrm>
          <a:prstGeom prst="rect">
            <a:avLst/>
          </a:prstGeom>
        </p:spPr>
      </p:pic>
      <p:sp>
        <p:nvSpPr>
          <p:cNvPr id="3" name="Google Shape;2798;p55">
            <a:extLst>
              <a:ext uri="{FF2B5EF4-FFF2-40B4-BE49-F238E27FC236}">
                <a16:creationId xmlns:a16="http://schemas.microsoft.com/office/drawing/2014/main" id="{7FD0E35A-534B-BCEA-C378-90D57C7548AA}"/>
              </a:ext>
            </a:extLst>
          </p:cNvPr>
          <p:cNvSpPr/>
          <p:nvPr/>
        </p:nvSpPr>
        <p:spPr>
          <a:xfrm>
            <a:off x="380927" y="3147060"/>
            <a:ext cx="3482414" cy="167235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2804;p55">
            <a:extLst>
              <a:ext uri="{FF2B5EF4-FFF2-40B4-BE49-F238E27FC236}">
                <a16:creationId xmlns:a16="http://schemas.microsoft.com/office/drawing/2014/main" id="{55A29933-AF49-342D-2B9C-16D2CA9FCCD7}"/>
              </a:ext>
            </a:extLst>
          </p:cNvPr>
          <p:cNvSpPr txBox="1"/>
          <p:nvPr/>
        </p:nvSpPr>
        <p:spPr>
          <a:xfrm>
            <a:off x="591142" y="3147060"/>
            <a:ext cx="2883578" cy="1672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RO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Alocare recompense: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+1 în starea s</a:t>
            </a:r>
            <a:r>
              <a:rPr lang="en-RO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endParaRPr lang="en-RO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+10 în starea s</a:t>
            </a:r>
            <a:r>
              <a:rPr lang="en-RO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0 în orice altă stare</a:t>
            </a:r>
          </a:p>
        </p:txBody>
      </p:sp>
      <p:sp>
        <p:nvSpPr>
          <p:cNvPr id="6" name="Google Shape;2798;p55">
            <a:extLst>
              <a:ext uri="{FF2B5EF4-FFF2-40B4-BE49-F238E27FC236}">
                <a16:creationId xmlns:a16="http://schemas.microsoft.com/office/drawing/2014/main" id="{621845F2-6855-C106-CF23-36739C8DE7FB}"/>
              </a:ext>
            </a:extLst>
          </p:cNvPr>
          <p:cNvSpPr/>
          <p:nvPr/>
        </p:nvSpPr>
        <p:spPr>
          <a:xfrm>
            <a:off x="4571999" y="3147060"/>
            <a:ext cx="4191073" cy="167235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804;p55">
                <a:extLst>
                  <a:ext uri="{FF2B5EF4-FFF2-40B4-BE49-F238E27FC236}">
                    <a16:creationId xmlns:a16="http://schemas.microsoft.com/office/drawing/2014/main" id="{500FED08-2E14-027F-8051-2AA843A2DACB}"/>
                  </a:ext>
                </a:extLst>
              </p:cNvPr>
              <p:cNvSpPr txBox="1"/>
              <p:nvPr/>
            </p:nvSpPr>
            <p:spPr>
              <a:xfrm>
                <a:off x="4571998" y="3238500"/>
                <a:ext cx="4191073" cy="1672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en-RO" dirty="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Exemplu (start s</a:t>
                </a:r>
                <a:r>
                  <a:rPr lang="en-RO" baseline="-25000" dirty="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4</a:t>
                </a:r>
                <a:r>
                  <a:rPr lang="en-RO" dirty="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, </a:t>
                </a:r>
                <a14:m>
                  <m:oMath xmlns:m="http://schemas.openxmlformats.org/officeDocument/2006/math">
                    <m:r>
                      <a:rPr lang="en-RO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erriweather"/>
                        <a:sym typeface="Merriweather"/>
                      </a:rPr>
                      <m:t>𝛾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erriweather"/>
                        <a:sym typeface="Merriweather"/>
                      </a:rPr>
                      <m:t>=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rriweather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rriweather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rriweather"/>
                            <a:sym typeface="Merriweather"/>
                          </a:rPr>
                          <m:t>2</m:t>
                        </m:r>
                      </m:den>
                    </m:f>
                  </m:oMath>
                </a14:m>
                <a:r>
                  <a:rPr lang="en-RO" dirty="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, 4 pași):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RO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4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5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6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7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⇒0+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2</m:t>
                        </m:r>
                      </m:den>
                    </m:f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∗0+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4</m:t>
                        </m:r>
                      </m:den>
                    </m:f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∗0+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8</m:t>
                        </m:r>
                      </m:den>
                    </m:f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∗10=1.25</m:t>
                    </m:r>
                  </m:oMath>
                </a14:m>
                <a:endParaRPr lang="en-RO" b="0" dirty="0">
                  <a:solidFill>
                    <a:schemeClr val="dk1"/>
                  </a:solidFill>
                  <a:latin typeface="Merriweather"/>
                  <a:sym typeface="Merriweather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RO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4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4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5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4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⇒0+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2</m:t>
                        </m:r>
                      </m:den>
                    </m:f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∗0+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4</m:t>
                        </m:r>
                      </m:den>
                    </m:f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∗0+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8</m:t>
                        </m:r>
                      </m:den>
                    </m:f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∗0=0</m:t>
                    </m:r>
                  </m:oMath>
                </a14:m>
                <a:endParaRPr lang="en-RO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RO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4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3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2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⇒0+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2</m:t>
                        </m:r>
                      </m:den>
                    </m:f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∗0+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4</m:t>
                        </m:r>
                      </m:den>
                    </m:f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∗0+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8</m:t>
                        </m:r>
                      </m:den>
                    </m:f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∗1=0.125</m:t>
                    </m:r>
                  </m:oMath>
                </a14:m>
                <a:endParaRPr lang="en-RO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mc:Choice>
        <mc:Fallback xmlns="">
          <p:sp>
            <p:nvSpPr>
              <p:cNvPr id="7" name="Google Shape;2804;p55">
                <a:extLst>
                  <a:ext uri="{FF2B5EF4-FFF2-40B4-BE49-F238E27FC236}">
                    <a16:creationId xmlns:a16="http://schemas.microsoft.com/office/drawing/2014/main" id="{500FED08-2E14-027F-8051-2AA843A2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8" y="3238500"/>
                <a:ext cx="4191073" cy="1672354"/>
              </a:xfrm>
              <a:prstGeom prst="rect">
                <a:avLst/>
              </a:prstGeom>
              <a:blipFill>
                <a:blip r:embed="rId3"/>
                <a:stretch>
                  <a:fillRect l="-604" t="-45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63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38"/>
          <p:cNvSpPr txBox="1">
            <a:spLocks noGrp="1"/>
          </p:cNvSpPr>
          <p:nvPr>
            <p:ph type="title"/>
          </p:nvPr>
        </p:nvSpPr>
        <p:spPr>
          <a:xfrm>
            <a:off x="2098025" y="1130242"/>
            <a:ext cx="49476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Simulare</a:t>
            </a:r>
            <a:r>
              <a:rPr lang="en" dirty="0"/>
              <a:t>!!!</a:t>
            </a:r>
            <a:endParaRPr dirty="0"/>
          </a:p>
        </p:txBody>
      </p:sp>
      <p:sp>
        <p:nvSpPr>
          <p:cNvPr id="2217" name="Google Shape;2217;p38"/>
          <p:cNvSpPr/>
          <p:nvPr/>
        </p:nvSpPr>
        <p:spPr>
          <a:xfrm flipH="1">
            <a:off x="1526099" y="926845"/>
            <a:ext cx="336300" cy="327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8" name="Google Shape;2218;p38"/>
          <p:cNvGrpSpPr/>
          <p:nvPr/>
        </p:nvGrpSpPr>
        <p:grpSpPr>
          <a:xfrm rot="10800000">
            <a:off x="1124208" y="3890592"/>
            <a:ext cx="1728455" cy="905443"/>
            <a:chOff x="7055900" y="279450"/>
            <a:chExt cx="1820576" cy="953700"/>
          </a:xfrm>
        </p:grpSpPr>
        <p:sp>
          <p:nvSpPr>
            <p:cNvPr id="2219" name="Google Shape;2219;p38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4" name="Google Shape;2224;p38"/>
          <p:cNvSpPr/>
          <p:nvPr/>
        </p:nvSpPr>
        <p:spPr>
          <a:xfrm flipH="1">
            <a:off x="989350" y="586499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/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05822-446E-0F7E-01A8-470164AC1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8025" y="1882659"/>
            <a:ext cx="4947600" cy="1145100"/>
          </a:xfrm>
        </p:spPr>
        <p:txBody>
          <a:bodyPr/>
          <a:lstStyle/>
          <a:p>
            <a:r>
              <a:rPr lang="en-RO" dirty="0"/>
              <a:t>Putem evalua algoritmii de tip MRP prin generarea unui set suficient de mare de episoade, astfel încât să satisfacem următoarea ecuație: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A7180-2A34-8F35-B9DF-45800052A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910" y="2754220"/>
            <a:ext cx="4671060" cy="10834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8D2A-7A9F-B96C-9FEA-653AFE7D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069" y="73380"/>
            <a:ext cx="7711860" cy="838500"/>
          </a:xfrm>
        </p:spPr>
        <p:txBody>
          <a:bodyPr/>
          <a:lstStyle/>
          <a:p>
            <a:r>
              <a:rPr lang="en-RO" sz="2800" dirty="0"/>
              <a:t>Formă matriceală – calculul V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BD43D-6410-6A0F-DF60-09765AF6FE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8" b="16761"/>
          <a:stretch/>
        </p:blipFill>
        <p:spPr>
          <a:xfrm>
            <a:off x="1238318" y="919200"/>
            <a:ext cx="6667361" cy="2979420"/>
          </a:xfrm>
          <a:prstGeom prst="rect">
            <a:avLst/>
          </a:prstGeom>
        </p:spPr>
      </p:pic>
      <p:sp>
        <p:nvSpPr>
          <p:cNvPr id="5" name="Google Shape;2798;p55">
            <a:extLst>
              <a:ext uri="{FF2B5EF4-FFF2-40B4-BE49-F238E27FC236}">
                <a16:creationId xmlns:a16="http://schemas.microsoft.com/office/drawing/2014/main" id="{ABBE5829-1263-5B84-83B0-33ABB61F903B}"/>
              </a:ext>
            </a:extLst>
          </p:cNvPr>
          <p:cNvSpPr/>
          <p:nvPr/>
        </p:nvSpPr>
        <p:spPr>
          <a:xfrm>
            <a:off x="4183307" y="4005300"/>
            <a:ext cx="3482414" cy="9207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2804;p55">
                <a:extLst>
                  <a:ext uri="{FF2B5EF4-FFF2-40B4-BE49-F238E27FC236}">
                    <a16:creationId xmlns:a16="http://schemas.microsoft.com/office/drawing/2014/main" id="{B1D02C56-187F-68B8-BE8A-1CFE66B71989}"/>
                  </a:ext>
                </a:extLst>
              </p:cNvPr>
              <p:cNvSpPr txBox="1"/>
              <p:nvPr/>
            </p:nvSpPr>
            <p:spPr>
              <a:xfrm>
                <a:off x="4652602" y="3253740"/>
                <a:ext cx="2883578" cy="1672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RO" sz="1600" dirty="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Complexitate </a:t>
                </a:r>
                <a14:m>
                  <m:oMath xmlns:m="http://schemas.openxmlformats.org/officeDocument/2006/math">
                    <m:r>
                      <a:rPr lang="en-RO" sz="1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erriweather"/>
                        <a:cs typeface="Merriweather"/>
                        <a:sym typeface="Merriweather"/>
                      </a:rPr>
                      <m:t>𝑂</m:t>
                    </m:r>
                    <m:r>
                      <a:rPr lang="en-RO" sz="1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erriweather"/>
                        <a:cs typeface="Merriweather"/>
                        <a:sym typeface="Merriweather"/>
                      </a:rPr>
                      <m:t>(</m:t>
                    </m:r>
                    <m:r>
                      <a:rPr lang="en-RO" sz="1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erriweather"/>
                        <a:cs typeface="Merriweather"/>
                        <a:sym typeface="Merriweather"/>
                      </a:rPr>
                      <m:t>𝑁</m:t>
                    </m:r>
                    <m:r>
                      <a:rPr lang="en-RO" sz="1600" i="1" baseline="3000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erriweather"/>
                        <a:cs typeface="Merriweather"/>
                        <a:sym typeface="Merriweather"/>
                      </a:rPr>
                      <m:t>3</m:t>
                    </m:r>
                    <m:r>
                      <a:rPr lang="en-RO" sz="1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erriweather"/>
                        <a:cs typeface="Merriweather"/>
                        <a:sym typeface="Merriweather"/>
                      </a:rPr>
                      <m:t>)</m:t>
                    </m:r>
                  </m:oMath>
                </a14:m>
                <a:r>
                  <a:rPr lang="en-RO" sz="1600" dirty="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 – datorată calcului inversei</a:t>
                </a:r>
              </a:p>
            </p:txBody>
          </p:sp>
        </mc:Choice>
        <mc:Fallback xmlns="">
          <p:sp>
            <p:nvSpPr>
              <p:cNvPr id="6" name="Google Shape;2804;p55">
                <a:extLst>
                  <a:ext uri="{FF2B5EF4-FFF2-40B4-BE49-F238E27FC236}">
                    <a16:creationId xmlns:a16="http://schemas.microsoft.com/office/drawing/2014/main" id="{B1D02C56-187F-68B8-BE8A-1CFE66B71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602" y="3253740"/>
                <a:ext cx="2883578" cy="1672354"/>
              </a:xfrm>
              <a:prstGeom prst="rect">
                <a:avLst/>
              </a:prstGeom>
              <a:blipFill>
                <a:blip r:embed="rId3"/>
                <a:stretch>
                  <a:fillRect l="-1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678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Un calcul mai rapid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ro-RO" dirty="0"/>
                  <a:t>PROGRAMARE DINAMICĂ!!!</a:t>
                </a:r>
              </a:p>
              <a:p>
                <a:pPr marL="13970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endParaRPr lang="ro-RO" dirty="0"/>
              </a:p>
              <a:p>
                <a:pPr marL="4826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+mj-lt"/>
                  <a:buAutoNum type="arabicPeriod"/>
                </a:pPr>
                <a:r>
                  <a:rPr lang="ro-RO" dirty="0"/>
                  <a:t>Inițializăm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ro-RO" dirty="0"/>
              </a:p>
              <a:p>
                <a:pPr marL="4826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+mj-lt"/>
                  <a:buAutoNum type="arabicPeriod"/>
                </a:pPr>
                <a:r>
                  <a:rPr lang="ro-RO" dirty="0"/>
                  <a:t>Pentru k = 1, până la convergență:</a:t>
                </a:r>
              </a:p>
              <a:p>
                <a:pPr marL="939800" lvl="1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ro-RO" dirty="0"/>
                  <a:t>Pentru fiecare s din S: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RO" sz="1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RO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RO" sz="1800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RO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RO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nary>
                      <m:naryPr>
                        <m:chr m:val="∑"/>
                        <m:supHide m:val="on"/>
                        <m:ctrlP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  <m: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RO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RO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RO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sSub>
                          <m:sSubPr>
                            <m:ctrlP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o-RO" sz="1800" b="1" dirty="0"/>
              </a:p>
              <a:p>
                <a:pPr lvl="2">
                  <a:lnSpc>
                    <a:spcPct val="150000"/>
                  </a:lnSpc>
                </a:pPr>
                <a:endParaRPr lang="ro-RO" sz="1800" b="1" dirty="0"/>
              </a:p>
              <a:p>
                <a:pPr marL="457200" lvl="0" indent="-317500" algn="l" rtl="0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ro-RO" dirty="0"/>
                  <a:t>Complexitate: </a:t>
                </a: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RO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RO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RO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</m:d>
                          </m:e>
                          <m:sup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𝒑𝒆𝒏𝒕𝒓𝒖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𝒇𝒊𝒆𝒄𝒂𝒓𝒆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𝒊𝒕𝒆𝒓𝒂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ț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𝒊𝒆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RO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o-RO" dirty="0"/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  <a:blipFill>
                <a:blip r:embed="rId3"/>
                <a:stretch>
                  <a:fillRect t="-427" b="-3419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3978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55"/>
          <p:cNvSpPr/>
          <p:nvPr/>
        </p:nvSpPr>
        <p:spPr>
          <a:xfrm>
            <a:off x="5147902" y="1461749"/>
            <a:ext cx="3458198" cy="33424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Să</a:t>
            </a:r>
            <a:r>
              <a:rPr lang="en" dirty="0"/>
              <a:t> </a:t>
            </a:r>
            <a:r>
              <a:rPr lang="en" dirty="0" err="1"/>
              <a:t>adăugăm</a:t>
            </a:r>
            <a:r>
              <a:rPr lang="en" dirty="0"/>
              <a:t> </a:t>
            </a:r>
            <a:r>
              <a:rPr lang="en" dirty="0" err="1"/>
              <a:t>acțiuni</a:t>
            </a:r>
            <a:r>
              <a:rPr lang="en" dirty="0"/>
              <a:t>: MDP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1" name="Google Shape;2801;p55"/>
              <p:cNvSpPr txBox="1"/>
              <p:nvPr/>
            </p:nvSpPr>
            <p:spPr>
              <a:xfrm>
                <a:off x="712349" y="1605691"/>
                <a:ext cx="3109299" cy="3126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MDP (Markov Decision Process) = MRP + Acțiuni</a:t>
                </a:r>
                <a:endParaRPr lang="en-RO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 este un set finit de acțiuni. </a:t>
                </a: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𝜸𝝐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[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𝟎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,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𝟏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]</m:t>
                    </m:r>
                  </m:oMath>
                </a14:m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𝑅</m:t>
                    </m:r>
                    <m:d>
                      <m:d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Spectral"/>
                            <a:cs typeface="Spectral"/>
                            <a:sym typeface="Spectr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O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</m:ctrlPr>
                          </m:sSubPr>
                          <m:e>
                            <m:r>
                              <a:rPr lang="en-RO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  <m:t>𝑠</m:t>
                            </m:r>
                          </m:e>
                          <m:sub>
                            <m:r>
                              <a:rPr lang="en-RO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  <m:t>𝑡</m:t>
                            </m:r>
                          </m:sub>
                        </m:s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=</m:t>
                        </m:r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𝑠</m:t>
                        </m:r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,</m:t>
                        </m:r>
                        <m:sSub>
                          <m:sSubPr>
                            <m:ctrlPr>
                              <a:rPr lang="en-RO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</m:ctrlPr>
                          </m:sSubPr>
                          <m:e>
                            <m:r>
                              <a:rPr lang="en-RO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  <m:t>𝑎</m:t>
                            </m:r>
                          </m:e>
                          <m:sub>
                            <m:r>
                              <a:rPr lang="en-RO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  <m:t>𝑡</m:t>
                            </m:r>
                          </m:sub>
                        </m:s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=</m:t>
                        </m:r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𝑎</m:t>
                        </m:r>
                      </m:e>
                    </m:d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=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𝐸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[</m:t>
                    </m:r>
                    <m:sSub>
                      <m:sSubPr>
                        <m:ctrlPr>
                          <a:rPr lang="en-RO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𝑟</m:t>
                        </m:r>
                      </m:e>
                      <m:sub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𝑡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|</m:t>
                    </m:r>
                  </m:oMath>
                </a14:m>
                <a:r>
                  <a:rPr lang="en-RO" dirty="0">
                    <a:solidFill>
                      <a:schemeClr val="dk1"/>
                    </a:solidFill>
                    <a:sym typeface="Spectr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𝑠</m:t>
                        </m:r>
                      </m:e>
                      <m:sub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𝑡</m:t>
                        </m:r>
                      </m:sub>
                    </m:sSub>
                    <m:r>
                      <a:rPr lang="en-RO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=</m:t>
                    </m:r>
                    <m:r>
                      <a:rPr lang="en-RO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𝑠</m:t>
                    </m:r>
                    <m:r>
                      <a:rPr lang="en-RO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,</m:t>
                    </m:r>
                    <m:sSub>
                      <m:sSub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𝑎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𝑡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=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𝑎</m:t>
                    </m:r>
                    <m:r>
                      <a:rPr lang="en-RO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]</m:t>
                    </m:r>
                  </m:oMath>
                </a14:m>
                <a:endParaRPr lang="en-RO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RO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𝑴𝑫𝑷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=(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𝑺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, 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𝑨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, 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𝑷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, 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𝑹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,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𝜸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)</m:t>
                    </m:r>
                  </m:oMath>
                </a14:m>
                <a:endParaRPr lang="en-RO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</mc:Choice>
        <mc:Fallback xmlns="">
          <p:sp>
            <p:nvSpPr>
              <p:cNvPr id="2801" name="Google Shape;2801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49" y="1605691"/>
                <a:ext cx="3109299" cy="3126329"/>
              </a:xfrm>
              <a:prstGeom prst="rect">
                <a:avLst/>
              </a:prstGeom>
              <a:blipFill>
                <a:blip r:embed="rId3"/>
                <a:stretch>
                  <a:fillRect l="-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4" name="Google Shape;2804;p55"/>
              <p:cNvSpPr txBox="1"/>
              <p:nvPr/>
            </p:nvSpPr>
            <p:spPr>
              <a:xfrm>
                <a:off x="5174057" y="2571750"/>
                <a:ext cx="3430339" cy="8874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𝑀𝑎𝑡𝑟𝑖𝑐𝑒𝑎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 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𝑃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 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𝑑𝑒𝑣𝑖𝑛𝑒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 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𝑡𝑟𝑖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−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𝑑𝑖𝑚𝑒𝑛𝑠𝑖𝑜𝑛𝑎𝑙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ă:</m:t>
                      </m:r>
                      <m:r>
                        <a:rPr lang="en-RO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𝑺</m:t>
                      </m:r>
                      <m:r>
                        <a:rPr lang="en-RO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 </m:t>
                      </m:r>
                      <m:r>
                        <a:rPr lang="en-RO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𝑿</m:t>
                      </m:r>
                      <m:r>
                        <a:rPr lang="en-RO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 </m:t>
                      </m:r>
                      <m:r>
                        <a:rPr lang="en-RO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𝑺</m:t>
                      </m:r>
                      <m:r>
                        <a:rPr lang="en-RO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 </m:t>
                      </m:r>
                      <m:r>
                        <a:rPr lang="en-RO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𝑿</m:t>
                      </m:r>
                      <m:r>
                        <a:rPr lang="en-RO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 </m:t>
                      </m:r>
                      <m:r>
                        <a:rPr lang="en-RO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𝑨</m:t>
                      </m:r>
                    </m:oMath>
                  </m:oMathPara>
                </a14:m>
                <a:endParaRPr sz="1600" b="1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mc:Choice>
        <mc:Fallback xmlns="">
          <p:sp>
            <p:nvSpPr>
              <p:cNvPr id="2804" name="Google Shape;2804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057" y="2571750"/>
                <a:ext cx="3430339" cy="887402"/>
              </a:xfrm>
              <a:prstGeom prst="rect">
                <a:avLst/>
              </a:prstGeom>
              <a:blipFill>
                <a:blip r:embed="rId4"/>
                <a:stretch>
                  <a:fillRect b="-1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8" name="Google Shape;2808;p55"/>
          <p:cNvCxnSpPr>
            <a:cxnSpLocks/>
            <a:stCxn id="2796" idx="3"/>
            <a:endCxn id="2798" idx="1"/>
          </p:cNvCxnSpPr>
          <p:nvPr/>
        </p:nvCxnSpPr>
        <p:spPr>
          <a:xfrm flipV="1">
            <a:off x="3996100" y="3132962"/>
            <a:ext cx="1151802" cy="20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434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1138669" y="2084768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2" name="Google Shape;2162;p36"/>
          <p:cNvGrpSpPr/>
          <p:nvPr/>
        </p:nvGrpSpPr>
        <p:grpSpPr>
          <a:xfrm>
            <a:off x="5238332" y="3406301"/>
            <a:ext cx="731519" cy="822961"/>
            <a:chOff x="4314469" y="1612892"/>
            <a:chExt cx="486900" cy="607800"/>
          </a:xfrm>
        </p:grpSpPr>
        <p:sp>
          <p:nvSpPr>
            <p:cNvPr id="2163" name="Google Shape;2163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Cuprins</a:t>
            </a:r>
            <a:endParaRPr dirty="0"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1957447" y="2206050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Recapitulare</a:t>
            </a:r>
            <a:endParaRPr dirty="0"/>
          </a:p>
        </p:txBody>
      </p:sp>
      <p:sp>
        <p:nvSpPr>
          <p:cNvPr id="2167" name="Google Shape;2167;p36"/>
          <p:cNvSpPr txBox="1">
            <a:spLocks noGrp="1"/>
          </p:cNvSpPr>
          <p:nvPr>
            <p:ph type="subTitle" idx="2"/>
          </p:nvPr>
        </p:nvSpPr>
        <p:spPr>
          <a:xfrm>
            <a:off x="1967824" y="2542030"/>
            <a:ext cx="2406056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Repetiția</a:t>
            </a:r>
            <a:r>
              <a:rPr lang="en" dirty="0"/>
              <a:t>: mama </a:t>
            </a:r>
            <a:r>
              <a:rPr lang="en" dirty="0" err="1"/>
              <a:t>învățăturii</a:t>
            </a:r>
            <a:r>
              <a:rPr lang="en" dirty="0"/>
              <a:t>!</a:t>
            </a:r>
            <a:endParaRPr dirty="0"/>
          </a:p>
        </p:txBody>
      </p:sp>
      <p:sp>
        <p:nvSpPr>
          <p:cNvPr id="2168" name="Google Shape;2168;p36"/>
          <p:cNvSpPr txBox="1">
            <a:spLocks noGrp="1"/>
          </p:cNvSpPr>
          <p:nvPr>
            <p:ph type="subTitle" idx="3"/>
          </p:nvPr>
        </p:nvSpPr>
        <p:spPr>
          <a:xfrm>
            <a:off x="6057535" y="3436837"/>
            <a:ext cx="168448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RO" dirty="0"/>
              <a:t>Markov!</a:t>
            </a:r>
            <a:endParaRPr dirty="0"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6057535" y="3725335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Da, </a:t>
            </a:r>
            <a:r>
              <a:rPr lang="en" dirty="0" err="1"/>
              <a:t>insistăm</a:t>
            </a:r>
            <a:r>
              <a:rPr lang="en" dirty="0"/>
              <a:t>!</a:t>
            </a:r>
            <a:endParaRPr dirty="0"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1079841" y="2292529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9" name="Google Shape;2179;p36"/>
          <p:cNvSpPr txBox="1">
            <a:spLocks noGrp="1"/>
          </p:cNvSpPr>
          <p:nvPr>
            <p:ph type="title" idx="17"/>
          </p:nvPr>
        </p:nvSpPr>
        <p:spPr>
          <a:xfrm>
            <a:off x="5179487" y="3619687"/>
            <a:ext cx="849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8D2A-7A9F-B96C-9FEA-653AFE7D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069" y="73380"/>
            <a:ext cx="7711860" cy="838500"/>
          </a:xfrm>
        </p:spPr>
        <p:txBody>
          <a:bodyPr/>
          <a:lstStyle/>
          <a:p>
            <a:r>
              <a:rPr lang="en-RO" sz="2800" dirty="0"/>
              <a:t>Mars Rover – Exemplu</a:t>
            </a:r>
          </a:p>
        </p:txBody>
      </p:sp>
      <p:sp>
        <p:nvSpPr>
          <p:cNvPr id="3" name="Google Shape;2798;p55">
            <a:extLst>
              <a:ext uri="{FF2B5EF4-FFF2-40B4-BE49-F238E27FC236}">
                <a16:creationId xmlns:a16="http://schemas.microsoft.com/office/drawing/2014/main" id="{7FD0E35A-534B-BCEA-C378-90D57C7548AA}"/>
              </a:ext>
            </a:extLst>
          </p:cNvPr>
          <p:cNvSpPr/>
          <p:nvPr/>
        </p:nvSpPr>
        <p:spPr>
          <a:xfrm>
            <a:off x="205740" y="1015131"/>
            <a:ext cx="2507054" cy="67437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2804;p55">
            <a:extLst>
              <a:ext uri="{FF2B5EF4-FFF2-40B4-BE49-F238E27FC236}">
                <a16:creationId xmlns:a16="http://schemas.microsoft.com/office/drawing/2014/main" id="{55A29933-AF49-342D-2B9C-16D2CA9FCCD7}"/>
              </a:ext>
            </a:extLst>
          </p:cNvPr>
          <p:cNvSpPr txBox="1"/>
          <p:nvPr/>
        </p:nvSpPr>
        <p:spPr>
          <a:xfrm>
            <a:off x="455486" y="1121929"/>
            <a:ext cx="2883578" cy="460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RO" sz="16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MDP cu 2 acțiuni.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72209A-6FD2-247B-4112-25B7E568A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91"/>
          <a:stretch/>
        </p:blipFill>
        <p:spPr>
          <a:xfrm>
            <a:off x="2394577" y="1457209"/>
            <a:ext cx="6293937" cy="348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87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0999"/>
            <a:ext cx="4609200" cy="26792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/>
              <a:t>Este </a:t>
            </a:r>
            <a:r>
              <a:rPr lang="en-GB" dirty="0" err="1"/>
              <a:t>timpul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întrebări</a:t>
            </a:r>
            <a:r>
              <a:rPr lang="en-GB" dirty="0"/>
              <a:t>!!!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/>
              <a:t>stefan.iordache10@s.unibuc.ro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 err="1"/>
              <a:t>catalina.patilea@s.unibuc.ro</a:t>
            </a: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 err="1"/>
              <a:t>ciprian.paduraru@fmi.unibuc.ro</a:t>
            </a: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/>
              <a:t>+40 7.. … …</a:t>
            </a:r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504587" y="346488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Recapitulare</a:t>
            </a:r>
            <a:endParaRPr sz="4400" dirty="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Repetiția</a:t>
            </a:r>
            <a:r>
              <a:rPr lang="en" dirty="0"/>
              <a:t>: mama </a:t>
            </a:r>
            <a:r>
              <a:rPr lang="en" dirty="0" err="1"/>
              <a:t>învățăturii</a:t>
            </a:r>
            <a:r>
              <a:rPr lang="en" dirty="0"/>
              <a:t>!</a:t>
            </a:r>
            <a:endParaRPr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55"/>
          <p:cNvSpPr/>
          <p:nvPr/>
        </p:nvSpPr>
        <p:spPr>
          <a:xfrm>
            <a:off x="5722800" y="1458125"/>
            <a:ext cx="2883300" cy="149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Întrebare</a:t>
            </a:r>
            <a:r>
              <a:rPr lang="en" dirty="0"/>
              <a:t> </a:t>
            </a:r>
            <a:r>
              <a:rPr lang="en" dirty="0" err="1"/>
              <a:t>rapidă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1065850" y="1971157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Discount Factor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1" name="Google Shape;2801;p55"/>
          <p:cNvSpPr txBox="1"/>
          <p:nvPr/>
        </p:nvSpPr>
        <p:spPr>
          <a:xfrm>
            <a:off x="1065850" y="2394400"/>
            <a:ext cx="24168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Într-un </a:t>
            </a:r>
            <a:r>
              <a:rPr lang="en-RO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proces decizional Markov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un </a:t>
            </a: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factor de discount γ mai mare 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(apropiat de 1) implică o </a:t>
            </a:r>
            <a:r>
              <a:rPr lang="en-RO" b="1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importanță mai mare a recompenselor obținute pe termen scurt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în comparație cu cele obținute pe </a:t>
            </a:r>
            <a:r>
              <a:rPr lang="en-RO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termen lung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02" name="Google Shape;2802;p55"/>
          <p:cNvSpPr txBox="1"/>
          <p:nvPr/>
        </p:nvSpPr>
        <p:spPr>
          <a:xfrm>
            <a:off x="5829449" y="1592025"/>
            <a:ext cx="2602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Variante</a:t>
            </a:r>
            <a:r>
              <a:rPr lang="en" sz="18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posibile</a:t>
            </a:r>
            <a:endParaRPr sz="18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3" name="Google Shape;2803;p55"/>
          <p:cNvSpPr txBox="1"/>
          <p:nvPr/>
        </p:nvSpPr>
        <p:spPr>
          <a:xfrm>
            <a:off x="5829450" y="2001163"/>
            <a:ext cx="2602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sz="20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Adevărat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sz="20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Fals</a:t>
            </a:r>
          </a:p>
        </p:txBody>
      </p:sp>
      <p:cxnSp>
        <p:nvCxnSpPr>
          <p:cNvPr id="2806" name="Google Shape;2806;p55"/>
          <p:cNvCxnSpPr>
            <a:stCxn id="2796" idx="3"/>
            <a:endCxn id="2807" idx="1"/>
          </p:cNvCxnSpPr>
          <p:nvPr/>
        </p:nvCxnSpPr>
        <p:spPr>
          <a:xfrm rot="10800000" flipH="1">
            <a:off x="3996100" y="2254475"/>
            <a:ext cx="720600" cy="88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0" name="Google Shape;2810;p55"/>
          <p:cNvGrpSpPr/>
          <p:nvPr/>
        </p:nvGrpSpPr>
        <p:grpSpPr>
          <a:xfrm>
            <a:off x="4827434" y="1873668"/>
            <a:ext cx="640081" cy="658115"/>
            <a:chOff x="1690218" y="1609641"/>
            <a:chExt cx="526339" cy="577699"/>
          </a:xfrm>
        </p:grpSpPr>
        <p:sp>
          <p:nvSpPr>
            <p:cNvPr id="2811" name="Google Shape;2811;p55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5"/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7" name="Google Shape;2807;p55"/>
          <p:cNvSpPr txBox="1"/>
          <p:nvPr/>
        </p:nvSpPr>
        <p:spPr>
          <a:xfrm>
            <a:off x="4716697" y="2048650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98;p55">
            <a:extLst>
              <a:ext uri="{FF2B5EF4-FFF2-40B4-BE49-F238E27FC236}">
                <a16:creationId xmlns:a16="http://schemas.microsoft.com/office/drawing/2014/main" id="{3BAAED80-7318-8409-44F5-43545E1603C7}"/>
              </a:ext>
            </a:extLst>
          </p:cNvPr>
          <p:cNvSpPr/>
          <p:nvPr/>
        </p:nvSpPr>
        <p:spPr>
          <a:xfrm>
            <a:off x="5722800" y="2952150"/>
            <a:ext cx="2883300" cy="149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55"/>
          <p:cNvSpPr/>
          <p:nvPr/>
        </p:nvSpPr>
        <p:spPr>
          <a:xfrm>
            <a:off x="5722800" y="1461750"/>
            <a:ext cx="2883300" cy="149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Întrebare</a:t>
            </a:r>
            <a:r>
              <a:rPr lang="en" dirty="0"/>
              <a:t> </a:t>
            </a:r>
            <a:r>
              <a:rPr lang="en" dirty="0" err="1"/>
              <a:t>rapidă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1065850" y="1971157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Discount Factor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1" name="Google Shape;2801;p55"/>
          <p:cNvSpPr txBox="1"/>
          <p:nvPr/>
        </p:nvSpPr>
        <p:spPr>
          <a:xfrm>
            <a:off x="1065850" y="2394400"/>
            <a:ext cx="24168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Într-un </a:t>
            </a:r>
            <a:r>
              <a:rPr lang="en-RO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proces decizional Markov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un </a:t>
            </a: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factor de discount γ mai mare 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(apropiat de 1) implică o </a:t>
            </a:r>
            <a:r>
              <a:rPr lang="en-RO" b="1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importanță mai mare a recompenselor obținute pe termen scurt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în comparație cu cele obținute pe </a:t>
            </a:r>
            <a:r>
              <a:rPr lang="en-RO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termen lung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04" name="Google Shape;2804;p55"/>
          <p:cNvSpPr txBox="1"/>
          <p:nvPr/>
        </p:nvSpPr>
        <p:spPr>
          <a:xfrm>
            <a:off x="5829449" y="1583925"/>
            <a:ext cx="2602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Răspuns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5" name="Google Shape;2805;p55"/>
          <p:cNvSpPr txBox="1"/>
          <p:nvPr/>
        </p:nvSpPr>
        <p:spPr>
          <a:xfrm>
            <a:off x="5829450" y="1993073"/>
            <a:ext cx="2602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FALS!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Doar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valoarea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0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implică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valorificarea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exclusiv</a:t>
            </a:r>
            <a:r>
              <a:rPr lang="en-GB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ă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recompensei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imediate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808" name="Google Shape;2808;p55"/>
          <p:cNvCxnSpPr>
            <a:stCxn id="2796" idx="3"/>
            <a:endCxn id="2809" idx="1"/>
          </p:cNvCxnSpPr>
          <p:nvPr/>
        </p:nvCxnSpPr>
        <p:spPr>
          <a:xfrm flipV="1">
            <a:off x="3996100" y="2267250"/>
            <a:ext cx="720597" cy="8677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4" name="Google Shape;2824;p55"/>
          <p:cNvGrpSpPr/>
          <p:nvPr/>
        </p:nvGrpSpPr>
        <p:grpSpPr>
          <a:xfrm>
            <a:off x="4827434" y="1900568"/>
            <a:ext cx="640081" cy="658115"/>
            <a:chOff x="1690218" y="1609641"/>
            <a:chExt cx="526339" cy="577699"/>
          </a:xfrm>
        </p:grpSpPr>
        <p:sp>
          <p:nvSpPr>
            <p:cNvPr id="2825" name="Google Shape;2825;p55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5"/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9" name="Google Shape;2809;p55"/>
          <p:cNvSpPr txBox="1"/>
          <p:nvPr/>
        </p:nvSpPr>
        <p:spPr>
          <a:xfrm>
            <a:off x="4716697" y="2061450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2">
                <a:extLst>
                  <a:ext uri="{FF2B5EF4-FFF2-40B4-BE49-F238E27FC236}">
                    <a16:creationId xmlns:a16="http://schemas.microsoft.com/office/drawing/2014/main" id="{38A3935F-2886-7FE7-185C-55E38FAD10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40262" y="2815973"/>
                <a:ext cx="2964134" cy="890678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RO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97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R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sup>
                      </m:sSup>
                      <m:d>
                        <m:d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+…|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RO" dirty="0"/>
              </a:p>
              <a:p>
                <a:pPr marL="139700">
                  <a:lnSpc>
                    <a:spcPct val="150000"/>
                  </a:lnSpc>
                </a:pPr>
                <a:endParaRPr lang="en-RO" dirty="0"/>
              </a:p>
            </p:txBody>
          </p:sp>
        </mc:Choice>
        <mc:Fallback xmlns="">
          <p:sp>
            <p:nvSpPr>
              <p:cNvPr id="2" name="Text Placeholder 2">
                <a:extLst>
                  <a:ext uri="{FF2B5EF4-FFF2-40B4-BE49-F238E27FC236}">
                    <a16:creationId xmlns:a16="http://schemas.microsoft.com/office/drawing/2014/main" id="{38A3935F-2886-7FE7-185C-55E38FAD1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262" y="2815973"/>
                <a:ext cx="2964134" cy="890678"/>
              </a:xfrm>
              <a:prstGeom prst="rect">
                <a:avLst/>
              </a:prstGeom>
              <a:blipFill>
                <a:blip r:embed="rId3"/>
                <a:stretch>
                  <a:fillRect b="-5493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81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Ne aducem aminte</a:t>
            </a:r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MODELUL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-RO" dirty="0"/>
              <a:t>Un procedeu matematic pentru exprimarea dinamicii mediului și a recompenselor.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POLITICA (POLICY)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-RO" dirty="0"/>
              <a:t>Funcție utilizată de agent pentru a realiza asocieri între stări și acțiuni.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VALUE FUNCTION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-RO" dirty="0"/>
              <a:t>Funcție ce oferă drept răspuns suma recompensele viitoare, folosind drept parametri starea sau/și acțiunea (curente), aplicată sub o anumită politică.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Markov!</a:t>
            </a:r>
            <a:endParaRPr sz="4400" dirty="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Da, </a:t>
            </a:r>
            <a:r>
              <a:rPr lang="en" dirty="0" err="1"/>
              <a:t>insistăm</a:t>
            </a:r>
            <a:r>
              <a:rPr lang="en" dirty="0"/>
              <a:t>!</a:t>
            </a:r>
            <a:endParaRPr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42297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10395"/>
            <a:ext cx="1764685" cy="924422"/>
            <a:chOff x="7055900" y="279449"/>
            <a:chExt cx="1820576" cy="953701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49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93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O proprietate de bază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175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ro-RO" dirty="0"/>
                  <a:t>Starea = informație statistică a istoriei interacțiunilor </a:t>
                </a:r>
                <a:r>
                  <a:rPr lang="ro-RO"/>
                  <a:t>cu mediul.</a:t>
                </a:r>
                <a:endParaRPr lang="ro-RO" dirty="0"/>
              </a:p>
              <a:p>
                <a:pPr marL="457200" lvl="0" indent="-317500" algn="l" rtl="0">
                  <a:lnSpc>
                    <a:spcPct val="200000"/>
                  </a:lnSpc>
                  <a:spcBef>
                    <a:spcPts val="100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ro-RO" dirty="0"/>
                  <a:t>Condiția unei stări s</a:t>
                </a:r>
                <a:r>
                  <a:rPr lang="ro-RO" baseline="-25000" dirty="0"/>
                  <a:t>t+1</a:t>
                </a:r>
                <a:r>
                  <a:rPr lang="ro-RO" dirty="0"/>
                  <a:t> pentru a fi considerată de tip Markov:</a:t>
                </a:r>
              </a:p>
              <a:p>
                <a:pPr marL="596900" lvl="1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RO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RO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RO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RO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RO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RO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RO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RO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o-RO" b="1" dirty="0"/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77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55"/>
          <p:cNvSpPr/>
          <p:nvPr/>
        </p:nvSpPr>
        <p:spPr>
          <a:xfrm>
            <a:off x="5147902" y="1461749"/>
            <a:ext cx="3458198" cy="33424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Lanțuri</a:t>
            </a:r>
            <a:r>
              <a:rPr lang="en" dirty="0"/>
              <a:t> Markov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1" name="Google Shape;2801;p55"/>
              <p:cNvSpPr txBox="1"/>
              <p:nvPr/>
            </p:nvSpPr>
            <p:spPr>
              <a:xfrm>
                <a:off x="712349" y="1605691"/>
                <a:ext cx="3109299" cy="3126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Proces aleatoriu </a:t>
                </a:r>
                <a:r>
                  <a:rPr lang="en-RO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de tip </a:t>
                </a:r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memoryless </a:t>
                </a:r>
                <a:r>
                  <a:rPr lang="en-RO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(secvență de stări cu proprietatea Markov îndeplinită)</a:t>
                </a: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Setul stărilor (S) este finit.</a:t>
                </a: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 este modelul dinamic, ce explică tranzițiile </a:t>
                </a:r>
                <a:endParaRPr lang="en-RO" b="0" i="1" dirty="0">
                  <a:solidFill>
                    <a:schemeClr val="dk1"/>
                  </a:solidFill>
                  <a:latin typeface="Cambria Math" panose="02040503050406030204" pitchFamily="18" charset="0"/>
                  <a:ea typeface="Spectral"/>
                  <a:cs typeface="Spectral"/>
                  <a:sym typeface="Spectral"/>
                </a:endParaRPr>
              </a:p>
              <a:p>
                <a:pPr lvl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Spectral"/>
                          <a:cs typeface="Spectral"/>
                          <a:sym typeface="Spectral"/>
                        </a:rPr>
                        <m:t>𝑝</m:t>
                      </m:r>
                      <m:r>
                        <a:rPr lang="en-RO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Spectral"/>
                          <a:cs typeface="Spectral"/>
                          <a:sym typeface="Spectral"/>
                        </a:rPr>
                        <m:t>(</m:t>
                      </m:r>
                      <m:sSub>
                        <m:sSubPr>
                          <m:ctrlPr>
                            <a:rPr lang="en-RO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</m:ctrlPr>
                        </m:sSubPr>
                        <m:e>
                          <m:r>
                            <a:rPr lang="en-RO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𝑠</m:t>
                          </m:r>
                        </m:e>
                        <m:sub>
                          <m:r>
                            <a:rPr lang="en-RO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𝑡</m:t>
                          </m:r>
                          <m:r>
                            <a:rPr lang="en-RO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+1</m:t>
                          </m:r>
                        </m:sub>
                      </m:sSub>
                      <m:r>
                        <a:rPr lang="en-RO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=</m:t>
                      </m:r>
                      <m:sSup>
                        <m:sSupPr>
                          <m:ctrlPr>
                            <a:rPr lang="en-RO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</m:ctrlPr>
                        </m:sSupPr>
                        <m:e>
                          <m:r>
                            <a:rPr lang="en-RO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𝑠</m:t>
                          </m:r>
                        </m:e>
                        <m:sup>
                          <m:r>
                            <a:rPr lang="en-RO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′</m:t>
                          </m:r>
                        </m:sup>
                      </m:sSup>
                      <m:r>
                        <a:rPr lang="en-RO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|</m:t>
                      </m:r>
                      <m:sSub>
                        <m:sSubPr>
                          <m:ctrlPr>
                            <a:rPr lang="en-RO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</m:ctrlPr>
                        </m:sSubPr>
                        <m:e>
                          <m:r>
                            <a:rPr lang="en-RO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𝑠</m:t>
                          </m:r>
                        </m:e>
                        <m:sub>
                          <m:r>
                            <a:rPr lang="en-RO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𝑡</m:t>
                          </m:r>
                        </m:sub>
                      </m:sSub>
                      <m:r>
                        <a:rPr lang="en-RO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=</m:t>
                      </m:r>
                      <m:r>
                        <a:rPr lang="en-RO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𝑠</m:t>
                      </m:r>
                      <m:r>
                        <a:rPr lang="en-RO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)</m:t>
                      </m:r>
                    </m:oMath>
                  </m:oMathPara>
                </a14:m>
                <a:endParaRPr lang="en-RO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Atenție! Nu avem recompense sau acțiuni.</a:t>
                </a:r>
              </a:p>
            </p:txBody>
          </p:sp>
        </mc:Choice>
        <mc:Fallback xmlns="">
          <p:sp>
            <p:nvSpPr>
              <p:cNvPr id="2801" name="Google Shape;2801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49" y="1605691"/>
                <a:ext cx="3109299" cy="3126329"/>
              </a:xfrm>
              <a:prstGeom prst="rect">
                <a:avLst/>
              </a:prstGeom>
              <a:blipFill>
                <a:blip r:embed="rId3"/>
                <a:stretch>
                  <a:fillRect l="-408" r="-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4" name="Google Shape;2804;p55"/>
              <p:cNvSpPr txBox="1"/>
              <p:nvPr/>
            </p:nvSpPr>
            <p:spPr>
              <a:xfrm>
                <a:off x="5161831" y="2571750"/>
                <a:ext cx="3430339" cy="10302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𝑃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Merriweather"/>
                              <a:cs typeface="Merriweather"/>
                              <a:sym typeface="Merriweather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Merriweather"/>
                                  <a:cs typeface="Merriweather"/>
                                  <a:sym typeface="Merriweather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RO" sz="16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RO" sz="16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Merriweather"/>
                                        <a:cs typeface="Merriweather"/>
                                        <a:sym typeface="Merriweather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RO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RO" sz="16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Merriweather"/>
                                        <a:cs typeface="Merriweather"/>
                                        <a:sym typeface="Merriweather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RO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RO" sz="16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Merriweather"/>
                                        <a:cs typeface="Merriweather"/>
                                        <a:sym typeface="Merriweather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RO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RO" sz="16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Merriweather"/>
                                        <a:cs typeface="Merriweather"/>
                                        <a:sym typeface="Merriweather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16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mc:Choice>
        <mc:Fallback xmlns="">
          <p:sp>
            <p:nvSpPr>
              <p:cNvPr id="2804" name="Google Shape;2804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831" y="2571750"/>
                <a:ext cx="3430339" cy="10302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8" name="Google Shape;2808;p55"/>
          <p:cNvCxnSpPr>
            <a:cxnSpLocks/>
            <a:stCxn id="2796" idx="3"/>
            <a:endCxn id="2798" idx="1"/>
          </p:cNvCxnSpPr>
          <p:nvPr/>
        </p:nvCxnSpPr>
        <p:spPr>
          <a:xfrm flipV="1">
            <a:off x="3996100" y="3132962"/>
            <a:ext cx="1151802" cy="20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559432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4" ma:contentTypeDescription="Create a new document." ma:contentTypeScope="" ma:versionID="2cca90f65dc56cc3e405ec3f473218f6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6d1115ff29bf9b8672970a0e719ee60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83894A-D65B-4072-B872-A603FA3636FE}">
  <ds:schemaRefs>
    <ds:schemaRef ds:uri="http://schemas.microsoft.com/office/2006/metadata/properties"/>
    <ds:schemaRef ds:uri="http://schemas.microsoft.com/office/infopath/2007/PartnerControls"/>
    <ds:schemaRef ds:uri="d06dbadc-5ebd-4821-b299-ce6b9eaad42b"/>
    <ds:schemaRef ds:uri="a519f88a-14ae-4969-bd47-81d0c9591b2c"/>
  </ds:schemaRefs>
</ds:datastoreItem>
</file>

<file path=customXml/itemProps2.xml><?xml version="1.0" encoding="utf-8"?>
<ds:datastoreItem xmlns:ds="http://schemas.openxmlformats.org/officeDocument/2006/customXml" ds:itemID="{159AAA49-43B8-4853-A964-21A6673E4C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82F4D2-B4BE-491D-9788-DB33C3B0620E}"/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874</Words>
  <Application>Microsoft Macintosh PowerPoint</Application>
  <PresentationFormat>On-screen Show (16:9)</PresentationFormat>
  <Paragraphs>122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Spectral</vt:lpstr>
      <vt:lpstr>Arial</vt:lpstr>
      <vt:lpstr>Merriweather</vt:lpstr>
      <vt:lpstr>Spectral Light</vt:lpstr>
      <vt:lpstr>Merriweather Black</vt:lpstr>
      <vt:lpstr>Cambria Math</vt:lpstr>
      <vt:lpstr>Merriweather;900</vt:lpstr>
      <vt:lpstr>Graph Paper Style Thesis by Slidesgo</vt:lpstr>
      <vt:lpstr>Introducere în Reinforcement Learning</vt:lpstr>
      <vt:lpstr>Cuprins</vt:lpstr>
      <vt:lpstr>Recapitulare</vt:lpstr>
      <vt:lpstr>Întrebare rapidă</vt:lpstr>
      <vt:lpstr>Întrebare rapidă</vt:lpstr>
      <vt:lpstr>Ne aducem aminte</vt:lpstr>
      <vt:lpstr>Markov!</vt:lpstr>
      <vt:lpstr>O proprietate de bază</vt:lpstr>
      <vt:lpstr>Lanțuri Markov</vt:lpstr>
      <vt:lpstr>Mars Rover – matrice tranziții</vt:lpstr>
      <vt:lpstr>Mars Rover – episoade</vt:lpstr>
      <vt:lpstr>Să adăugăm recompense: MRP</vt:lpstr>
      <vt:lpstr>Return &amp; State Value Function</vt:lpstr>
      <vt:lpstr>Observații</vt:lpstr>
      <vt:lpstr>Mars Rover – Exemplu</vt:lpstr>
      <vt:lpstr>Simulare!!!</vt:lpstr>
      <vt:lpstr>Formă matriceală – calculul V </vt:lpstr>
      <vt:lpstr>Un calcul mai rapid</vt:lpstr>
      <vt:lpstr>Să adăugăm acțiuni: MDP</vt:lpstr>
      <vt:lpstr>Mars Rover – Exemplu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lastModifiedBy>Stefan Iordache</cp:lastModifiedBy>
  <cp:revision>47</cp:revision>
  <dcterms:modified xsi:type="dcterms:W3CDTF">2023-10-23T07:10:53Z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