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50"/>
  </p:notesMasterIdLst>
  <p:sldIdLst>
    <p:sldId id="256" r:id="rId5"/>
    <p:sldId id="351" r:id="rId6"/>
    <p:sldId id="260" r:id="rId7"/>
    <p:sldId id="350" r:id="rId8"/>
    <p:sldId id="362" r:id="rId9"/>
    <p:sldId id="348" r:id="rId10"/>
    <p:sldId id="352" r:id="rId11"/>
    <p:sldId id="353" r:id="rId12"/>
    <p:sldId id="355" r:id="rId13"/>
    <p:sldId id="356" r:id="rId14"/>
    <p:sldId id="368" r:id="rId15"/>
    <p:sldId id="358" r:id="rId16"/>
    <p:sldId id="359" r:id="rId17"/>
    <p:sldId id="369" r:id="rId18"/>
    <p:sldId id="370" r:id="rId19"/>
    <p:sldId id="373" r:id="rId20"/>
    <p:sldId id="374" r:id="rId21"/>
    <p:sldId id="375" r:id="rId22"/>
    <p:sldId id="376" r:id="rId23"/>
    <p:sldId id="363" r:id="rId24"/>
    <p:sldId id="361" r:id="rId25"/>
    <p:sldId id="377" r:id="rId26"/>
    <p:sldId id="379" r:id="rId27"/>
    <p:sldId id="380" r:id="rId28"/>
    <p:sldId id="381" r:id="rId29"/>
    <p:sldId id="382" r:id="rId30"/>
    <p:sldId id="383" r:id="rId31"/>
    <p:sldId id="385" r:id="rId32"/>
    <p:sldId id="386" r:id="rId33"/>
    <p:sldId id="384" r:id="rId34"/>
    <p:sldId id="387" r:id="rId35"/>
    <p:sldId id="367" r:id="rId36"/>
    <p:sldId id="388" r:id="rId37"/>
    <p:sldId id="389" r:id="rId38"/>
    <p:sldId id="390" r:id="rId39"/>
    <p:sldId id="391" r:id="rId40"/>
    <p:sldId id="392" r:id="rId41"/>
    <p:sldId id="393" r:id="rId42"/>
    <p:sldId id="394" r:id="rId43"/>
    <p:sldId id="395" r:id="rId44"/>
    <p:sldId id="396" r:id="rId45"/>
    <p:sldId id="397" r:id="rId46"/>
    <p:sldId id="398" r:id="rId47"/>
    <p:sldId id="399" r:id="rId48"/>
    <p:sldId id="284" r:id="rId4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51"/>
    </p:embeddedFont>
    <p:embeddedFont>
      <p:font typeface="Merriweather" pitchFamily="2" charset="77"/>
      <p:regular r:id="rId52"/>
      <p:bold r:id="rId53"/>
      <p:italic r:id="rId54"/>
      <p:boldItalic r:id="rId55"/>
    </p:embeddedFont>
    <p:embeddedFont>
      <p:font typeface="Merriweather Black" pitchFamily="2" charset="77"/>
      <p:bold r:id="rId56"/>
      <p:italic r:id="rId57"/>
      <p:boldItalic r:id="rId58"/>
    </p:embeddedFont>
    <p:embeddedFont>
      <p:font typeface="Spectral" panose="02020502060000000000" pitchFamily="18" charset="77"/>
      <p:regular r:id="rId59"/>
      <p:bold r:id="rId60"/>
      <p:italic r:id="rId61"/>
      <p:boldItalic r:id="rId62"/>
    </p:embeddedFont>
    <p:embeddedFont>
      <p:font typeface="Spectral Light" panose="02020302060000000000" pitchFamily="18" charset="77"/>
      <p:regular r:id="rId63"/>
      <p: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CA0208-E364-42FA-9ED4-120E33B420D0}" v="2" dt="2023-05-11T18:20:06.870"/>
    <p1510:client id="{DA7E71B9-D7EA-4832-94F5-16E7441800EF}" v="2" dt="2023-05-12T00:25:33.415"/>
  </p1510:revLst>
</p1510:revInfo>
</file>

<file path=ppt/tableStyles.xml><?xml version="1.0" encoding="utf-8"?>
<a:tblStyleLst xmlns:a="http://schemas.openxmlformats.org/drawingml/2006/main" def="{8E613FF8-4EB2-4734-8CC8-9E79C4818E73}">
  <a:tblStyle styleId="{8E613FF8-4EB2-4734-8CC8-9E79C4818E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5"/>
    <p:restoredTop sz="94626"/>
  </p:normalViewPr>
  <p:slideViewPr>
    <p:cSldViewPr snapToGrid="0">
      <p:cViewPr varScale="1">
        <p:scale>
          <a:sx n="152" d="100"/>
          <a:sy n="152" d="100"/>
        </p:scale>
        <p:origin x="184" y="3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13.fntdata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font" Target="fonts/font11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69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font" Target="fonts/font1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9.fntdata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7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7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ULIAN ROBERT ROMAN" userId="S::iulian.roman@s.unibuc.ro::d336a366-996d-4a57-8b6f-68e4eb3c3f73" providerId="AD" clId="Web-{DA7E71B9-D7EA-4832-94F5-16E7441800EF}"/>
    <pc:docChg chg="modSld">
      <pc:chgData name="IULIAN ROBERT ROMAN" userId="S::iulian.roman@s.unibuc.ro::d336a366-996d-4a57-8b6f-68e4eb3c3f73" providerId="AD" clId="Web-{DA7E71B9-D7EA-4832-94F5-16E7441800EF}" dt="2023-05-12T00:25:33.415" v="1" actId="20577"/>
      <pc:docMkLst>
        <pc:docMk/>
      </pc:docMkLst>
      <pc:sldChg chg="modSp">
        <pc:chgData name="IULIAN ROBERT ROMAN" userId="S::iulian.roman@s.unibuc.ro::d336a366-996d-4a57-8b6f-68e4eb3c3f73" providerId="AD" clId="Web-{DA7E71B9-D7EA-4832-94F5-16E7441800EF}" dt="2023-05-12T00:25:33.415" v="1" actId="20577"/>
        <pc:sldMkLst>
          <pc:docMk/>
          <pc:sldMk cId="1371524409" sldId="377"/>
        </pc:sldMkLst>
        <pc:spChg chg="mod">
          <ac:chgData name="IULIAN ROBERT ROMAN" userId="S::iulian.roman@s.unibuc.ro::d336a366-996d-4a57-8b6f-68e4eb3c3f73" providerId="AD" clId="Web-{DA7E71B9-D7EA-4832-94F5-16E7441800EF}" dt="2023-05-12T00:25:33.415" v="1" actId="20577"/>
          <ac:spMkLst>
            <pc:docMk/>
            <pc:sldMk cId="1371524409" sldId="377"/>
            <ac:spMk id="2799" creationId="{00000000-0000-0000-0000-000000000000}"/>
          </ac:spMkLst>
        </pc:spChg>
      </pc:sldChg>
    </pc:docChg>
  </pc:docChgLst>
  <pc:docChgLst>
    <pc:chgData name="IULIAN ROBERT ROMAN" userId="S::iulian.roman@s.unibuc.ro::d336a366-996d-4a57-8b6f-68e4eb3c3f73" providerId="AD" clId="Web-{8DCA0208-E364-42FA-9ED4-120E33B420D0}"/>
    <pc:docChg chg="modSld">
      <pc:chgData name="IULIAN ROBERT ROMAN" userId="S::iulian.roman@s.unibuc.ro::d336a366-996d-4a57-8b6f-68e4eb3c3f73" providerId="AD" clId="Web-{8DCA0208-E364-42FA-9ED4-120E33B420D0}" dt="2023-05-11T18:20:06.870" v="1" actId="1076"/>
      <pc:docMkLst>
        <pc:docMk/>
      </pc:docMkLst>
      <pc:sldChg chg="modSp">
        <pc:chgData name="IULIAN ROBERT ROMAN" userId="S::iulian.roman@s.unibuc.ro::d336a366-996d-4a57-8b6f-68e4eb3c3f73" providerId="AD" clId="Web-{8DCA0208-E364-42FA-9ED4-120E33B420D0}" dt="2023-05-11T18:20:06.870" v="1" actId="1076"/>
        <pc:sldMkLst>
          <pc:docMk/>
          <pc:sldMk cId="1666676188" sldId="352"/>
        </pc:sldMkLst>
        <pc:spChg chg="mod">
          <ac:chgData name="IULIAN ROBERT ROMAN" userId="S::iulian.roman@s.unibuc.ro::d336a366-996d-4a57-8b6f-68e4eb3c3f73" providerId="AD" clId="Web-{8DCA0208-E364-42FA-9ED4-120E33B420D0}" dt="2023-05-11T18:20:06.870" v="1" actId="1076"/>
          <ac:spMkLst>
            <pc:docMk/>
            <pc:sldMk cId="1666676188" sldId="352"/>
            <ac:spMk id="12" creationId="{AF1E99ED-373F-C872-4E28-9A9216C3B64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654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276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884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562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168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010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983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597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274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83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131cd8db3c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131cd8db3c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922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922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615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8539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7326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069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0729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6198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0078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1959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176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8751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8481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7894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3945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1146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0761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g132c0d347fb_0_1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5" name="Google Shape;2985;g132c0d347fb_0_1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089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669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853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202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166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753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" name="Google Shape;30;p2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2" name="Google Shape;3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" name="Google Shape;4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2" name="Google Shape;4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" name="Google Shape;50;p2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" name="Google Shape;5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" name="Google Shape;6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0" name="Google Shape;70;p2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71" name="Google Shape;7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72" name="Google Shape;7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7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" name="Google Shape;7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7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" name="Google Shape;7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7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7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" name="Google Shape;8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" name="Google Shape;8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82" name="Google Shape;8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" name="Google Shape;8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" name="Google Shape;8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" name="Google Shape;8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" name="Google Shape;8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8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" name="Google Shape;8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2269900" y="3689800"/>
            <a:ext cx="46059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950250" y="4644614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428133" y="4321796"/>
            <a:ext cx="224700" cy="2190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13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614" name="Google Shape;614;p13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15" name="Google Shape;61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16" name="Google Shape;61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7" name="Google Shape;61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8" name="Google Shape;61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9" name="Google Shape;61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0" name="Google Shape;62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1" name="Google Shape;62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2" name="Google Shape;62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3" name="Google Shape;62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4" name="Google Shape;62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25" name="Google Shape;62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6" name="Google Shape;62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7" name="Google Shape;62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8" name="Google Shape;62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9" name="Google Shape;62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0" name="Google Shape;63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1" name="Google Shape;63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2" name="Google Shape;63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3" name="Google Shape;63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4" name="Google Shape;634;p13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35" name="Google Shape;63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36" name="Google Shape;63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7" name="Google Shape;63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8" name="Google Shape;63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9" name="Google Shape;63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0" name="Google Shape;64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1" name="Google Shape;64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2" name="Google Shape;64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3" name="Google Shape;64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4" name="Google Shape;64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45" name="Google Shape;64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46" name="Google Shape;64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7" name="Google Shape;64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8" name="Google Shape;64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9" name="Google Shape;64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0" name="Google Shape;65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1" name="Google Shape;65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2" name="Google Shape;65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3" name="Google Shape;65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54" name="Google Shape;654;p13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55" name="Google Shape;65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56" name="Google Shape;65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7" name="Google Shape;65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8" name="Google Shape;65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9" name="Google Shape;65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0" name="Google Shape;66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1" name="Google Shape;66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2" name="Google Shape;66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3" name="Google Shape;66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4" name="Google Shape;66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65" name="Google Shape;66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66" name="Google Shape;66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7" name="Google Shape;66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8" name="Google Shape;66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9" name="Google Shape;66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0" name="Google Shape;67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1" name="Google Shape;67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2" name="Google Shape;67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3" name="Google Shape;67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74" name="Google Shape;674;p13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75" name="Google Shape;67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76" name="Google Shape;67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7" name="Google Shape;67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8" name="Google Shape;67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9" name="Google Shape;67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0" name="Google Shape;68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1" name="Google Shape;68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2" name="Google Shape;68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3" name="Google Shape;68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85" name="Google Shape;68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86" name="Google Shape;68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694" name="Google Shape;694;p13"/>
          <p:cNvSpPr/>
          <p:nvPr/>
        </p:nvSpPr>
        <p:spPr>
          <a:xfrm>
            <a:off x="540475" y="1455200"/>
            <a:ext cx="8063700" cy="334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1"/>
          </p:nvPr>
        </p:nvSpPr>
        <p:spPr>
          <a:xfrm>
            <a:off x="1560930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subTitle" idx="2"/>
          </p:nvPr>
        </p:nvSpPr>
        <p:spPr>
          <a:xfrm>
            <a:off x="1560930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13"/>
          <p:cNvSpPr txBox="1">
            <a:spLocks noGrp="1"/>
          </p:cNvSpPr>
          <p:nvPr>
            <p:ph type="subTitle" idx="3"/>
          </p:nvPr>
        </p:nvSpPr>
        <p:spPr>
          <a:xfrm>
            <a:off x="1560930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9" name="Google Shape;699;p13"/>
          <p:cNvSpPr txBox="1">
            <a:spLocks noGrp="1"/>
          </p:cNvSpPr>
          <p:nvPr>
            <p:ph type="subTitle" idx="4"/>
          </p:nvPr>
        </p:nvSpPr>
        <p:spPr>
          <a:xfrm>
            <a:off x="1560930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13"/>
          <p:cNvSpPr txBox="1">
            <a:spLocks noGrp="1"/>
          </p:cNvSpPr>
          <p:nvPr>
            <p:ph type="subTitle" idx="5"/>
          </p:nvPr>
        </p:nvSpPr>
        <p:spPr>
          <a:xfrm>
            <a:off x="1560930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1" name="Google Shape;701;p13"/>
          <p:cNvSpPr txBox="1">
            <a:spLocks noGrp="1"/>
          </p:cNvSpPr>
          <p:nvPr>
            <p:ph type="subTitle" idx="6"/>
          </p:nvPr>
        </p:nvSpPr>
        <p:spPr>
          <a:xfrm>
            <a:off x="1560930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3"/>
          <p:cNvSpPr txBox="1">
            <a:spLocks noGrp="1"/>
          </p:cNvSpPr>
          <p:nvPr>
            <p:ph type="subTitle" idx="7"/>
          </p:nvPr>
        </p:nvSpPr>
        <p:spPr>
          <a:xfrm flipH="1">
            <a:off x="4745922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3" name="Google Shape;703;p13"/>
          <p:cNvSpPr txBox="1">
            <a:spLocks noGrp="1"/>
          </p:cNvSpPr>
          <p:nvPr>
            <p:ph type="subTitle" idx="8"/>
          </p:nvPr>
        </p:nvSpPr>
        <p:spPr>
          <a:xfrm flipH="1">
            <a:off x="5365422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13"/>
          <p:cNvSpPr txBox="1">
            <a:spLocks noGrp="1"/>
          </p:cNvSpPr>
          <p:nvPr>
            <p:ph type="subTitle" idx="9"/>
          </p:nvPr>
        </p:nvSpPr>
        <p:spPr>
          <a:xfrm flipH="1">
            <a:off x="4745922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3"/>
          </p:nvPr>
        </p:nvSpPr>
        <p:spPr>
          <a:xfrm flipH="1">
            <a:off x="5365422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14"/>
          </p:nvPr>
        </p:nvSpPr>
        <p:spPr>
          <a:xfrm flipH="1">
            <a:off x="4745922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subTitle" idx="15"/>
          </p:nvPr>
        </p:nvSpPr>
        <p:spPr>
          <a:xfrm flipH="1">
            <a:off x="5365422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16" hasCustomPrompt="1"/>
          </p:nvPr>
        </p:nvSpPr>
        <p:spPr>
          <a:xfrm>
            <a:off x="682899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17" hasCustomPrompt="1"/>
          </p:nvPr>
        </p:nvSpPr>
        <p:spPr>
          <a:xfrm>
            <a:off x="682882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18" hasCustomPrompt="1"/>
          </p:nvPr>
        </p:nvSpPr>
        <p:spPr>
          <a:xfrm>
            <a:off x="682882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title" idx="19" hasCustomPrompt="1"/>
          </p:nvPr>
        </p:nvSpPr>
        <p:spPr>
          <a:xfrm>
            <a:off x="7611818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2" name="Google Shape;712;p13"/>
          <p:cNvSpPr txBox="1">
            <a:spLocks noGrp="1"/>
          </p:cNvSpPr>
          <p:nvPr>
            <p:ph type="title" idx="20" hasCustomPrompt="1"/>
          </p:nvPr>
        </p:nvSpPr>
        <p:spPr>
          <a:xfrm>
            <a:off x="7611818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3" name="Google Shape;713;p13"/>
          <p:cNvSpPr txBox="1">
            <a:spLocks noGrp="1"/>
          </p:cNvSpPr>
          <p:nvPr>
            <p:ph type="title" idx="21" hasCustomPrompt="1"/>
          </p:nvPr>
        </p:nvSpPr>
        <p:spPr>
          <a:xfrm>
            <a:off x="7611818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4"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3" name="Google Shape;1613;p24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614" name="Google Shape;1614;p24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15" name="Google Shape;161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16" name="Google Shape;161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7" name="Google Shape;161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8" name="Google Shape;161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9" name="Google Shape;161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0" name="Google Shape;162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1" name="Google Shape;162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2" name="Google Shape;162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3" name="Google Shape;162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4" name="Google Shape;162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25" name="Google Shape;162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26" name="Google Shape;162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7" name="Google Shape;162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8" name="Google Shape;162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9" name="Google Shape;162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0" name="Google Shape;163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1" name="Google Shape;163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2" name="Google Shape;163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3" name="Google Shape;163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34" name="Google Shape;1634;p24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35" name="Google Shape;163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36" name="Google Shape;163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7" name="Google Shape;163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8" name="Google Shape;163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9" name="Google Shape;163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0" name="Google Shape;164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1" name="Google Shape;164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2" name="Google Shape;164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3" name="Google Shape;164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4" name="Google Shape;164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45" name="Google Shape;164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46" name="Google Shape;164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7" name="Google Shape;164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8" name="Google Shape;164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9" name="Google Shape;164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0" name="Google Shape;165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1" name="Google Shape;165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2" name="Google Shape;165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3" name="Google Shape;165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54" name="Google Shape;1654;p24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55" name="Google Shape;165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56" name="Google Shape;165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7" name="Google Shape;165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8" name="Google Shape;165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9" name="Google Shape;165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0" name="Google Shape;166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1" name="Google Shape;166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2" name="Google Shape;166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3" name="Google Shape;166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4" name="Google Shape;166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65" name="Google Shape;166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66" name="Google Shape;166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7" name="Google Shape;166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8" name="Google Shape;166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9" name="Google Shape;166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0" name="Google Shape;167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1" name="Google Shape;167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2" name="Google Shape;167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3" name="Google Shape;167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74" name="Google Shape;1674;p24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75" name="Google Shape;167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76" name="Google Shape;167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7" name="Google Shape;167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8" name="Google Shape;167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9" name="Google Shape;167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0" name="Google Shape;168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1" name="Google Shape;168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2" name="Google Shape;168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3" name="Google Shape;168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4" name="Google Shape;168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85" name="Google Shape;168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86" name="Google Shape;168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7" name="Google Shape;168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8" name="Google Shape;168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9" name="Google Shape;168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0" name="Google Shape;169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1" name="Google Shape;169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2" name="Google Shape;169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3" name="Google Shape;169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694" name="Google Shape;1694;p24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1695" name="Google Shape;1695;p24"/>
          <p:cNvSpPr/>
          <p:nvPr/>
        </p:nvSpPr>
        <p:spPr>
          <a:xfrm>
            <a:off x="540400" y="1458450"/>
            <a:ext cx="8064000" cy="297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24"/>
          <p:cNvSpPr txBox="1">
            <a:spLocks noGrp="1"/>
          </p:cNvSpPr>
          <p:nvPr>
            <p:ph type="body" idx="1"/>
          </p:nvPr>
        </p:nvSpPr>
        <p:spPr>
          <a:xfrm>
            <a:off x="815200" y="1454125"/>
            <a:ext cx="75135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b="1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1" name="Google Shape;1871;p27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872" name="Google Shape;1872;p27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73" name="Google Shape;187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74" name="Google Shape;187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5" name="Google Shape;187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6" name="Google Shape;187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7" name="Google Shape;187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8" name="Google Shape;187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9" name="Google Shape;187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0" name="Google Shape;188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1" name="Google Shape;188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2" name="Google Shape;188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83" name="Google Shape;188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84" name="Google Shape;188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5" name="Google Shape;188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6" name="Google Shape;188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7" name="Google Shape;188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8" name="Google Shape;188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9" name="Google Shape;188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0" name="Google Shape;189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1" name="Google Shape;189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92" name="Google Shape;1892;p27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93" name="Google Shape;189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94" name="Google Shape;189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5" name="Google Shape;189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6" name="Google Shape;189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7" name="Google Shape;189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8" name="Google Shape;189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9" name="Google Shape;189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0" name="Google Shape;190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1" name="Google Shape;190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2" name="Google Shape;190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03" name="Google Shape;190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04" name="Google Shape;190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5" name="Google Shape;190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6" name="Google Shape;190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7" name="Google Shape;190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8" name="Google Shape;190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9" name="Google Shape;190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0" name="Google Shape;191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1" name="Google Shape;191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12" name="Google Shape;1912;p27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13" name="Google Shape;191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14" name="Google Shape;191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5" name="Google Shape;191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6" name="Google Shape;191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7" name="Google Shape;191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8" name="Google Shape;191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9" name="Google Shape;191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0" name="Google Shape;192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1" name="Google Shape;192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2" name="Google Shape;192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23" name="Google Shape;192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24" name="Google Shape;192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5" name="Google Shape;192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6" name="Google Shape;192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7" name="Google Shape;192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8" name="Google Shape;192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9" name="Google Shape;192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0" name="Google Shape;193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1" name="Google Shape;193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32" name="Google Shape;1932;p27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33" name="Google Shape;193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34" name="Google Shape;193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5" name="Google Shape;193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6" name="Google Shape;193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7" name="Google Shape;193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8" name="Google Shape;193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9" name="Google Shape;193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0" name="Google Shape;194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1" name="Google Shape;194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2" name="Google Shape;194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43" name="Google Shape;194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44" name="Google Shape;194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5" name="Google Shape;194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6" name="Google Shape;194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7" name="Google Shape;194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8" name="Google Shape;194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9" name="Google Shape;194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0" name="Google Shape;195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1" name="Google Shape;195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952" name="Google Shape;1952;p27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  <p:sp>
        <p:nvSpPr>
          <p:cNvPr id="1953" name="Google Shape;1953;p27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4" name="Google Shape;1954;p27"/>
          <p:cNvSpPr txBox="1"/>
          <p:nvPr/>
        </p:nvSpPr>
        <p:spPr>
          <a:xfrm>
            <a:off x="1692625" y="4062750"/>
            <a:ext cx="57588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55" name="Google Shape;1955;p27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27"/>
          <p:cNvSpPr/>
          <p:nvPr/>
        </p:nvSpPr>
        <p:spPr>
          <a:xfrm flipH="1">
            <a:off x="334652" y="4588866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9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484" name="Google Shape;484;p9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485" name="Google Shape;48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486" name="Google Shape;48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7" name="Google Shape;48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8" name="Google Shape;48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9" name="Google Shape;48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0" name="Google Shape;49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1" name="Google Shape;49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2" name="Google Shape;49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3" name="Google Shape;49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4" name="Google Shape;49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95" name="Google Shape;49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96" name="Google Shape;49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7" name="Google Shape;49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8" name="Google Shape;49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9" name="Google Shape;49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0" name="Google Shape;50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1" name="Google Shape;50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2" name="Google Shape;50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3" name="Google Shape;50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4" name="Google Shape;504;p9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505" name="Google Shape;50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06" name="Google Shape;50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7" name="Google Shape;50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8" name="Google Shape;50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9" name="Google Shape;50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0" name="Google Shape;51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1" name="Google Shape;51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2" name="Google Shape;51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3" name="Google Shape;51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4" name="Google Shape;51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15" name="Google Shape;51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16" name="Google Shape;51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7" name="Google Shape;51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9" name="Google Shape;51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0" name="Google Shape;52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1" name="Google Shape;52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3" name="Google Shape;52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24" name="Google Shape;524;p9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25" name="Google Shape;52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6" name="Google Shape;52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7" name="Google Shape;52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8" name="Google Shape;52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9" name="Google Shape;52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0" name="Google Shape;53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1" name="Google Shape;53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2" name="Google Shape;53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3" name="Google Shape;53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4" name="Google Shape;53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35" name="Google Shape;53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36" name="Google Shape;53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7" name="Google Shape;53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8" name="Google Shape;53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9" name="Google Shape;53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0" name="Google Shape;54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1" name="Google Shape;54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3" name="Google Shape;54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44" name="Google Shape;544;p9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45" name="Google Shape;54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46" name="Google Shape;54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7" name="Google Shape;54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8" name="Google Shape;54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5" name="Google Shape;55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56" name="Google Shape;55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7" name="Google Shape;55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" name="Google Shape;55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64" name="Google Shape;564;p9"/>
          <p:cNvSpPr/>
          <p:nvPr/>
        </p:nvSpPr>
        <p:spPr>
          <a:xfrm>
            <a:off x="1114800" y="1086000"/>
            <a:ext cx="6914400" cy="297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9"/>
          <p:cNvSpPr txBox="1">
            <a:spLocks noGrp="1"/>
          </p:cNvSpPr>
          <p:nvPr>
            <p:ph type="title"/>
          </p:nvPr>
        </p:nvSpPr>
        <p:spPr>
          <a:xfrm>
            <a:off x="2098025" y="1609100"/>
            <a:ext cx="49476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6" name="Google Shape;566;p9"/>
          <p:cNvSpPr txBox="1">
            <a:spLocks noGrp="1"/>
          </p:cNvSpPr>
          <p:nvPr>
            <p:ph type="subTitle" idx="1"/>
          </p:nvPr>
        </p:nvSpPr>
        <p:spPr>
          <a:xfrm>
            <a:off x="2098025" y="2389294"/>
            <a:ext cx="4947600" cy="11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67" name="Google Shape;567;p9"/>
          <p:cNvGrpSpPr/>
          <p:nvPr/>
        </p:nvGrpSpPr>
        <p:grpSpPr>
          <a:xfrm>
            <a:off x="8031636" y="337016"/>
            <a:ext cx="820754" cy="1064503"/>
            <a:chOff x="7465916" y="720492"/>
            <a:chExt cx="1139144" cy="1477450"/>
          </a:xfrm>
        </p:grpSpPr>
        <p:sp>
          <p:nvSpPr>
            <p:cNvPr id="568" name="Google Shape;568;p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9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5" name="Google Shape;1785;p26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786" name="Google Shape;1786;p26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787" name="Google Shape;178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788" name="Google Shape;178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9" name="Google Shape;178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0" name="Google Shape;179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1" name="Google Shape;179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2" name="Google Shape;179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3" name="Google Shape;179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4" name="Google Shape;179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5" name="Google Shape;179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6" name="Google Shape;179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797" name="Google Shape;179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798" name="Google Shape;179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9" name="Google Shape;179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0" name="Google Shape;180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1" name="Google Shape;180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2" name="Google Shape;180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3" name="Google Shape;180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4" name="Google Shape;180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5" name="Google Shape;180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06" name="Google Shape;1806;p26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07" name="Google Shape;180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08" name="Google Shape;180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9" name="Google Shape;180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0" name="Google Shape;181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1" name="Google Shape;181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2" name="Google Shape;181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3" name="Google Shape;181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4" name="Google Shape;181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5" name="Google Shape;181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6" name="Google Shape;181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17" name="Google Shape;181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18" name="Google Shape;181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9" name="Google Shape;181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0" name="Google Shape;182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1" name="Google Shape;182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2" name="Google Shape;182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3" name="Google Shape;182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4" name="Google Shape;182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5" name="Google Shape;182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26" name="Google Shape;1826;p26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827" name="Google Shape;182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28" name="Google Shape;182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9" name="Google Shape;182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0" name="Google Shape;183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1" name="Google Shape;183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2" name="Google Shape;183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3" name="Google Shape;183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4" name="Google Shape;183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5" name="Google Shape;183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6" name="Google Shape;183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37" name="Google Shape;183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38" name="Google Shape;183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9" name="Google Shape;183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0" name="Google Shape;184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1" name="Google Shape;184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2" name="Google Shape;184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3" name="Google Shape;184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4" name="Google Shape;184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5" name="Google Shape;184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46" name="Google Shape;1846;p26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847" name="Google Shape;184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48" name="Google Shape;184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9" name="Google Shape;184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0" name="Google Shape;185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1" name="Google Shape;185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2" name="Google Shape;185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3" name="Google Shape;185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4" name="Google Shape;185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5" name="Google Shape;185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6" name="Google Shape;185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57" name="Google Shape;185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58" name="Google Shape;185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9" name="Google Shape;185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0" name="Google Shape;186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1" name="Google Shape;186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2" name="Google Shape;186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3" name="Google Shape;186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4" name="Google Shape;186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5" name="Google Shape;186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866" name="Google Shape;1866;p26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67" name="Google Shape;1867;p26"/>
          <p:cNvGrpSpPr/>
          <p:nvPr/>
        </p:nvGrpSpPr>
        <p:grpSpPr>
          <a:xfrm flipH="1">
            <a:off x="8438760" y="4313593"/>
            <a:ext cx="474334" cy="655652"/>
            <a:chOff x="5996469" y="3940040"/>
            <a:chExt cx="474334" cy="655652"/>
          </a:xfrm>
        </p:grpSpPr>
        <p:sp>
          <p:nvSpPr>
            <p:cNvPr id="1868" name="Google Shape;1868;p26"/>
            <p:cNvSpPr/>
            <p:nvPr/>
          </p:nvSpPr>
          <p:spPr>
            <a:xfrm flipH="1">
              <a:off x="6132402" y="4269892"/>
              <a:ext cx="338400" cy="3258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6"/>
            <p:cNvSpPr/>
            <p:nvPr/>
          </p:nvSpPr>
          <p:spPr>
            <a:xfrm flipH="1">
              <a:off x="5996469" y="3940040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720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3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97" name="Google Shape;97;p3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2" name="Google Shape;102;p3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103" name="Google Shape;103;p3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7" name="Google Shape;107;p3"/>
          <p:cNvSpPr txBox="1">
            <a:spLocks noGrp="1"/>
          </p:cNvSpPr>
          <p:nvPr>
            <p:ph type="title" hasCustomPrompt="1"/>
          </p:nvPr>
        </p:nvSpPr>
        <p:spPr>
          <a:xfrm>
            <a:off x="2248150" y="539500"/>
            <a:ext cx="2298300" cy="114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5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>
            <a:off x="431076" y="4267148"/>
            <a:ext cx="851140" cy="668466"/>
            <a:chOff x="431076" y="4267148"/>
            <a:chExt cx="851140" cy="668466"/>
          </a:xfrm>
        </p:grpSpPr>
        <p:sp>
          <p:nvSpPr>
            <p:cNvPr id="111" name="Google Shape;111;p3"/>
            <p:cNvSpPr/>
            <p:nvPr/>
          </p:nvSpPr>
          <p:spPr>
            <a:xfrm>
              <a:off x="943815" y="4267148"/>
              <a:ext cx="338400" cy="331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31076" y="4704914"/>
              <a:ext cx="236700" cy="2307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3"/>
          <p:cNvGrpSpPr/>
          <p:nvPr/>
        </p:nvGrpSpPr>
        <p:grpSpPr>
          <a:xfrm>
            <a:off x="7914990" y="4444025"/>
            <a:ext cx="690064" cy="329108"/>
            <a:chOff x="7740700" y="4100311"/>
            <a:chExt cx="786936" cy="604089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115" name="Google Shape;115;p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170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700" y="339325"/>
            <a:ext cx="8083800" cy="75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08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70" r:id="rId3"/>
    <p:sldLayoutId id="2147483673" r:id="rId4"/>
    <p:sldLayoutId id="2147483679" r:id="rId5"/>
    <p:sldLayoutId id="2147483680" r:id="rId6"/>
    <p:sldLayoutId id="214748368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33"/>
          <p:cNvSpPr/>
          <p:nvPr/>
        </p:nvSpPr>
        <p:spPr>
          <a:xfrm>
            <a:off x="1118025" y="1086025"/>
            <a:ext cx="6908700" cy="222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33"/>
          <p:cNvSpPr txBox="1">
            <a:spLocks noGrp="1"/>
          </p:cNvSpPr>
          <p:nvPr>
            <p:ph type="subTitle" idx="1"/>
          </p:nvPr>
        </p:nvSpPr>
        <p:spPr>
          <a:xfrm>
            <a:off x="2079182" y="3867942"/>
            <a:ext cx="5012519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Ștefan</a:t>
            </a:r>
            <a:r>
              <a:rPr lang="en-GB" dirty="0"/>
              <a:t> Iordache, </a:t>
            </a:r>
            <a:r>
              <a:rPr lang="en-GB" dirty="0" err="1"/>
              <a:t>Cătălina</a:t>
            </a:r>
            <a:r>
              <a:rPr lang="en-GB" dirty="0"/>
              <a:t> Iordache, </a:t>
            </a:r>
            <a:r>
              <a:rPr lang="en-GB" dirty="0" err="1"/>
              <a:t>Ciprian</a:t>
            </a:r>
            <a:r>
              <a:rPr lang="en-GB" dirty="0"/>
              <a:t> </a:t>
            </a:r>
            <a:r>
              <a:rPr lang="en-GB" dirty="0" err="1"/>
              <a:t>Păduraru</a:t>
            </a:r>
            <a:endParaRPr lang="en-GB" dirty="0"/>
          </a:p>
        </p:txBody>
      </p:sp>
      <p:sp>
        <p:nvSpPr>
          <p:cNvPr id="2081" name="Google Shape;2081;p33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err="1"/>
              <a:t>Introducere</a:t>
            </a:r>
            <a:r>
              <a:rPr lang="en" sz="3200" dirty="0"/>
              <a:t> </a:t>
            </a:r>
            <a:r>
              <a:rPr lang="en" sz="3200" dirty="0" err="1"/>
              <a:t>în</a:t>
            </a:r>
            <a:r>
              <a:rPr lang="en" sz="3200" dirty="0"/>
              <a:t> Reinforcement Learning</a:t>
            </a:r>
            <a:endParaRPr sz="3200" dirty="0"/>
          </a:p>
        </p:txBody>
      </p:sp>
      <p:sp>
        <p:nvSpPr>
          <p:cNvPr id="2082" name="Google Shape;2082;p33"/>
          <p:cNvSpPr/>
          <p:nvPr/>
        </p:nvSpPr>
        <p:spPr>
          <a:xfrm>
            <a:off x="2649300" y="2361196"/>
            <a:ext cx="3872285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RO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Merriweather"/>
              </a:rPr>
              <a:t>Cursul #5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sp>
        <p:nvSpPr>
          <p:cNvPr id="2083" name="Google Shape;2083;p33"/>
          <p:cNvSpPr/>
          <p:nvPr/>
        </p:nvSpPr>
        <p:spPr>
          <a:xfrm>
            <a:off x="3261615" y="2357391"/>
            <a:ext cx="2647657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grpSp>
        <p:nvGrpSpPr>
          <p:cNvPr id="2084" name="Google Shape;2084;p33"/>
          <p:cNvGrpSpPr/>
          <p:nvPr/>
        </p:nvGrpSpPr>
        <p:grpSpPr>
          <a:xfrm>
            <a:off x="7803335" y="4060517"/>
            <a:ext cx="798976" cy="380999"/>
            <a:chOff x="7740700" y="4100311"/>
            <a:chExt cx="786936" cy="604089"/>
          </a:xfrm>
        </p:grpSpPr>
        <p:grpSp>
          <p:nvGrpSpPr>
            <p:cNvPr id="2085" name="Google Shape;2085;p3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086" name="Google Shape;2086;p3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8" name="Google Shape;2088;p3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9" name="Google Shape;2089;p33"/>
          <p:cNvSpPr/>
          <p:nvPr/>
        </p:nvSpPr>
        <p:spPr>
          <a:xfrm>
            <a:off x="2102264" y="1754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33"/>
          <p:cNvSpPr/>
          <p:nvPr/>
        </p:nvSpPr>
        <p:spPr>
          <a:xfrm>
            <a:off x="948396" y="1289701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33"/>
          <p:cNvSpPr/>
          <p:nvPr/>
        </p:nvSpPr>
        <p:spPr>
          <a:xfrm>
            <a:off x="7248344" y="3112759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2" name="Google Shape;2092;p33"/>
          <p:cNvGrpSpPr/>
          <p:nvPr/>
        </p:nvGrpSpPr>
        <p:grpSpPr>
          <a:xfrm>
            <a:off x="7459073" y="337966"/>
            <a:ext cx="1143140" cy="598828"/>
            <a:chOff x="7055900" y="279450"/>
            <a:chExt cx="1820576" cy="953700"/>
          </a:xfrm>
        </p:grpSpPr>
        <p:sp>
          <p:nvSpPr>
            <p:cNvPr id="2093" name="Google Shape;2093;p33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33"/>
          <p:cNvGrpSpPr/>
          <p:nvPr/>
        </p:nvGrpSpPr>
        <p:grpSpPr>
          <a:xfrm>
            <a:off x="539126" y="3307343"/>
            <a:ext cx="584139" cy="656583"/>
            <a:chOff x="848509" y="2822478"/>
            <a:chExt cx="624748" cy="702228"/>
          </a:xfrm>
        </p:grpSpPr>
        <p:sp>
          <p:nvSpPr>
            <p:cNvPr id="2099" name="Google Shape;2099;p33"/>
            <p:cNvSpPr/>
            <p:nvPr/>
          </p:nvSpPr>
          <p:spPr>
            <a:xfrm rot="-5400000">
              <a:off x="950207" y="3001656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 rot="-5400000">
              <a:off x="904258" y="2953980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 rot="-5400000">
              <a:off x="858308" y="2906304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 rot="-5400000">
              <a:off x="812359" y="2858628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err="1"/>
              <a:t>Bias</a:t>
            </a:r>
            <a:r>
              <a:rPr lang="ro-RO" sz="2400" dirty="0"/>
              <a:t>, varianță &amp; MSE (</a:t>
            </a:r>
            <a:r>
              <a:rPr lang="ro-RO" sz="2400" dirty="0" err="1"/>
              <a:t>Mean</a:t>
            </a:r>
            <a:r>
              <a:rPr lang="ro-RO" sz="2400" dirty="0"/>
              <a:t> </a:t>
            </a:r>
            <a:r>
              <a:rPr lang="ro-RO" sz="2400" dirty="0" err="1"/>
              <a:t>Squared</a:t>
            </a:r>
            <a:r>
              <a:rPr lang="ro-RO" sz="2400" dirty="0"/>
              <a:t> </a:t>
            </a:r>
            <a:r>
              <a:rPr lang="ro-RO" sz="2400" dirty="0" err="1"/>
              <a:t>Error</a:t>
            </a:r>
            <a:r>
              <a:rPr lang="ro-RO" sz="24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7" name="Google Shape;2477;p4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9499" y="1630870"/>
                <a:ext cx="8064899" cy="280223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1">
                  <a:lnSpc>
                    <a:spcPct val="150000"/>
                  </a:lnSpc>
                  <a:buChar char="●"/>
                </a:pPr>
                <a:r>
                  <a:rPr lang="ro-RO" sz="1800" dirty="0"/>
                  <a:t>Se consideră un model statistic care este parametrizat de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pectral"/>
                      </a:rPr>
                      <m:t>𝜽</m:t>
                    </m:r>
                  </m:oMath>
                </a14:m>
                <a:r>
                  <a:rPr lang="ro-RO" sz="1800" dirty="0"/>
                  <a:t> și determină o probabilitate de distribuție peste datele observate P(x|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ro-RO" sz="1800" dirty="0"/>
                  <a:t>)</a:t>
                </a:r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ro-RO" sz="1800" dirty="0"/>
                  <a:t>Se consideră statistica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8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accPr>
                      <m:e>
                        <m:r>
                          <a:rPr lang="en-GB" sz="18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𝜽</m:t>
                        </m:r>
                      </m:e>
                    </m:acc>
                  </m:oMath>
                </a14:m>
                <a:r>
                  <a:rPr lang="ro-RO" sz="1800" dirty="0"/>
                  <a:t>, care oferă o estimare a lui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ro-RO" sz="1800" dirty="0"/>
                  <a:t>  și este o funcție a datelor observate.</a:t>
                </a:r>
              </a:p>
            </p:txBody>
          </p:sp>
        </mc:Choice>
        <mc:Fallback xmlns="">
          <p:sp>
            <p:nvSpPr>
              <p:cNvPr id="2477" name="Google Shape;2477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499" y="1630870"/>
                <a:ext cx="8064899" cy="2802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32443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97" name="Google Shape;2797;p55"/>
              <p:cNvSpPr/>
              <p:nvPr/>
            </p:nvSpPr>
            <p:spPr>
              <a:xfrm>
                <a:off x="5734220" y="1844945"/>
                <a:ext cx="2870176" cy="111362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:r>
                  <a:rPr lang="en-GB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Varianța</a:t>
                </a:r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GB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unui</a:t>
                </a:r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accPr>
                      <m:e>
                        <m:r>
                          <a:rPr lang="en-GB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:</a:t>
                </a:r>
              </a:p>
              <a:p>
                <a:pPr algn="ctr"/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Var(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accPr>
                      <m:e>
                        <m:r>
                          <a:rPr lang="en-GB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) =</a:t>
                </a:r>
                <a:r>
                  <a:rPr lang="en-GB" sz="1600" b="1" dirty="0">
                    <a:solidFill>
                      <a:schemeClr val="dk1"/>
                    </a:solidFill>
                    <a:sym typeface="Spectr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bPr>
                      <m:e>
                        <m:r>
                          <a:rPr lang="en-GB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𝔼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𝒙</m:t>
                        </m:r>
                        <m:r>
                          <a:rPr lang="en-US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|</m:t>
                        </m:r>
                        <m:r>
                          <a:rPr lang="en-US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[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sz="1600" b="1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Spectral"/>
                              </a:rPr>
                            </m:ctrlPr>
                          </m:accPr>
                          <m:e>
                            <m:r>
                              <a:rPr lang="en-GB" sz="1600" b="1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  <m:t>𝜽</m:t>
                            </m:r>
                          </m:e>
                        </m:acc>
                        <m:r>
                          <a:rPr lang="en-US" sz="1600" b="1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 − </m:t>
                        </m:r>
                        <m:r>
                          <a:rPr lang="en-US" sz="1600" b="1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1" i="1" dirty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600" b="1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pectral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pectral"/>
                                  </a:rPr>
                                  <m:t>𝜽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1600" b="1" i="1" baseline="3000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pectral"/>
                      </a:rPr>
                      <m:t>𝟐</m:t>
                    </m:r>
                    <m:r>
                      <a:rPr lang="en-US" sz="16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] </m:t>
                    </m:r>
                  </m:oMath>
                </a14:m>
                <a:endParaRPr lang="en-GB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</p:txBody>
          </p:sp>
        </mc:Choice>
        <mc:Fallback xmlns="">
          <p:sp>
            <p:nvSpPr>
              <p:cNvPr id="2797" name="Google Shape;2797;p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220" y="1844945"/>
                <a:ext cx="2870176" cy="1113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Bias, </a:t>
            </a:r>
            <a:r>
              <a:rPr lang="en" dirty="0" err="1"/>
              <a:t>Varianță</a:t>
            </a:r>
            <a:r>
              <a:rPr lang="en" dirty="0"/>
              <a:t> </a:t>
            </a:r>
            <a:r>
              <a:rPr lang="en" dirty="0" err="1"/>
              <a:t>și</a:t>
            </a:r>
            <a:r>
              <a:rPr lang="en" dirty="0"/>
              <a:t> MSE</a:t>
            </a:r>
            <a:endParaRPr dirty="0"/>
          </a:p>
        </p:txBody>
      </p: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2797;p55">
                <a:extLst>
                  <a:ext uri="{FF2B5EF4-FFF2-40B4-BE49-F238E27FC236}">
                    <a16:creationId xmlns:a16="http://schemas.microsoft.com/office/drawing/2014/main" id="{5EF226AB-DA34-D070-8686-95D602C3A02F}"/>
                  </a:ext>
                </a:extLst>
              </p:cNvPr>
              <p:cNvSpPr/>
              <p:nvPr/>
            </p:nvSpPr>
            <p:spPr>
              <a:xfrm>
                <a:off x="533700" y="1817489"/>
                <a:ext cx="2870176" cy="111362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Bias-</a:t>
                </a:r>
                <a:r>
                  <a:rPr lang="en-GB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ul</a:t>
                </a:r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GB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unui</a:t>
                </a:r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estimator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accPr>
                      <m:e>
                        <m:r>
                          <a:rPr lang="en-GB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:</a:t>
                </a:r>
              </a:p>
              <a:p>
                <a:pPr lvl="0"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𝑩𝒊𝒂𝒔</m:t>
                        </m:r>
                      </m:e>
                      <m:sub>
                        <m:r>
                          <a:rPr lang="en-GB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pectral"/>
                            <a:sym typeface="Spectral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accPr>
                      <m:e>
                        <m:r>
                          <a:rPr lang="en-GB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bPr>
                      <m:e>
                        <m:r>
                          <a:rPr lang="en-GB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𝔼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𝒙</m:t>
                        </m:r>
                        <m:r>
                          <a:rPr lang="en-US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|</m:t>
                        </m:r>
                        <m:r>
                          <a:rPr lang="en-US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[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600" b="1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accPr>
                      <m:e>
                        <m:r>
                          <a:rPr lang="en-GB" sz="1600" b="1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𝜽</m:t>
                        </m:r>
                      </m:e>
                    </m:acc>
                    <m:r>
                      <a:rPr lang="en-US" sz="1600" b="1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] − </m:t>
                    </m:r>
                    <m:r>
                      <a:rPr lang="en-US" sz="1600" b="1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pectral"/>
                      </a:rPr>
                      <m:t>𝜽</m:t>
                    </m:r>
                  </m:oMath>
                </a14:m>
                <a:endParaRPr lang="en-GB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</p:txBody>
          </p:sp>
        </mc:Choice>
        <mc:Fallback xmlns="">
          <p:sp>
            <p:nvSpPr>
              <p:cNvPr id="2" name="Google Shape;2797;p55">
                <a:extLst>
                  <a:ext uri="{FF2B5EF4-FFF2-40B4-BE49-F238E27FC236}">
                    <a16:creationId xmlns:a16="http://schemas.microsoft.com/office/drawing/2014/main" id="{5EF226AB-DA34-D070-8686-95D602C3A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00" y="1817489"/>
                <a:ext cx="2870176" cy="11136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2797;p55">
                <a:extLst>
                  <a:ext uri="{FF2B5EF4-FFF2-40B4-BE49-F238E27FC236}">
                    <a16:creationId xmlns:a16="http://schemas.microsoft.com/office/drawing/2014/main" id="{BB3AF56D-1A51-DA3C-FD2F-AC3DC0B1574D}"/>
                  </a:ext>
                </a:extLst>
              </p:cNvPr>
              <p:cNvSpPr/>
              <p:nvPr/>
            </p:nvSpPr>
            <p:spPr>
              <a:xfrm>
                <a:off x="3136858" y="3696034"/>
                <a:ext cx="2870176" cy="111362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MSE </a:t>
                </a:r>
                <a:r>
                  <a:rPr lang="en-GB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pentru</a:t>
                </a:r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un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accPr>
                      <m:e>
                        <m:r>
                          <a:rPr lang="en-GB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:</a:t>
                </a:r>
              </a:p>
              <a:p>
                <a:pPr lvl="0" algn="ctr"/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𝑴𝑺𝑬</m:t>
                    </m:r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accPr>
                      <m:e>
                        <m:r>
                          <a:rPr lang="en-GB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) =Var(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accPr>
                      <m:e>
                        <m:r>
                          <a:rPr lang="en-GB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16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Spectral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Spectral"/>
                              </a:rPr>
                              <m:t>𝑩𝒊𝒂𝒔</m:t>
                            </m:r>
                          </m:e>
                          <m:sub>
                            <m:r>
                              <a:rPr lang="en-GB" sz="16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pectral"/>
                                <a:sym typeface="Spectral"/>
                              </a:rPr>
                              <m:t>𝜽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GB" sz="1600" b="1" dirty="0">
                            <a:solidFill>
                              <a:schemeClr val="dk1"/>
                            </a:solidFill>
                            <a:latin typeface="Spectral"/>
                            <a:ea typeface="Spectral"/>
                            <a:cs typeface="Spectral"/>
                            <a:sym typeface="Spectral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GB" sz="16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Spectral"/>
                              </a:rPr>
                            </m:ctrlPr>
                          </m:accPr>
                          <m:e>
                            <m:r>
                              <a:rPr lang="en-GB" sz="16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  <m:t>𝜽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GB" sz="1600" b="1" dirty="0">
                            <a:solidFill>
                              <a:schemeClr val="dk1"/>
                            </a:solidFill>
                            <a:latin typeface="Spectral"/>
                            <a:ea typeface="Spectral"/>
                            <a:cs typeface="Spectral"/>
                            <a:sym typeface="Spectral"/>
                          </a:rPr>
                          <m:t>)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𝟐</m:t>
                        </m:r>
                      </m:sup>
                    </m:sSup>
                  </m:oMath>
                </a14:m>
                <a:endParaRPr lang="en-GB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lvl="0" algn="ctr"/>
                <a:endParaRPr lang="en-GB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</p:txBody>
          </p:sp>
        </mc:Choice>
        <mc:Fallback xmlns="">
          <p:sp>
            <p:nvSpPr>
              <p:cNvPr id="3" name="Google Shape;2797;p55">
                <a:extLst>
                  <a:ext uri="{FF2B5EF4-FFF2-40B4-BE49-F238E27FC236}">
                    <a16:creationId xmlns:a16="http://schemas.microsoft.com/office/drawing/2014/main" id="{BB3AF56D-1A51-DA3C-FD2F-AC3DC0B157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858" y="3696034"/>
                <a:ext cx="2870176" cy="11136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212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err="1"/>
              <a:t>First-Visit</a:t>
            </a:r>
            <a:r>
              <a:rPr lang="ro-RO" sz="2400" dirty="0"/>
              <a:t> Monte </a:t>
            </a:r>
            <a:r>
              <a:rPr lang="ro-RO" sz="2400" dirty="0" err="1"/>
              <a:t>Carlo</a:t>
            </a:r>
            <a:r>
              <a:rPr lang="ro-RO" sz="2400" dirty="0"/>
              <a:t> on </a:t>
            </a:r>
            <a:r>
              <a:rPr lang="ro-RO" sz="2400" dirty="0" err="1"/>
              <a:t>Policy</a:t>
            </a:r>
            <a:r>
              <a:rPr lang="ro-RO" sz="2400" dirty="0"/>
              <a:t> </a:t>
            </a:r>
            <a:r>
              <a:rPr lang="ro-RO" sz="2400" dirty="0" err="1"/>
              <a:t>Evaluation</a:t>
            </a:r>
            <a:endParaRPr lang="ro-RO" sz="2400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2477;p45">
                <a:extLst>
                  <a:ext uri="{FF2B5EF4-FFF2-40B4-BE49-F238E27FC236}">
                    <a16:creationId xmlns:a16="http://schemas.microsoft.com/office/drawing/2014/main" id="{66F29F1A-2352-6142-683B-FAD457EBC573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9500" y="1826205"/>
                <a:ext cx="8174195" cy="291010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1">
                  <a:lnSpc>
                    <a:spcPct val="150000"/>
                  </a:lnSpc>
                  <a:buChar char="●"/>
                </a:pPr>
                <a:r>
                  <a:rPr lang="en-US" sz="1200" dirty="0" err="1"/>
                  <a:t>Inițializare</a:t>
                </a:r>
                <a:r>
                  <a:rPr lang="en-US" sz="1200" dirty="0"/>
                  <a:t> N(s) = 0; G(s) = 0; </a:t>
                </a:r>
                <a:r>
                  <a:rPr lang="en-US" sz="1200" dirty="0" err="1"/>
                  <a:t>oricare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ar</a:t>
                </a:r>
                <a:r>
                  <a:rPr lang="en-US" sz="1200" dirty="0"/>
                  <a:t> fi s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ro-RO" sz="1200" dirty="0"/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en-US" sz="1200" dirty="0" err="1"/>
                  <a:t>Pentru</a:t>
                </a:r>
                <a:r>
                  <a:rPr lang="en-US" sz="1200" dirty="0"/>
                  <a:t>:</a:t>
                </a:r>
              </a:p>
              <a:p>
                <a:pPr lvl="2">
                  <a:lnSpc>
                    <a:spcPct val="150000"/>
                  </a:lnSpc>
                  <a:buChar char="●"/>
                </a:pPr>
                <a:r>
                  <a:rPr lang="en-US" sz="1200" dirty="0" err="1"/>
                  <a:t>Extragem</a:t>
                </a:r>
                <a:r>
                  <a:rPr lang="en-US" sz="1200" dirty="0"/>
                  <a:t> un </a:t>
                </a:r>
                <a:r>
                  <a:rPr lang="en-US" sz="1200" dirty="0" err="1"/>
                  <a:t>episod</a:t>
                </a:r>
                <a:r>
                  <a:rPr lang="en-US" sz="1200" dirty="0"/>
                  <a:t> </a:t>
                </a:r>
                <a:r>
                  <a:rPr lang="en-US" sz="1200" dirty="0" err="1"/>
                  <a:t>i</a:t>
                </a:r>
                <a:r>
                  <a:rPr lang="en-US" sz="1200" dirty="0"/>
                  <a:t> = s</a:t>
                </a:r>
                <a:r>
                  <a:rPr lang="en-US" sz="1200" baseline="-25000" dirty="0"/>
                  <a:t>i,1</a:t>
                </a:r>
                <a:r>
                  <a:rPr lang="en-US" sz="1200" dirty="0"/>
                  <a:t> , a</a:t>
                </a:r>
                <a:r>
                  <a:rPr lang="en-US" sz="1200" baseline="-25000" dirty="0"/>
                  <a:t>i,1</a:t>
                </a:r>
                <a:r>
                  <a:rPr lang="en-US" sz="1200" dirty="0"/>
                  <a:t> , r</a:t>
                </a:r>
                <a:r>
                  <a:rPr lang="en-US" sz="1200" baseline="-25000" dirty="0"/>
                  <a:t>i,1</a:t>
                </a:r>
                <a:r>
                  <a:rPr lang="en-US" sz="1200" dirty="0"/>
                  <a:t> , s</a:t>
                </a:r>
                <a:r>
                  <a:rPr lang="en-US" sz="1200" baseline="-25000" dirty="0"/>
                  <a:t>i,2</a:t>
                </a:r>
                <a:r>
                  <a:rPr lang="en-US" sz="1200" dirty="0"/>
                  <a:t> , a</a:t>
                </a:r>
                <a:r>
                  <a:rPr lang="en-US" sz="1200" baseline="-25000" dirty="0"/>
                  <a:t>i,2</a:t>
                </a:r>
                <a:r>
                  <a:rPr lang="en-US" sz="1200" dirty="0"/>
                  <a:t> , r</a:t>
                </a:r>
                <a:r>
                  <a:rPr lang="en-US" sz="1200" baseline="-25000" dirty="0"/>
                  <a:t>i,2</a:t>
                </a:r>
                <a:r>
                  <a:rPr lang="en-US" sz="1200" dirty="0"/>
                  <a:t> , ……. </a:t>
                </a:r>
                <a:r>
                  <a:rPr lang="en-US" sz="1200" dirty="0" err="1"/>
                  <a:t>s</a:t>
                </a:r>
                <a:r>
                  <a:rPr lang="en-US" sz="1200" baseline="-25000" dirty="0" err="1"/>
                  <a:t>i,T</a:t>
                </a:r>
                <a:r>
                  <a:rPr lang="en-US" sz="1200" baseline="-25000" dirty="0"/>
                  <a:t> </a:t>
                </a:r>
              </a:p>
              <a:p>
                <a:pPr lvl="2">
                  <a:lnSpc>
                    <a:spcPct val="150000"/>
                  </a:lnSpc>
                  <a:buChar char="●"/>
                </a:pPr>
                <a:r>
                  <a:rPr lang="en-US" sz="1200" dirty="0" err="1"/>
                  <a:t>Definim</a:t>
                </a:r>
                <a:r>
                  <a:rPr lang="en-US" sz="12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…+ 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o-RO" sz="1200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eqArr>
                              <m:eqArr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/>
                            </m:eqArr>
                          </m:sub>
                        </m:sSub>
                      </m:sub>
                    </m:sSub>
                  </m:oMath>
                </a14:m>
                <a:r>
                  <a:rPr lang="ro-RO" sz="1200" dirty="0"/>
                  <a:t> ca </a:t>
                </a:r>
                <a:r>
                  <a:rPr lang="ro-RO" sz="1200" dirty="0" err="1"/>
                  <a:t>return</a:t>
                </a:r>
                <a:r>
                  <a:rPr lang="ro-RO" sz="1200" dirty="0"/>
                  <a:t> începând cu pasul t, în cadrul episodului selectat i.</a:t>
                </a:r>
              </a:p>
              <a:p>
                <a:pPr lvl="2">
                  <a:lnSpc>
                    <a:spcPct val="150000"/>
                  </a:lnSpc>
                  <a:buChar char="●"/>
                </a:pPr>
                <a:r>
                  <a:rPr lang="ro-RO" sz="1200" dirty="0"/>
                  <a:t>Pentru fiecare stare s vizitată într-un episod i:</a:t>
                </a:r>
              </a:p>
              <a:p>
                <a:pPr lvl="3">
                  <a:lnSpc>
                    <a:spcPct val="150000"/>
                  </a:lnSpc>
                </a:pPr>
                <a:r>
                  <a:rPr lang="ro-RO" sz="1200" dirty="0"/>
                  <a:t>Pentru </a:t>
                </a:r>
                <a:r>
                  <a:rPr lang="ro-RO" sz="1200" b="1" dirty="0"/>
                  <a:t>primul</a:t>
                </a:r>
                <a:r>
                  <a:rPr lang="ro-RO" sz="1200" dirty="0"/>
                  <a:t> timp t în care o stare s este vizitată într-un episod i:</a:t>
                </a:r>
              </a:p>
              <a:p>
                <a:pPr lvl="4">
                  <a:lnSpc>
                    <a:spcPct val="150000"/>
                  </a:lnSpc>
                </a:pPr>
                <a:r>
                  <a:rPr lang="ro-RO" sz="1200" dirty="0"/>
                  <a:t>N(s) = N(s) +1 </a:t>
                </a:r>
                <a:r>
                  <a:rPr lang="ro-RO" sz="1100" dirty="0"/>
                  <a:t>(incrementare </a:t>
                </a:r>
                <a:r>
                  <a:rPr lang="ro-RO" sz="1100" dirty="0" err="1"/>
                  <a:t>counter</a:t>
                </a:r>
                <a:r>
                  <a:rPr lang="ro-RO" sz="1100" dirty="0"/>
                  <a:t> pentru toate vizitele)</a:t>
                </a:r>
                <a:endParaRPr lang="ro-RO" sz="1200" dirty="0"/>
              </a:p>
              <a:p>
                <a:pPr lvl="4">
                  <a:lnSpc>
                    <a:spcPct val="150000"/>
                  </a:lnSpc>
                </a:pPr>
                <a:r>
                  <a:rPr lang="ro-RO" sz="1200" dirty="0"/>
                  <a:t>G(s) = G(s)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o-RO" sz="1200" dirty="0"/>
                  <a:t> </a:t>
                </a:r>
                <a:r>
                  <a:rPr lang="ro-RO" sz="1100" dirty="0"/>
                  <a:t>(incrementare </a:t>
                </a:r>
                <a:r>
                  <a:rPr lang="ro-RO" sz="1100" dirty="0" err="1"/>
                  <a:t>return</a:t>
                </a:r>
                <a:r>
                  <a:rPr lang="ro-RO" sz="1100" dirty="0"/>
                  <a:t> total)</a:t>
                </a:r>
              </a:p>
              <a:p>
                <a:pPr lvl="4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o-RO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ro-RO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ro-RO" sz="1200" dirty="0"/>
                  <a:t>(s) = G(s) / N(s) </a:t>
                </a:r>
                <a:r>
                  <a:rPr lang="ro-RO" sz="1100" dirty="0"/>
                  <a:t>(actualizăm estimarea)</a:t>
                </a:r>
              </a:p>
              <a:p>
                <a:pPr lvl="4">
                  <a:lnSpc>
                    <a:spcPct val="150000"/>
                  </a:lnSpc>
                </a:pPr>
                <a:endParaRPr lang="ro-RO" sz="1200" dirty="0"/>
              </a:p>
              <a:p>
                <a:pPr lvl="3">
                  <a:lnSpc>
                    <a:spcPct val="150000"/>
                  </a:lnSpc>
                </a:pPr>
                <a:endParaRPr lang="ro-RO" sz="1200" dirty="0"/>
              </a:p>
              <a:p>
                <a:pPr lvl="2">
                  <a:lnSpc>
                    <a:spcPct val="150000"/>
                  </a:lnSpc>
                  <a:buChar char="●"/>
                </a:pPr>
                <a:endParaRPr lang="ro-RO" sz="1200" dirty="0"/>
              </a:p>
            </p:txBody>
          </p:sp>
        </mc:Choice>
        <mc:Fallback xmlns="">
          <p:sp>
            <p:nvSpPr>
              <p:cNvPr id="10" name="Google Shape;2477;p45">
                <a:extLst>
                  <a:ext uri="{FF2B5EF4-FFF2-40B4-BE49-F238E27FC236}">
                    <a16:creationId xmlns:a16="http://schemas.microsoft.com/office/drawing/2014/main" id="{66F29F1A-2352-6142-683B-FAD457EBC57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00" y="1826205"/>
                <a:ext cx="8174195" cy="2910109"/>
              </a:xfrm>
              <a:prstGeom prst="rect">
                <a:avLst/>
              </a:prstGeom>
              <a:blipFill>
                <a:blip r:embed="rId3"/>
                <a:stretch>
                  <a:fillRect t="-16594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055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7" name="Google Shape;2797;p55"/>
              <p:cNvSpPr/>
              <p:nvPr/>
            </p:nvSpPr>
            <p:spPr>
              <a:xfrm>
                <a:off x="5735924" y="1458125"/>
                <a:ext cx="2870176" cy="111362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14:m>
                  <m:oMath xmlns:m="http://schemas.openxmlformats.org/officeDocument/2006/math">
                    <m:sSup>
                      <m:sSupPr>
                        <m:ctrlPr>
                          <a:rPr lang="ro-RO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𝐸𝑠𝑡𝑖𝑚𝑎𝑡𝑜𝑟𝑢𝑙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ro-RO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GB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este</a:t>
                </a:r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un estimator ‘unbiased’</a:t>
                </a:r>
              </a:p>
              <a:p>
                <a:pPr lvl="0"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bPr>
                      <m:e>
                        <m:r>
                          <a:rPr lang="en-GB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𝔼</m:t>
                        </m:r>
                      </m:e>
                      <m:sub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[G</a:t>
                </a:r>
                <a:r>
                  <a:rPr lang="en-GB" sz="1600" b="1" baseline="-25000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t</a:t>
                </a:r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| </a:t>
                </a:r>
                <a:r>
                  <a:rPr lang="en-GB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s</a:t>
                </a:r>
                <a:r>
                  <a:rPr lang="en-GB" sz="1600" b="1" baseline="-25000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t</a:t>
                </a:r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= s]</a:t>
                </a:r>
              </a:p>
            </p:txBody>
          </p:sp>
        </mc:Choice>
        <mc:Fallback xmlns="">
          <p:sp>
            <p:nvSpPr>
              <p:cNvPr id="2797" name="Google Shape;2797;p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24" y="1458125"/>
                <a:ext cx="2870176" cy="1113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err="1"/>
              <a:t>First-Visit</a:t>
            </a:r>
            <a:r>
              <a:rPr lang="ro-RO" sz="2400" dirty="0"/>
              <a:t> Monte </a:t>
            </a:r>
            <a:r>
              <a:rPr lang="ro-RO" sz="2400" dirty="0" err="1"/>
              <a:t>Carlo</a:t>
            </a:r>
            <a:r>
              <a:rPr lang="ro-RO" sz="2400" dirty="0"/>
              <a:t> on </a:t>
            </a:r>
            <a:r>
              <a:rPr lang="ro-RO" sz="2400" dirty="0" err="1"/>
              <a:t>Policy</a:t>
            </a:r>
            <a:r>
              <a:rPr lang="ro-RO" sz="2400" dirty="0"/>
              <a:t> </a:t>
            </a:r>
            <a:r>
              <a:rPr lang="ro-RO" sz="2400" dirty="0" err="1"/>
              <a:t>Evaluation</a:t>
            </a:r>
            <a:endParaRPr sz="2400" dirty="0"/>
          </a:p>
        </p:txBody>
      </p:sp>
      <p:sp>
        <p:nvSpPr>
          <p:cNvPr id="2800" name="Google Shape;2800;p55"/>
          <p:cNvSpPr txBox="1"/>
          <p:nvPr/>
        </p:nvSpPr>
        <p:spPr>
          <a:xfrm>
            <a:off x="596573" y="1767828"/>
            <a:ext cx="3299414" cy="1737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sng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Proprietăți</a:t>
            </a:r>
            <a:endParaRPr lang="en-US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806" name="Google Shape;2806;p55"/>
          <p:cNvCxnSpPr>
            <a:stCxn id="2796" idx="3"/>
            <a:endCxn id="2807" idx="1"/>
          </p:cNvCxnSpPr>
          <p:nvPr/>
        </p:nvCxnSpPr>
        <p:spPr>
          <a:xfrm rot="10800000" flipH="1">
            <a:off x="3996100" y="2254475"/>
            <a:ext cx="720600" cy="880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810" name="Google Shape;2810;p55"/>
          <p:cNvGrpSpPr/>
          <p:nvPr/>
        </p:nvGrpSpPr>
        <p:grpSpPr>
          <a:xfrm>
            <a:off x="4827434" y="1873668"/>
            <a:ext cx="640081" cy="658115"/>
            <a:chOff x="1690218" y="1609641"/>
            <a:chExt cx="526339" cy="577699"/>
          </a:xfrm>
        </p:grpSpPr>
        <p:sp>
          <p:nvSpPr>
            <p:cNvPr id="2811" name="Google Shape;2811;p55"/>
            <p:cNvSpPr/>
            <p:nvPr/>
          </p:nvSpPr>
          <p:spPr>
            <a:xfrm rot="5400000" flipH="1">
              <a:off x="1698457" y="1640841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5"/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7" name="Google Shape;2807;p55"/>
          <p:cNvSpPr txBox="1"/>
          <p:nvPr/>
        </p:nvSpPr>
        <p:spPr>
          <a:xfrm>
            <a:off x="4716697" y="2048650"/>
            <a:ext cx="819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</a:t>
            </a:r>
            <a:endParaRPr sz="33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2797;p55">
                <a:extLst>
                  <a:ext uri="{FF2B5EF4-FFF2-40B4-BE49-F238E27FC236}">
                    <a16:creationId xmlns:a16="http://schemas.microsoft.com/office/drawing/2014/main" id="{DCD0F4BE-7FB7-E780-792C-25C13FED0D83}"/>
                  </a:ext>
                </a:extLst>
              </p:cNvPr>
              <p:cNvSpPr/>
              <p:nvPr/>
            </p:nvSpPr>
            <p:spPr>
              <a:xfrm>
                <a:off x="5734220" y="3309306"/>
                <a:ext cx="2870176" cy="111362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Din </a:t>
                </a:r>
                <a:r>
                  <a:rPr lang="en-GB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teorema</a:t>
                </a:r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GB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numerelor</a:t>
                </a:r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GB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mari</a:t>
                </a:r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, N(s) -&gt;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∞</m:t>
                    </m:r>
                  </m:oMath>
                </a14:m>
                <a:endParaRPr lang="en-GB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algn="ctr"/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-&gt;</a:t>
                </a:r>
                <a:r>
                  <a:rPr lang="en-GB" sz="1600" b="1" dirty="0">
                    <a:solidFill>
                      <a:schemeClr val="dk1"/>
                    </a:solidFill>
                    <a:sym typeface="Spectr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bPr>
                      <m:e>
                        <m:r>
                          <a:rPr lang="en-GB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𝔼</m:t>
                        </m:r>
                      </m:e>
                      <m:sub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[G</a:t>
                </a:r>
                <a:r>
                  <a:rPr lang="en-GB" sz="1600" b="1" baseline="-25000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t</a:t>
                </a:r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| </a:t>
                </a:r>
                <a:r>
                  <a:rPr lang="en-GB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s</a:t>
                </a:r>
                <a:r>
                  <a:rPr lang="en-GB" sz="1600" b="1" baseline="-25000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t</a:t>
                </a:r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= s]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 dirty="0"/>
              </a:p>
            </p:txBody>
          </p:sp>
        </mc:Choice>
        <mc:Fallback xmlns="">
          <p:sp>
            <p:nvSpPr>
              <p:cNvPr id="4" name="Google Shape;2797;p55">
                <a:extLst>
                  <a:ext uri="{FF2B5EF4-FFF2-40B4-BE49-F238E27FC236}">
                    <a16:creationId xmlns:a16="http://schemas.microsoft.com/office/drawing/2014/main" id="{DCD0F4BE-7FB7-E780-792C-25C13FED0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220" y="3309306"/>
                <a:ext cx="2870176" cy="11136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oogle Shape;2806;p55">
            <a:extLst>
              <a:ext uri="{FF2B5EF4-FFF2-40B4-BE49-F238E27FC236}">
                <a16:creationId xmlns:a16="http://schemas.microsoft.com/office/drawing/2014/main" id="{FE9B9429-1AC3-68A1-8024-8799BEC95911}"/>
              </a:ext>
            </a:extLst>
          </p:cNvPr>
          <p:cNvCxnSpPr>
            <a:cxnSpLocks/>
          </p:cNvCxnSpPr>
          <p:nvPr/>
        </p:nvCxnSpPr>
        <p:spPr>
          <a:xfrm>
            <a:off x="3996100" y="3134975"/>
            <a:ext cx="720597" cy="68050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0" name="Google Shape;2810;p55">
            <a:extLst>
              <a:ext uri="{FF2B5EF4-FFF2-40B4-BE49-F238E27FC236}">
                <a16:creationId xmlns:a16="http://schemas.microsoft.com/office/drawing/2014/main" id="{68D835DB-E0F9-2A9F-9CD3-E45C31F9F530}"/>
              </a:ext>
            </a:extLst>
          </p:cNvPr>
          <p:cNvGrpSpPr/>
          <p:nvPr/>
        </p:nvGrpSpPr>
        <p:grpSpPr>
          <a:xfrm>
            <a:off x="4784851" y="3434696"/>
            <a:ext cx="640081" cy="658115"/>
            <a:chOff x="1690218" y="1609641"/>
            <a:chExt cx="526339" cy="577699"/>
          </a:xfrm>
        </p:grpSpPr>
        <p:sp>
          <p:nvSpPr>
            <p:cNvPr id="11" name="Google Shape;2811;p55">
              <a:extLst>
                <a:ext uri="{FF2B5EF4-FFF2-40B4-BE49-F238E27FC236}">
                  <a16:creationId xmlns:a16="http://schemas.microsoft.com/office/drawing/2014/main" id="{07AF73EF-0270-BF3B-D9C0-57F581C69EDF}"/>
                </a:ext>
              </a:extLst>
            </p:cNvPr>
            <p:cNvSpPr/>
            <p:nvPr/>
          </p:nvSpPr>
          <p:spPr>
            <a:xfrm rot="5400000" flipH="1">
              <a:off x="1698457" y="1640841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12;p55">
              <a:extLst>
                <a:ext uri="{FF2B5EF4-FFF2-40B4-BE49-F238E27FC236}">
                  <a16:creationId xmlns:a16="http://schemas.microsoft.com/office/drawing/2014/main" id="{0B9F9C91-9AFA-38D7-CB84-28F68FBA7C86}"/>
                </a:ext>
              </a:extLst>
            </p:cNvPr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2807;p55">
            <a:extLst>
              <a:ext uri="{FF2B5EF4-FFF2-40B4-BE49-F238E27FC236}">
                <a16:creationId xmlns:a16="http://schemas.microsoft.com/office/drawing/2014/main" id="{A276E80B-6437-E19E-DB29-06E36C2AA061}"/>
              </a:ext>
            </a:extLst>
          </p:cNvPr>
          <p:cNvSpPr txBox="1"/>
          <p:nvPr/>
        </p:nvSpPr>
        <p:spPr>
          <a:xfrm>
            <a:off x="4674114" y="3609678"/>
            <a:ext cx="819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II</a:t>
            </a:r>
            <a:endParaRPr sz="33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233318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err="1"/>
              <a:t>Every-Visit</a:t>
            </a:r>
            <a:r>
              <a:rPr lang="ro-RO" sz="2400" dirty="0"/>
              <a:t> Monte </a:t>
            </a:r>
            <a:r>
              <a:rPr lang="ro-RO" sz="2400" dirty="0" err="1"/>
              <a:t>Carlo</a:t>
            </a:r>
            <a:r>
              <a:rPr lang="ro-RO" sz="2400" dirty="0"/>
              <a:t> on </a:t>
            </a:r>
            <a:r>
              <a:rPr lang="ro-RO" sz="2400" dirty="0" err="1"/>
              <a:t>Policy</a:t>
            </a:r>
            <a:r>
              <a:rPr lang="ro-RO" sz="2400" dirty="0"/>
              <a:t> </a:t>
            </a:r>
            <a:r>
              <a:rPr lang="ro-RO" sz="2400" dirty="0" err="1"/>
              <a:t>Evaluation</a:t>
            </a:r>
            <a:endParaRPr lang="ro-RO" sz="2400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2477;p45">
                <a:extLst>
                  <a:ext uri="{FF2B5EF4-FFF2-40B4-BE49-F238E27FC236}">
                    <a16:creationId xmlns:a16="http://schemas.microsoft.com/office/drawing/2014/main" id="{66F29F1A-2352-6142-683B-FAD457EBC573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9500" y="1826205"/>
                <a:ext cx="8174195" cy="291010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1">
                  <a:lnSpc>
                    <a:spcPct val="150000"/>
                  </a:lnSpc>
                  <a:buChar char="●"/>
                </a:pPr>
                <a:r>
                  <a:rPr lang="en-US" sz="1200" dirty="0"/>
                  <a:t>Inițializare N(s) = 0; G(s) = 0; </a:t>
                </a:r>
                <a:r>
                  <a:rPr lang="en-US" sz="1200" dirty="0" err="1"/>
                  <a:t>oricare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ar</a:t>
                </a:r>
                <a:r>
                  <a:rPr lang="en-US" sz="1200" dirty="0"/>
                  <a:t> fi s</a:t>
                </a:r>
                <a14:m>
                  <m:oMath xmlns:m="http://schemas.openxmlformats.org/officeDocument/2006/math">
                    <m:r>
                      <a:rPr lang="en-RO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ro-RO" sz="1200" dirty="0"/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en-US" sz="1200" dirty="0" err="1"/>
                  <a:t>Pentru</a:t>
                </a:r>
                <a:r>
                  <a:rPr lang="en-US" sz="1200" dirty="0"/>
                  <a:t>:</a:t>
                </a:r>
              </a:p>
              <a:p>
                <a:pPr lvl="2">
                  <a:lnSpc>
                    <a:spcPct val="150000"/>
                  </a:lnSpc>
                  <a:buChar char="●"/>
                </a:pPr>
                <a:r>
                  <a:rPr lang="en-US" sz="1200" dirty="0" err="1"/>
                  <a:t>Extragem</a:t>
                </a:r>
                <a:r>
                  <a:rPr lang="en-US" sz="1200" dirty="0"/>
                  <a:t> un </a:t>
                </a:r>
                <a:r>
                  <a:rPr lang="en-US" sz="1200" dirty="0" err="1"/>
                  <a:t>episod</a:t>
                </a:r>
                <a:r>
                  <a:rPr lang="en-US" sz="1200" dirty="0"/>
                  <a:t> </a:t>
                </a:r>
                <a:r>
                  <a:rPr lang="en-US" sz="1200" dirty="0" err="1"/>
                  <a:t>i</a:t>
                </a:r>
                <a:r>
                  <a:rPr lang="en-US" sz="1200" dirty="0"/>
                  <a:t> = s</a:t>
                </a:r>
                <a:r>
                  <a:rPr lang="en-US" sz="1200" baseline="-25000" dirty="0"/>
                  <a:t>i,1</a:t>
                </a:r>
                <a:r>
                  <a:rPr lang="en-US" sz="1200" dirty="0"/>
                  <a:t> , a</a:t>
                </a:r>
                <a:r>
                  <a:rPr lang="en-US" sz="1200" baseline="-25000" dirty="0"/>
                  <a:t>i,1</a:t>
                </a:r>
                <a:r>
                  <a:rPr lang="en-US" sz="1200" dirty="0"/>
                  <a:t> , r</a:t>
                </a:r>
                <a:r>
                  <a:rPr lang="en-US" sz="1200" baseline="-25000" dirty="0"/>
                  <a:t>i,1</a:t>
                </a:r>
                <a:r>
                  <a:rPr lang="en-US" sz="1200" dirty="0"/>
                  <a:t> , s</a:t>
                </a:r>
                <a:r>
                  <a:rPr lang="en-US" sz="1200" baseline="-25000" dirty="0"/>
                  <a:t>i,2</a:t>
                </a:r>
                <a:r>
                  <a:rPr lang="en-US" sz="1200" dirty="0"/>
                  <a:t> , a</a:t>
                </a:r>
                <a:r>
                  <a:rPr lang="en-US" sz="1200" baseline="-25000" dirty="0"/>
                  <a:t>i,2</a:t>
                </a:r>
                <a:r>
                  <a:rPr lang="en-US" sz="1200" dirty="0"/>
                  <a:t> , r</a:t>
                </a:r>
                <a:r>
                  <a:rPr lang="en-US" sz="1200" baseline="-25000" dirty="0"/>
                  <a:t>i,2</a:t>
                </a:r>
                <a:r>
                  <a:rPr lang="en-US" sz="1200" dirty="0"/>
                  <a:t> , ……. </a:t>
                </a:r>
                <a:r>
                  <a:rPr lang="en-US" sz="1200" dirty="0" err="1"/>
                  <a:t>s</a:t>
                </a:r>
                <a:r>
                  <a:rPr lang="en-US" sz="1200" baseline="-25000" dirty="0" err="1"/>
                  <a:t>i,T</a:t>
                </a:r>
                <a:r>
                  <a:rPr lang="en-US" sz="1200" baseline="-25000" dirty="0"/>
                  <a:t> </a:t>
                </a:r>
              </a:p>
              <a:p>
                <a:pPr lvl="2">
                  <a:lnSpc>
                    <a:spcPct val="150000"/>
                  </a:lnSpc>
                  <a:buChar char="●"/>
                </a:pPr>
                <a:r>
                  <a:rPr lang="en-US" sz="1200" dirty="0" err="1"/>
                  <a:t>Definim</a:t>
                </a:r>
                <a:r>
                  <a:rPr lang="en-US" sz="12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…+ 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o-RO" sz="1200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eqArr>
                              <m:eqArr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/>
                            </m:eqArr>
                          </m:sub>
                        </m:sSub>
                      </m:sub>
                    </m:sSub>
                  </m:oMath>
                </a14:m>
                <a:r>
                  <a:rPr lang="ro-RO" sz="1200" dirty="0"/>
                  <a:t> ca return începând cu pasul t, în cadrul episodului selectat i.</a:t>
                </a:r>
              </a:p>
              <a:p>
                <a:pPr lvl="2">
                  <a:lnSpc>
                    <a:spcPct val="150000"/>
                  </a:lnSpc>
                  <a:buChar char="●"/>
                </a:pPr>
                <a:r>
                  <a:rPr lang="ro-RO" sz="1200" dirty="0"/>
                  <a:t>Pentru fiecare stare s vizitata într-un episod i:</a:t>
                </a:r>
              </a:p>
              <a:p>
                <a:pPr lvl="3">
                  <a:lnSpc>
                    <a:spcPct val="150000"/>
                  </a:lnSpc>
                </a:pPr>
                <a:r>
                  <a:rPr lang="ro-RO" sz="1200" dirty="0"/>
                  <a:t>Pentru </a:t>
                </a:r>
                <a:r>
                  <a:rPr lang="ro-RO" sz="1200" b="1" dirty="0"/>
                  <a:t>fiecare</a:t>
                </a:r>
                <a:r>
                  <a:rPr lang="ro-RO" sz="1200" dirty="0"/>
                  <a:t> timp t în care o stare s este vizitata </a:t>
                </a:r>
                <a:r>
                  <a:rPr lang="ro-RO" sz="1200" dirty="0" err="1"/>
                  <a:t>intr</a:t>
                </a:r>
                <a:r>
                  <a:rPr lang="ro-RO" sz="1200" dirty="0"/>
                  <a:t>-un episod i:</a:t>
                </a:r>
              </a:p>
              <a:p>
                <a:pPr lvl="4">
                  <a:lnSpc>
                    <a:spcPct val="150000"/>
                  </a:lnSpc>
                </a:pPr>
                <a:r>
                  <a:rPr lang="ro-RO" sz="1200" dirty="0"/>
                  <a:t>N(s) = N(s) +1 </a:t>
                </a:r>
                <a:r>
                  <a:rPr lang="ro-RO" sz="1100" dirty="0"/>
                  <a:t>(incrementare </a:t>
                </a:r>
                <a:r>
                  <a:rPr lang="ro-RO" sz="1100" dirty="0" err="1"/>
                  <a:t>counter</a:t>
                </a:r>
                <a:r>
                  <a:rPr lang="ro-RO" sz="1100" dirty="0"/>
                  <a:t> pentru toate vizitele)</a:t>
                </a:r>
                <a:endParaRPr lang="ro-RO" sz="1200" dirty="0"/>
              </a:p>
              <a:p>
                <a:pPr lvl="4">
                  <a:lnSpc>
                    <a:spcPct val="150000"/>
                  </a:lnSpc>
                </a:pPr>
                <a:r>
                  <a:rPr lang="ro-RO" sz="1200" dirty="0"/>
                  <a:t>G(s) = G(s)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o-RO" sz="1200" dirty="0"/>
                  <a:t> </a:t>
                </a:r>
                <a:r>
                  <a:rPr lang="ro-RO" sz="1100" dirty="0"/>
                  <a:t>(incrementare </a:t>
                </a:r>
                <a:r>
                  <a:rPr lang="ro-RO" sz="1100" dirty="0" err="1"/>
                  <a:t>return</a:t>
                </a:r>
                <a:r>
                  <a:rPr lang="ro-RO" sz="1100" dirty="0"/>
                  <a:t> total)</a:t>
                </a:r>
              </a:p>
              <a:p>
                <a:pPr lvl="4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o-RO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ro-RO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ro-RO" sz="1200" dirty="0"/>
                  <a:t>(s) = G(s) / N(s) </a:t>
                </a:r>
                <a:r>
                  <a:rPr lang="ro-RO" sz="1100" dirty="0"/>
                  <a:t>(actualizăm estimarea)</a:t>
                </a:r>
              </a:p>
              <a:p>
                <a:pPr lvl="4">
                  <a:lnSpc>
                    <a:spcPct val="150000"/>
                  </a:lnSpc>
                </a:pPr>
                <a:endParaRPr lang="ro-RO" sz="1200" dirty="0"/>
              </a:p>
              <a:p>
                <a:pPr lvl="3">
                  <a:lnSpc>
                    <a:spcPct val="150000"/>
                  </a:lnSpc>
                </a:pPr>
                <a:endParaRPr lang="ro-RO" sz="1200" dirty="0"/>
              </a:p>
              <a:p>
                <a:pPr lvl="2">
                  <a:lnSpc>
                    <a:spcPct val="150000"/>
                  </a:lnSpc>
                  <a:buChar char="●"/>
                </a:pPr>
                <a:endParaRPr lang="ro-RO" sz="1200" dirty="0"/>
              </a:p>
            </p:txBody>
          </p:sp>
        </mc:Choice>
        <mc:Fallback xmlns="">
          <p:sp>
            <p:nvSpPr>
              <p:cNvPr id="10" name="Google Shape;2477;p45">
                <a:extLst>
                  <a:ext uri="{FF2B5EF4-FFF2-40B4-BE49-F238E27FC236}">
                    <a16:creationId xmlns:a16="http://schemas.microsoft.com/office/drawing/2014/main" id="{66F29F1A-2352-6142-683B-FAD457EBC57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00" y="1826205"/>
                <a:ext cx="8174195" cy="2910109"/>
              </a:xfrm>
              <a:prstGeom prst="rect">
                <a:avLst/>
              </a:prstGeom>
              <a:blipFill>
                <a:blip r:embed="rId3"/>
                <a:stretch>
                  <a:fillRect t="-16594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247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7" name="Google Shape;2797;p55"/>
              <p:cNvSpPr/>
              <p:nvPr/>
            </p:nvSpPr>
            <p:spPr>
              <a:xfrm>
                <a:off x="5735924" y="1458125"/>
                <a:ext cx="2870176" cy="111362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14:m>
                  <m:oMath xmlns:m="http://schemas.openxmlformats.org/officeDocument/2006/math">
                    <m:sSup>
                      <m:sSupPr>
                        <m:ctrlPr>
                          <a:rPr lang="ro-RO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𝐸𝑠𝑡𝑖𝑚𝑎𝑡𝑜𝑟𝑢𝑙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ro-RO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“every-visit” MC </a:t>
                </a:r>
                <a:r>
                  <a:rPr lang="en-GB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este</a:t>
                </a:r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un estimator ‘biased’ al </a:t>
                </a:r>
                <a:r>
                  <a:rPr lang="en-GB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lui</a:t>
                </a:r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</a:p>
              <a:p>
                <a:pPr lvl="0" algn="ctr"/>
                <a:endParaRPr lang="en-GB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</p:txBody>
          </p:sp>
        </mc:Choice>
        <mc:Fallback xmlns="">
          <p:sp>
            <p:nvSpPr>
              <p:cNvPr id="2797" name="Google Shape;2797;p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24" y="1458125"/>
                <a:ext cx="2870176" cy="1113625"/>
              </a:xfrm>
              <a:prstGeom prst="rect">
                <a:avLst/>
              </a:prstGeom>
              <a:blipFill>
                <a:blip r:embed="rId3"/>
                <a:stretch>
                  <a:fillRect r="-877"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err="1"/>
              <a:t>Every-Visit</a:t>
            </a:r>
            <a:r>
              <a:rPr lang="ro-RO" sz="2400" dirty="0"/>
              <a:t> Monte </a:t>
            </a:r>
            <a:r>
              <a:rPr lang="ro-RO" sz="2400" dirty="0" err="1"/>
              <a:t>Carlo</a:t>
            </a:r>
            <a:r>
              <a:rPr lang="ro-RO" sz="2400" dirty="0"/>
              <a:t> on </a:t>
            </a:r>
            <a:r>
              <a:rPr lang="ro-RO" sz="2400" dirty="0" err="1"/>
              <a:t>Policy</a:t>
            </a:r>
            <a:r>
              <a:rPr lang="ro-RO" sz="2400" dirty="0"/>
              <a:t> </a:t>
            </a:r>
            <a:r>
              <a:rPr lang="ro-RO" sz="2400" dirty="0" err="1"/>
              <a:t>Evaluation</a:t>
            </a:r>
            <a:endParaRPr sz="2400" dirty="0"/>
          </a:p>
        </p:txBody>
      </p:sp>
      <p:sp>
        <p:nvSpPr>
          <p:cNvPr id="2800" name="Google Shape;2800;p55"/>
          <p:cNvSpPr txBox="1"/>
          <p:nvPr/>
        </p:nvSpPr>
        <p:spPr>
          <a:xfrm>
            <a:off x="596573" y="1767828"/>
            <a:ext cx="3299414" cy="1737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sng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Proprietăți</a:t>
            </a:r>
            <a:endParaRPr lang="en-US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806" name="Google Shape;2806;p55"/>
          <p:cNvCxnSpPr>
            <a:stCxn id="2796" idx="3"/>
            <a:endCxn id="2807" idx="1"/>
          </p:cNvCxnSpPr>
          <p:nvPr/>
        </p:nvCxnSpPr>
        <p:spPr>
          <a:xfrm rot="10800000" flipH="1">
            <a:off x="3996100" y="2254475"/>
            <a:ext cx="720600" cy="880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810" name="Google Shape;2810;p55"/>
          <p:cNvGrpSpPr/>
          <p:nvPr/>
        </p:nvGrpSpPr>
        <p:grpSpPr>
          <a:xfrm>
            <a:off x="4827434" y="1873668"/>
            <a:ext cx="640081" cy="658115"/>
            <a:chOff x="1690218" y="1609641"/>
            <a:chExt cx="526339" cy="577699"/>
          </a:xfrm>
        </p:grpSpPr>
        <p:sp>
          <p:nvSpPr>
            <p:cNvPr id="2811" name="Google Shape;2811;p55"/>
            <p:cNvSpPr/>
            <p:nvPr/>
          </p:nvSpPr>
          <p:spPr>
            <a:xfrm rot="5400000" flipH="1">
              <a:off x="1698457" y="1640841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5"/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7" name="Google Shape;2807;p55"/>
          <p:cNvSpPr txBox="1"/>
          <p:nvPr/>
        </p:nvSpPr>
        <p:spPr>
          <a:xfrm>
            <a:off x="4716697" y="2048650"/>
            <a:ext cx="819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</a:t>
            </a:r>
            <a:endParaRPr sz="33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" name="Google Shape;2797;p55">
            <a:extLst>
              <a:ext uri="{FF2B5EF4-FFF2-40B4-BE49-F238E27FC236}">
                <a16:creationId xmlns:a16="http://schemas.microsoft.com/office/drawing/2014/main" id="{DCD0F4BE-7FB7-E780-792C-25C13FED0D83}"/>
              </a:ext>
            </a:extLst>
          </p:cNvPr>
          <p:cNvSpPr/>
          <p:nvPr/>
        </p:nvSpPr>
        <p:spPr>
          <a:xfrm>
            <a:off x="5734220" y="3309306"/>
            <a:ext cx="2870176" cy="11136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Dar!!! </a:t>
            </a:r>
            <a:r>
              <a:rPr lang="en-US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În</a:t>
            </a:r>
            <a:r>
              <a:rPr lang="en-US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practică</a:t>
            </a:r>
            <a:r>
              <a:rPr lang="en-US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este</a:t>
            </a:r>
            <a:r>
              <a:rPr lang="en-US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consistent </a:t>
            </a:r>
            <a:r>
              <a:rPr lang="en-US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și</a:t>
            </a:r>
            <a:r>
              <a:rPr lang="en-US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obține</a:t>
            </a:r>
            <a:r>
              <a:rPr lang="en-US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des o </a:t>
            </a:r>
            <a:r>
              <a:rPr lang="en-US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valoare</a:t>
            </a:r>
            <a:r>
              <a:rPr lang="en-US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MSE </a:t>
            </a:r>
            <a:r>
              <a:rPr lang="en-US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mai</a:t>
            </a:r>
            <a:r>
              <a:rPr lang="en-US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bună</a:t>
            </a:r>
            <a:r>
              <a:rPr lang="en-US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! </a:t>
            </a:r>
            <a:endParaRPr sz="1600" b="1" dirty="0"/>
          </a:p>
        </p:txBody>
      </p:sp>
      <p:cxnSp>
        <p:nvCxnSpPr>
          <p:cNvPr id="5" name="Google Shape;2806;p55">
            <a:extLst>
              <a:ext uri="{FF2B5EF4-FFF2-40B4-BE49-F238E27FC236}">
                <a16:creationId xmlns:a16="http://schemas.microsoft.com/office/drawing/2014/main" id="{FE9B9429-1AC3-68A1-8024-8799BEC95911}"/>
              </a:ext>
            </a:extLst>
          </p:cNvPr>
          <p:cNvCxnSpPr>
            <a:cxnSpLocks/>
          </p:cNvCxnSpPr>
          <p:nvPr/>
        </p:nvCxnSpPr>
        <p:spPr>
          <a:xfrm>
            <a:off x="3996100" y="3134975"/>
            <a:ext cx="720597" cy="68050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0" name="Google Shape;2810;p55">
            <a:extLst>
              <a:ext uri="{FF2B5EF4-FFF2-40B4-BE49-F238E27FC236}">
                <a16:creationId xmlns:a16="http://schemas.microsoft.com/office/drawing/2014/main" id="{68D835DB-E0F9-2A9F-9CD3-E45C31F9F530}"/>
              </a:ext>
            </a:extLst>
          </p:cNvPr>
          <p:cNvGrpSpPr/>
          <p:nvPr/>
        </p:nvGrpSpPr>
        <p:grpSpPr>
          <a:xfrm>
            <a:off x="4784851" y="3434696"/>
            <a:ext cx="640081" cy="658115"/>
            <a:chOff x="1690218" y="1609641"/>
            <a:chExt cx="526339" cy="577699"/>
          </a:xfrm>
        </p:grpSpPr>
        <p:sp>
          <p:nvSpPr>
            <p:cNvPr id="11" name="Google Shape;2811;p55">
              <a:extLst>
                <a:ext uri="{FF2B5EF4-FFF2-40B4-BE49-F238E27FC236}">
                  <a16:creationId xmlns:a16="http://schemas.microsoft.com/office/drawing/2014/main" id="{07AF73EF-0270-BF3B-D9C0-57F581C69EDF}"/>
                </a:ext>
              </a:extLst>
            </p:cNvPr>
            <p:cNvSpPr/>
            <p:nvPr/>
          </p:nvSpPr>
          <p:spPr>
            <a:xfrm rot="5400000" flipH="1">
              <a:off x="1698457" y="1640841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12;p55">
              <a:extLst>
                <a:ext uri="{FF2B5EF4-FFF2-40B4-BE49-F238E27FC236}">
                  <a16:creationId xmlns:a16="http://schemas.microsoft.com/office/drawing/2014/main" id="{0B9F9C91-9AFA-38D7-CB84-28F68FBA7C86}"/>
                </a:ext>
              </a:extLst>
            </p:cNvPr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2807;p55">
            <a:extLst>
              <a:ext uri="{FF2B5EF4-FFF2-40B4-BE49-F238E27FC236}">
                <a16:creationId xmlns:a16="http://schemas.microsoft.com/office/drawing/2014/main" id="{A276E80B-6437-E19E-DB29-06E36C2AA061}"/>
              </a:ext>
            </a:extLst>
          </p:cNvPr>
          <p:cNvSpPr txBox="1"/>
          <p:nvPr/>
        </p:nvSpPr>
        <p:spPr>
          <a:xfrm>
            <a:off x="4674114" y="3609678"/>
            <a:ext cx="819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II</a:t>
            </a:r>
            <a:endParaRPr sz="33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2415779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76" name="Google Shape;2476;p4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539500" y="340475"/>
                <a:ext cx="8064900" cy="744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ro-RO" sz="2400" dirty="0"/>
                  <a:t>Evaluarea politicii cu programare dinamică</a:t>
                </a:r>
                <a:br>
                  <a:rPr lang="ro-RO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o-RO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ro-RO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ro-RO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ro-RO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o-RO" sz="2400" dirty="0"/>
              </a:p>
            </p:txBody>
          </p:sp>
        </mc:Choice>
        <mc:Fallback xmlns="">
          <p:sp>
            <p:nvSpPr>
              <p:cNvPr id="2476" name="Google Shape;2476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9500" y="340475"/>
                <a:ext cx="8064900" cy="744300"/>
              </a:xfrm>
              <a:prstGeom prst="rect">
                <a:avLst/>
              </a:prstGeom>
              <a:blipFill>
                <a:blip r:embed="rId3"/>
                <a:stretch>
                  <a:fillRect t="-6667" b="-11667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477;p45">
            <a:extLst>
              <a:ext uri="{FF2B5EF4-FFF2-40B4-BE49-F238E27FC236}">
                <a16:creationId xmlns:a16="http://schemas.microsoft.com/office/drawing/2014/main" id="{66F29F1A-2352-6142-683B-FAD457EBC5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53319" y="1454079"/>
            <a:ext cx="3351082" cy="29101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54100" lvl="2" indent="0">
              <a:lnSpc>
                <a:spcPct val="150000"/>
              </a:lnSpc>
              <a:buNone/>
            </a:pPr>
            <a:r>
              <a:rPr lang="ro-RO" sz="1200" b="1" dirty="0" err="1"/>
              <a:t>Bootstrapping</a:t>
            </a:r>
            <a:r>
              <a:rPr lang="ro-RO" sz="1200" dirty="0"/>
              <a:t>: Update-</a:t>
            </a:r>
            <a:r>
              <a:rPr lang="ro-RO" sz="1200" dirty="0" err="1"/>
              <a:t>ul</a:t>
            </a:r>
            <a:r>
              <a:rPr lang="ro-RO" sz="1200" dirty="0"/>
              <a:t> pentru V folosește o estimare.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38C2FB-A198-E2A8-B3C3-917F5119D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00" y="1440565"/>
            <a:ext cx="5448924" cy="297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35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o-RO" sz="2400" dirty="0"/>
              <a:t>Evaluarea politicii Monte </a:t>
            </a:r>
            <a:r>
              <a:rPr lang="ro-RO" sz="2400" dirty="0" err="1"/>
              <a:t>Carlo</a:t>
            </a:r>
            <a:endParaRPr lang="ro-RO" sz="2400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477;p45">
            <a:extLst>
              <a:ext uri="{FF2B5EF4-FFF2-40B4-BE49-F238E27FC236}">
                <a16:creationId xmlns:a16="http://schemas.microsoft.com/office/drawing/2014/main" id="{66F29F1A-2352-6142-683B-FAD457EBC5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74776" y="1489386"/>
            <a:ext cx="3351082" cy="29101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2">
              <a:lnSpc>
                <a:spcPct val="150000"/>
              </a:lnSpc>
            </a:pPr>
            <a:r>
              <a:rPr lang="ro-RO" sz="1200" b="1" dirty="0"/>
              <a:t>Metoda MC actualizează valoarea estimată folosind o probă (</a:t>
            </a:r>
            <a:r>
              <a:rPr lang="ro-RO" sz="1200" b="1" dirty="0" err="1"/>
              <a:t>sample</a:t>
            </a:r>
            <a:r>
              <a:rPr lang="ro-RO" sz="1200" b="1" dirty="0"/>
              <a:t>) a recompenselor pentru a aproxima ce se va întâmpla.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95552C-7BB4-A3A2-2BA2-3CD6D426C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06" y="1475061"/>
            <a:ext cx="4253957" cy="296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05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o-RO" sz="2400" dirty="0"/>
              <a:t>Media incrementala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48CFCE-EA94-41F8-3228-C93008484619}"/>
                  </a:ext>
                </a:extLst>
              </p:cNvPr>
              <p:cNvSpPr txBox="1"/>
              <p:nvPr/>
            </p:nvSpPr>
            <p:spPr>
              <a:xfrm>
                <a:off x="1112004" y="1564595"/>
                <a:ext cx="62510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RO" dirty="0"/>
                  <a:t>Media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𝑢𝑛𝑒𝑖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𝑠𝑒𝑐𝑣𝑒𝑛</m:t>
                    </m:r>
                    <m:r>
                      <a:rPr lang="en-RO" b="0" i="1" smtClean="0">
                        <a:latin typeface="Cambria Math" panose="02040503050406030204" pitchFamily="18" charset="0"/>
                      </a:rPr>
                      <m:t>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RO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R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RO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RO" dirty="0"/>
                  <a:t> poate fi calculată în mod incremental:</a:t>
                </a:r>
              </a:p>
              <a:p>
                <a:endParaRPr lang="en-RO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48CFCE-EA94-41F8-3228-C93008484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004" y="1564595"/>
                <a:ext cx="6251007" cy="523220"/>
              </a:xfrm>
              <a:prstGeom prst="rect">
                <a:avLst/>
              </a:prstGeom>
              <a:blipFill>
                <a:blip r:embed="rId3"/>
                <a:stretch>
                  <a:fillRect l="-406" t="-2381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040FD59-6C8D-B945-78E4-C46910079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898" y="1937796"/>
            <a:ext cx="2508203" cy="237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27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o-RO" sz="2400" dirty="0"/>
              <a:t>Actualizări incrementale pentru Monte-</a:t>
            </a:r>
            <a:r>
              <a:rPr lang="ro-RO" sz="2400" dirty="0" err="1"/>
              <a:t>Carlo</a:t>
            </a:r>
            <a:endParaRPr lang="ro-RO" sz="2400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2477;p45">
                <a:extLst>
                  <a:ext uri="{FF2B5EF4-FFF2-40B4-BE49-F238E27FC236}">
                    <a16:creationId xmlns:a16="http://schemas.microsoft.com/office/drawing/2014/main" id="{16B3DC56-F8DA-60AD-6E50-DA291FDD7447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9550" y="1409265"/>
                <a:ext cx="8064899" cy="311329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1">
                  <a:lnSpc>
                    <a:spcPct val="150000"/>
                  </a:lnSpc>
                  <a:buChar char="●"/>
                </a:pPr>
                <a:r>
                  <a:rPr lang="en-US" sz="1500" dirty="0"/>
                  <a:t>Considerăm </a:t>
                </a:r>
                <a:r>
                  <a:rPr lang="en-US" sz="1500" dirty="0" err="1"/>
                  <a:t>episodul</a:t>
                </a:r>
                <a:r>
                  <a:rPr lang="en-US" sz="1500" dirty="0"/>
                  <a:t>: S</a:t>
                </a:r>
                <a:r>
                  <a:rPr lang="en-US" sz="1500" baseline="-25000" dirty="0"/>
                  <a:t>1</a:t>
                </a:r>
                <a:r>
                  <a:rPr lang="en-US" sz="1500" dirty="0"/>
                  <a:t>, A</a:t>
                </a:r>
                <a:r>
                  <a:rPr lang="en-US" sz="1500" baseline="-25000" dirty="0"/>
                  <a:t>1</a:t>
                </a:r>
                <a:r>
                  <a:rPr lang="en-US" sz="1500" dirty="0"/>
                  <a:t>, R</a:t>
                </a:r>
                <a:r>
                  <a:rPr lang="en-US" sz="1500" baseline="-25000" dirty="0"/>
                  <a:t>2</a:t>
                </a:r>
                <a:r>
                  <a:rPr lang="en-US" sz="1500" dirty="0"/>
                  <a:t>, …, S</a:t>
                </a:r>
                <a:r>
                  <a:rPr lang="en-US" sz="1500" baseline="-25000" dirty="0"/>
                  <a:t>T</a:t>
                </a:r>
                <a:r>
                  <a:rPr lang="en-US" sz="1500" dirty="0"/>
                  <a:t>. </a:t>
                </a:r>
                <a:r>
                  <a:rPr lang="en-US" sz="1500" dirty="0" err="1"/>
                  <a:t>Actualizăm</a:t>
                </a:r>
                <a:r>
                  <a:rPr lang="en-US" sz="1500" dirty="0"/>
                  <a:t> incremental V(s) </a:t>
                </a:r>
                <a:r>
                  <a:rPr lang="en-US" sz="1500" dirty="0" err="1"/>
                  <a:t>după</a:t>
                </a:r>
                <a:r>
                  <a:rPr lang="en-US" sz="1500" dirty="0"/>
                  <a:t> </a:t>
                </a:r>
                <a:r>
                  <a:rPr lang="en-US" sz="1500" dirty="0" err="1"/>
                  <a:t>acest</a:t>
                </a:r>
                <a:r>
                  <a:rPr lang="en-US" sz="1500" dirty="0"/>
                  <a:t> </a:t>
                </a:r>
                <a:r>
                  <a:rPr lang="en-US" sz="1500" dirty="0" err="1"/>
                  <a:t>episod</a:t>
                </a:r>
                <a:r>
                  <a:rPr lang="en-US" sz="1500" dirty="0"/>
                  <a:t>.</a:t>
                </a:r>
                <a:endParaRPr lang="en-US" sz="1500" baseline="-25000" dirty="0"/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ro-RO" sz="1500" dirty="0"/>
                  <a:t>Pentru fiecare stare S</a:t>
                </a:r>
                <a:r>
                  <a:rPr lang="ro-RO" sz="1500" baseline="-25000" dirty="0"/>
                  <a:t>t</a:t>
                </a:r>
                <a:r>
                  <a:rPr lang="ro-RO" sz="1500" dirty="0"/>
                  <a:t> cu </a:t>
                </a:r>
                <a:r>
                  <a:rPr lang="ro-RO" sz="1500" dirty="0" err="1"/>
                  <a:t>return-ul</a:t>
                </a:r>
                <a:r>
                  <a:rPr lang="ro-RO" sz="1500" dirty="0"/>
                  <a:t> </a:t>
                </a:r>
                <a:r>
                  <a:rPr lang="ro-RO" sz="1500" dirty="0" err="1"/>
                  <a:t>G</a:t>
                </a:r>
                <a:r>
                  <a:rPr lang="ro-RO" sz="1500" baseline="-25000" dirty="0" err="1"/>
                  <a:t>t</a:t>
                </a:r>
                <a:r>
                  <a:rPr lang="ro-RO" sz="1500" dirty="0"/>
                  <a:t>:</a:t>
                </a:r>
              </a:p>
              <a:p>
                <a:pPr lvl="2">
                  <a:lnSpc>
                    <a:spcPct val="150000"/>
                  </a:lnSpc>
                  <a:buChar char="●"/>
                </a:pPr>
                <a14:m>
                  <m:oMath xmlns:m="http://schemas.openxmlformats.org/officeDocument/2006/math">
                    <m:r>
                      <a:rPr lang="ro-RO" sz="15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o-RO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1500" i="1" dirty="0" smtClean="0">
                        <a:latin typeface="Cambria Math" panose="02040503050406030204" pitchFamily="18" charset="0"/>
                      </a:rPr>
                      <m:t>𝑆𝑡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ro-RO" sz="15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ro-RO" sz="15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o-RO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ro-RO" sz="1500" i="1" baseline="-25000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) +1</m:t>
                    </m:r>
                  </m:oMath>
                </a14:m>
                <a:endParaRPr lang="ro-RO" sz="1500" dirty="0"/>
              </a:p>
              <a:p>
                <a:pPr lvl="2">
                  <a:lnSpc>
                    <a:spcPct val="150000"/>
                  </a:lnSpc>
                  <a:buChar char="●"/>
                </a:pPr>
                <a14:m>
                  <m:oMath xmlns:m="http://schemas.openxmlformats.org/officeDocument/2006/math">
                    <m:r>
                      <a:rPr lang="ro-RO" sz="15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ro-RO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1500" i="1" dirty="0" smtClean="0">
                        <a:latin typeface="Cambria Math" panose="02040503050406030204" pitchFamily="18" charset="0"/>
                      </a:rPr>
                      <m:t>𝑆𝑡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)  </m:t>
                    </m:r>
                    <m:r>
                      <a:rPr lang="ro-RO" sz="15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𝑆𝑡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)  + (</m:t>
                    </m:r>
                    <m:r>
                      <a:rPr lang="ro-RO" sz="1500" i="1" dirty="0" err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ro-RO" sz="1500" i="1" baseline="-25000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𝑆𝑡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) ) ∗ </m:t>
                    </m:r>
                    <m:f>
                      <m:fPr>
                        <m:ctrlPr>
                          <a:rPr lang="ro-RO" sz="15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RO" sz="15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o-RO" sz="15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ro-RO" sz="15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o-RO" sz="1500" i="1" dirty="0">
                            <a:latin typeface="Cambria Math" panose="02040503050406030204" pitchFamily="18" charset="0"/>
                          </a:rPr>
                          <m:t>𝑆𝑡</m:t>
                        </m:r>
                        <m:r>
                          <a:rPr lang="ro-RO" sz="1500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ro-RO" sz="1500" dirty="0"/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ro-RO" sz="1500" dirty="0"/>
                  <a:t>În problemele non-staționare, poate fi util să urmăm o </a:t>
                </a:r>
                <a:r>
                  <a:rPr lang="ro-RO" sz="1500" b="1" dirty="0"/>
                  <a:t>medie ajustabilă (</a:t>
                </a:r>
                <a:r>
                  <a:rPr lang="ro-RO" sz="1500" b="1" dirty="0" err="1"/>
                  <a:t>running</a:t>
                </a:r>
                <a:r>
                  <a:rPr lang="ro-RO" sz="1500" b="1" dirty="0"/>
                  <a:t>), </a:t>
                </a:r>
                <a:r>
                  <a:rPr lang="ro-RO" sz="1500" dirty="0"/>
                  <a:t>adică să uităm de vechile episoade:</a:t>
                </a:r>
              </a:p>
              <a:p>
                <a:pPr lvl="2">
                  <a:lnSpc>
                    <a:spcPct val="150000"/>
                  </a:lnSpc>
                  <a:buChar char="●"/>
                </a:pPr>
                <a14:m>
                  <m:oMath xmlns:m="http://schemas.openxmlformats.org/officeDocument/2006/math">
                    <m:r>
                      <a:rPr lang="ro-RO" sz="150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ro-RO" sz="15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5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ro-RO" sz="1500" i="1" baseline="-25000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o-RO" sz="1500" i="1" dirty="0">
                        <a:latin typeface="Cambria Math" panose="02040503050406030204" pitchFamily="18" charset="0"/>
                      </a:rPr>
                      <m:t> &lt;− 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ro-RO" sz="1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500" i="1" dirty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ro-RO" sz="1500" i="1" baseline="-25000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o-RO" sz="1500" i="1" dirty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RO" sz="15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1500" i="1" dirty="0" err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ro-RO" sz="1500" i="1" baseline="-25000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𝑆𝑡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) ) </m:t>
                    </m:r>
                  </m:oMath>
                </a14:m>
                <a:endParaRPr lang="ro-RO" sz="1500" dirty="0"/>
              </a:p>
            </p:txBody>
          </p:sp>
        </mc:Choice>
        <mc:Fallback xmlns="">
          <p:sp>
            <p:nvSpPr>
              <p:cNvPr id="3" name="Google Shape;2477;p45">
                <a:extLst>
                  <a:ext uri="{FF2B5EF4-FFF2-40B4-BE49-F238E27FC236}">
                    <a16:creationId xmlns:a16="http://schemas.microsoft.com/office/drawing/2014/main" id="{16B3DC56-F8DA-60AD-6E50-DA291FDD744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50" y="1409265"/>
                <a:ext cx="8064899" cy="3113297"/>
              </a:xfrm>
              <a:prstGeom prst="rect">
                <a:avLst/>
              </a:prstGeom>
              <a:blipFill>
                <a:blip r:embed="rId3"/>
                <a:stretch>
                  <a:fillRect r="-943" b="-1215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01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" name="Google Shape;2150;p36"/>
          <p:cNvGrpSpPr/>
          <p:nvPr/>
        </p:nvGrpSpPr>
        <p:grpSpPr>
          <a:xfrm>
            <a:off x="1138669" y="2084768"/>
            <a:ext cx="731519" cy="822961"/>
            <a:chOff x="4314469" y="1612892"/>
            <a:chExt cx="486900" cy="607800"/>
          </a:xfrm>
        </p:grpSpPr>
        <p:sp>
          <p:nvSpPr>
            <p:cNvPr id="2151" name="Google Shape;2151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6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Cuprins</a:t>
            </a:r>
            <a:endParaRPr dirty="0"/>
          </a:p>
        </p:txBody>
      </p:sp>
      <p:sp>
        <p:nvSpPr>
          <p:cNvPr id="2166" name="Google Shape;2166;p36"/>
          <p:cNvSpPr txBox="1">
            <a:spLocks noGrp="1"/>
          </p:cNvSpPr>
          <p:nvPr>
            <p:ph type="subTitle" idx="1"/>
          </p:nvPr>
        </p:nvSpPr>
        <p:spPr>
          <a:xfrm>
            <a:off x="1957447" y="2206050"/>
            <a:ext cx="293950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Recapitulare</a:t>
            </a:r>
            <a:endParaRPr dirty="0"/>
          </a:p>
        </p:txBody>
      </p:sp>
      <p:sp>
        <p:nvSpPr>
          <p:cNvPr id="2167" name="Google Shape;2167;p36"/>
          <p:cNvSpPr txBox="1">
            <a:spLocks noGrp="1"/>
          </p:cNvSpPr>
          <p:nvPr>
            <p:ph type="subTitle" idx="2"/>
          </p:nvPr>
        </p:nvSpPr>
        <p:spPr>
          <a:xfrm>
            <a:off x="1967824" y="2542030"/>
            <a:ext cx="2406056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Repetiția</a:t>
            </a:r>
            <a:r>
              <a:rPr lang="en" dirty="0"/>
              <a:t>: mama </a:t>
            </a:r>
            <a:r>
              <a:rPr lang="en" dirty="0" err="1"/>
              <a:t>învățăturii</a:t>
            </a:r>
            <a:r>
              <a:rPr lang="en" dirty="0"/>
              <a:t>!</a:t>
            </a:r>
            <a:endParaRPr dirty="0"/>
          </a:p>
        </p:txBody>
      </p:sp>
      <p:sp>
        <p:nvSpPr>
          <p:cNvPr id="2169" name="Google Shape;2169;p36"/>
          <p:cNvSpPr txBox="1">
            <a:spLocks noGrp="1"/>
          </p:cNvSpPr>
          <p:nvPr>
            <p:ph type="subTitle" idx="4"/>
          </p:nvPr>
        </p:nvSpPr>
        <p:spPr>
          <a:xfrm>
            <a:off x="6057535" y="3725335"/>
            <a:ext cx="2522884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178" name="Google Shape;2178;p36"/>
          <p:cNvSpPr txBox="1">
            <a:spLocks noGrp="1"/>
          </p:cNvSpPr>
          <p:nvPr>
            <p:ph type="title" idx="16"/>
          </p:nvPr>
        </p:nvSpPr>
        <p:spPr>
          <a:xfrm>
            <a:off x="1079841" y="2292529"/>
            <a:ext cx="849300" cy="4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84" name="Google Shape;2184;p36"/>
          <p:cNvSpPr/>
          <p:nvPr/>
        </p:nvSpPr>
        <p:spPr>
          <a:xfrm>
            <a:off x="7843664" y="10118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36"/>
          <p:cNvSpPr/>
          <p:nvPr/>
        </p:nvSpPr>
        <p:spPr>
          <a:xfrm>
            <a:off x="957921" y="174426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FDD4B-6C5B-CD26-0070-BD5DD195396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RO" dirty="0"/>
          </a:p>
          <a:p>
            <a:endParaRPr lang="en-RO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D4C228-E948-5AEE-296A-6D41E6955CC3}"/>
              </a:ext>
            </a:extLst>
          </p:cNvPr>
          <p:cNvSpPr>
            <a:spLocks noGrp="1"/>
          </p:cNvSpPr>
          <p:nvPr>
            <p:ph type="title" idx="17"/>
          </p:nvPr>
        </p:nvSpPr>
        <p:spPr/>
        <p:txBody>
          <a:bodyPr/>
          <a:lstStyle/>
          <a:p>
            <a:br>
              <a:rPr lang="en-RO" dirty="0"/>
            </a:br>
            <a:endParaRPr lang="en-RO" dirty="0"/>
          </a:p>
        </p:txBody>
      </p:sp>
      <p:grpSp>
        <p:nvGrpSpPr>
          <p:cNvPr id="6" name="Google Shape;2162;p36">
            <a:extLst>
              <a:ext uri="{FF2B5EF4-FFF2-40B4-BE49-F238E27FC236}">
                <a16:creationId xmlns:a16="http://schemas.microsoft.com/office/drawing/2014/main" id="{4D70AD5F-B6FA-54D3-B254-846C40EF7253}"/>
              </a:ext>
            </a:extLst>
          </p:cNvPr>
          <p:cNvGrpSpPr/>
          <p:nvPr/>
        </p:nvGrpSpPr>
        <p:grpSpPr>
          <a:xfrm>
            <a:off x="5238332" y="2076198"/>
            <a:ext cx="731519" cy="822961"/>
            <a:chOff x="4314469" y="1612892"/>
            <a:chExt cx="486900" cy="607800"/>
          </a:xfrm>
        </p:grpSpPr>
        <p:sp>
          <p:nvSpPr>
            <p:cNvPr id="7" name="Google Shape;2163;p36">
              <a:extLst>
                <a:ext uri="{FF2B5EF4-FFF2-40B4-BE49-F238E27FC236}">
                  <a16:creationId xmlns:a16="http://schemas.microsoft.com/office/drawing/2014/main" id="{E2C06283-4840-0802-5F6C-DF79FB729ED6}"/>
                </a:ext>
              </a:extLst>
            </p:cNvPr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64;p36">
              <a:extLst>
                <a:ext uri="{FF2B5EF4-FFF2-40B4-BE49-F238E27FC236}">
                  <a16:creationId xmlns:a16="http://schemas.microsoft.com/office/drawing/2014/main" id="{1DF03EE9-55AC-8541-C5EB-7B7CCF66551D}"/>
                </a:ext>
              </a:extLst>
            </p:cNvPr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2168;p36">
            <a:extLst>
              <a:ext uri="{FF2B5EF4-FFF2-40B4-BE49-F238E27FC236}">
                <a16:creationId xmlns:a16="http://schemas.microsoft.com/office/drawing/2014/main" id="{C93C7FC7-72DC-A3F4-559F-70D55AFF3AAA}"/>
              </a:ext>
            </a:extLst>
          </p:cNvPr>
          <p:cNvSpPr txBox="1">
            <a:spLocks/>
          </p:cNvSpPr>
          <p:nvPr/>
        </p:nvSpPr>
        <p:spPr>
          <a:xfrm>
            <a:off x="6057535" y="2542029"/>
            <a:ext cx="2207563" cy="18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dirty="0"/>
              <a:t>Monte-Carlo</a:t>
            </a:r>
          </a:p>
        </p:txBody>
      </p:sp>
      <p:sp>
        <p:nvSpPr>
          <p:cNvPr id="10" name="Google Shape;2179;p36">
            <a:extLst>
              <a:ext uri="{FF2B5EF4-FFF2-40B4-BE49-F238E27FC236}">
                <a16:creationId xmlns:a16="http://schemas.microsoft.com/office/drawing/2014/main" id="{2096EF4B-2EC3-72E6-CAAB-76368AB73E32}"/>
              </a:ext>
            </a:extLst>
          </p:cNvPr>
          <p:cNvSpPr txBox="1">
            <a:spLocks/>
          </p:cNvSpPr>
          <p:nvPr/>
        </p:nvSpPr>
        <p:spPr>
          <a:xfrm>
            <a:off x="5179487" y="2289584"/>
            <a:ext cx="849300" cy="484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3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"/>
              <a:t>02</a:t>
            </a:r>
          </a:p>
        </p:txBody>
      </p:sp>
      <p:grpSp>
        <p:nvGrpSpPr>
          <p:cNvPr id="11" name="Google Shape;2162;p36">
            <a:extLst>
              <a:ext uri="{FF2B5EF4-FFF2-40B4-BE49-F238E27FC236}">
                <a16:creationId xmlns:a16="http://schemas.microsoft.com/office/drawing/2014/main" id="{C123AD4E-754B-B05A-8C14-3AE7A524FC3B}"/>
              </a:ext>
            </a:extLst>
          </p:cNvPr>
          <p:cNvGrpSpPr/>
          <p:nvPr/>
        </p:nvGrpSpPr>
        <p:grpSpPr>
          <a:xfrm>
            <a:off x="5238332" y="3406301"/>
            <a:ext cx="731519" cy="822961"/>
            <a:chOff x="4314469" y="1612892"/>
            <a:chExt cx="486900" cy="607800"/>
          </a:xfrm>
        </p:grpSpPr>
        <p:sp>
          <p:nvSpPr>
            <p:cNvPr id="12" name="Google Shape;2163;p36">
              <a:extLst>
                <a:ext uri="{FF2B5EF4-FFF2-40B4-BE49-F238E27FC236}">
                  <a16:creationId xmlns:a16="http://schemas.microsoft.com/office/drawing/2014/main" id="{E350ACE0-5A71-D387-68DE-19F902781BA8}"/>
                </a:ext>
              </a:extLst>
            </p:cNvPr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64;p36">
              <a:extLst>
                <a:ext uri="{FF2B5EF4-FFF2-40B4-BE49-F238E27FC236}">
                  <a16:creationId xmlns:a16="http://schemas.microsoft.com/office/drawing/2014/main" id="{87D3826F-A987-D55E-24AA-9DAD013E173D}"/>
                </a:ext>
              </a:extLst>
            </p:cNvPr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2168;p36">
            <a:extLst>
              <a:ext uri="{FF2B5EF4-FFF2-40B4-BE49-F238E27FC236}">
                <a16:creationId xmlns:a16="http://schemas.microsoft.com/office/drawing/2014/main" id="{078C1527-1D98-12BE-CD35-2E7DFD334FCA}"/>
              </a:ext>
            </a:extLst>
          </p:cNvPr>
          <p:cNvSpPr txBox="1">
            <a:spLocks/>
          </p:cNvSpPr>
          <p:nvPr/>
        </p:nvSpPr>
        <p:spPr>
          <a:xfrm>
            <a:off x="6057535" y="3786097"/>
            <a:ext cx="1891295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dirty="0"/>
              <a:t>TD(</a:t>
            </a:r>
            <a:r>
              <a:rPr lang="el-GR" dirty="0">
                <a:effectLst/>
                <a:latin typeface="CMMI10"/>
              </a:rPr>
              <a:t>λ</a:t>
            </a:r>
            <a:r>
              <a:rPr lang="en-RO" dirty="0">
                <a:effectLst/>
                <a:latin typeface="CMMI10"/>
              </a:rPr>
              <a:t>)</a:t>
            </a:r>
            <a:endParaRPr lang="el-GR" dirty="0">
              <a:effectLst/>
            </a:endParaRPr>
          </a:p>
        </p:txBody>
      </p:sp>
      <p:sp>
        <p:nvSpPr>
          <p:cNvPr id="15" name="Google Shape;2179;p36">
            <a:extLst>
              <a:ext uri="{FF2B5EF4-FFF2-40B4-BE49-F238E27FC236}">
                <a16:creationId xmlns:a16="http://schemas.microsoft.com/office/drawing/2014/main" id="{E972E231-4F75-5B77-41D3-AE9C06F5F867}"/>
              </a:ext>
            </a:extLst>
          </p:cNvPr>
          <p:cNvSpPr txBox="1">
            <a:spLocks/>
          </p:cNvSpPr>
          <p:nvPr/>
        </p:nvSpPr>
        <p:spPr>
          <a:xfrm>
            <a:off x="5179487" y="3619687"/>
            <a:ext cx="849300" cy="484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3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" dirty="0"/>
              <a:t>04</a:t>
            </a:r>
          </a:p>
        </p:txBody>
      </p:sp>
      <p:grpSp>
        <p:nvGrpSpPr>
          <p:cNvPr id="16" name="Google Shape;2162;p36">
            <a:extLst>
              <a:ext uri="{FF2B5EF4-FFF2-40B4-BE49-F238E27FC236}">
                <a16:creationId xmlns:a16="http://schemas.microsoft.com/office/drawing/2014/main" id="{47A40067-6D71-4729-E83D-9DF6AF2A6937}"/>
              </a:ext>
            </a:extLst>
          </p:cNvPr>
          <p:cNvGrpSpPr/>
          <p:nvPr/>
        </p:nvGrpSpPr>
        <p:grpSpPr>
          <a:xfrm>
            <a:off x="1195170" y="3406302"/>
            <a:ext cx="731519" cy="822961"/>
            <a:chOff x="4314469" y="1612892"/>
            <a:chExt cx="486900" cy="607800"/>
          </a:xfrm>
        </p:grpSpPr>
        <p:sp>
          <p:nvSpPr>
            <p:cNvPr id="17" name="Google Shape;2163;p36">
              <a:extLst>
                <a:ext uri="{FF2B5EF4-FFF2-40B4-BE49-F238E27FC236}">
                  <a16:creationId xmlns:a16="http://schemas.microsoft.com/office/drawing/2014/main" id="{AF0DA94F-DC71-BCEA-BED7-A22D8383A590}"/>
                </a:ext>
              </a:extLst>
            </p:cNvPr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64;p36">
              <a:extLst>
                <a:ext uri="{FF2B5EF4-FFF2-40B4-BE49-F238E27FC236}">
                  <a16:creationId xmlns:a16="http://schemas.microsoft.com/office/drawing/2014/main" id="{2B6197AC-CE62-0C84-3E5F-FE48EC17A486}"/>
                </a:ext>
              </a:extLst>
            </p:cNvPr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2168;p36">
            <a:extLst>
              <a:ext uri="{FF2B5EF4-FFF2-40B4-BE49-F238E27FC236}">
                <a16:creationId xmlns:a16="http://schemas.microsoft.com/office/drawing/2014/main" id="{9B29891C-5D6E-05F4-0480-697A66550621}"/>
              </a:ext>
            </a:extLst>
          </p:cNvPr>
          <p:cNvSpPr txBox="1">
            <a:spLocks/>
          </p:cNvSpPr>
          <p:nvPr/>
        </p:nvSpPr>
        <p:spPr>
          <a:xfrm>
            <a:off x="2014373" y="3690299"/>
            <a:ext cx="195014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dirty="0"/>
              <a:t>Temporal-Difference</a:t>
            </a:r>
          </a:p>
        </p:txBody>
      </p:sp>
      <p:sp>
        <p:nvSpPr>
          <p:cNvPr id="20" name="Google Shape;2179;p36">
            <a:extLst>
              <a:ext uri="{FF2B5EF4-FFF2-40B4-BE49-F238E27FC236}">
                <a16:creationId xmlns:a16="http://schemas.microsoft.com/office/drawing/2014/main" id="{6BDCAAC9-7055-77A6-9857-99DBA30B67D0}"/>
              </a:ext>
            </a:extLst>
          </p:cNvPr>
          <p:cNvSpPr txBox="1">
            <a:spLocks/>
          </p:cNvSpPr>
          <p:nvPr/>
        </p:nvSpPr>
        <p:spPr>
          <a:xfrm>
            <a:off x="1136325" y="3619688"/>
            <a:ext cx="849300" cy="484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3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093086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Temporal Difference</a:t>
            </a:r>
            <a:endParaRPr sz="4400"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3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4" name="Google Shape;2194;p37"/>
          <p:cNvSpPr/>
          <p:nvPr/>
        </p:nvSpPr>
        <p:spPr>
          <a:xfrm>
            <a:off x="2227325" y="549501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3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393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1156206" y="1468391"/>
            <a:ext cx="6867206" cy="334292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 </a:t>
            </a:r>
            <a:r>
              <a:rPr lang="en" dirty="0" err="1"/>
              <a:t>este</a:t>
            </a:r>
            <a:r>
              <a:rPr lang="en" dirty="0"/>
              <a:t> Temporal Difference</a:t>
            </a:r>
            <a:endParaRPr dirty="0"/>
          </a:p>
        </p:txBody>
      </p:sp>
      <p:sp>
        <p:nvSpPr>
          <p:cNvPr id="2801" name="Google Shape;2801;p55"/>
          <p:cNvSpPr txBox="1"/>
          <p:nvPr/>
        </p:nvSpPr>
        <p:spPr>
          <a:xfrm>
            <a:off x="1288893" y="2516736"/>
            <a:ext cx="6566106" cy="123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200" i="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TD are la </a:t>
            </a:r>
            <a:r>
              <a:rPr lang="en-US" sz="2200" i="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bază</a:t>
            </a:r>
            <a:r>
              <a:rPr lang="en-US" sz="2200" i="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 </a:t>
            </a:r>
            <a:r>
              <a:rPr lang="en-US" sz="2200" i="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strategia</a:t>
            </a:r>
            <a:r>
              <a:rPr lang="en-US" sz="2200" i="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 de </a:t>
            </a:r>
            <a:r>
              <a:rPr lang="en-US" sz="2200" i="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învățare</a:t>
            </a:r>
            <a:r>
              <a:rPr lang="en-US" sz="2200" i="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 din </a:t>
            </a:r>
            <a:r>
              <a:rPr lang="en-US" sz="2200" b="1" i="1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episoade</a:t>
            </a:r>
            <a:r>
              <a:rPr lang="en-US" sz="2200" b="1" i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 incomplete </a:t>
            </a:r>
            <a:r>
              <a:rPr lang="en-US" sz="2200" b="1" i="1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prin</a:t>
            </a:r>
            <a:r>
              <a:rPr lang="en-US" sz="2200" b="1" i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 bootstrapping.</a:t>
            </a:r>
          </a:p>
        </p:txBody>
      </p: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4588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MC vs. TD</a:t>
            </a:r>
            <a:endParaRPr dirty="0"/>
          </a:p>
        </p:txBody>
      </p:sp>
      <p:sp>
        <p:nvSpPr>
          <p:cNvPr id="2800" name="Google Shape;2800;p55"/>
          <p:cNvSpPr txBox="1"/>
          <p:nvPr/>
        </p:nvSpPr>
        <p:spPr>
          <a:xfrm>
            <a:off x="1065850" y="1971157"/>
            <a:ext cx="2416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1" name="Google Shape;2801;p55"/>
              <p:cNvSpPr txBox="1"/>
              <p:nvPr/>
            </p:nvSpPr>
            <p:spPr>
              <a:xfrm>
                <a:off x="712350" y="1630481"/>
                <a:ext cx="3173016" cy="3084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Monte Carlo</a:t>
                </a:r>
              </a:p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lvl="0" algn="ctr"/>
                <a:endParaRPr lang="en-RO" sz="1600" b="0" i="1" dirty="0">
                  <a:solidFill>
                    <a:schemeClr val="dk1"/>
                  </a:solidFill>
                  <a:latin typeface="Cambria Math" panose="02040503050406030204" pitchFamily="18" charset="0"/>
                  <a:ea typeface="Spectral"/>
                  <a:cs typeface="Spectral"/>
                  <a:sym typeface="Spectral"/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RO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Spectral"/>
                          <a:cs typeface="Spectral"/>
                          <a:sym typeface="Spectral"/>
                        </a:rPr>
                        <m:t>𝑽</m:t>
                      </m:r>
                      <m:d>
                        <m:dPr>
                          <m:ctrlPr>
                            <a:rPr lang="en-RO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Spectral"/>
                              <a:cs typeface="Spectral"/>
                              <a:sym typeface="Spectr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O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Spectral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Spectral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RO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Spectral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RO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pectral"/>
                        </a:rPr>
                        <m:t>←</m:t>
                      </m:r>
                      <m:r>
                        <a:rPr lang="en-RO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pectral"/>
                        </a:rPr>
                        <m:t>𝑽</m:t>
                      </m:r>
                      <m:d>
                        <m:dPr>
                          <m:ctrlPr>
                            <a:rPr lang="en-RO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O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RO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RO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pectral"/>
                        </a:rPr>
                        <m:t>+</m:t>
                      </m:r>
                      <m:r>
                        <a:rPr lang="en-RO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pectral"/>
                        </a:rPr>
                        <m:t>𝜶</m:t>
                      </m:r>
                      <m:r>
                        <a:rPr lang="en-RO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pectral"/>
                        </a:rPr>
                        <m:t>(</m:t>
                      </m:r>
                      <m:sSub>
                        <m:sSubPr>
                          <m:ctrlPr>
                            <a:rPr lang="en-RO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  <m:t>𝑮</m:t>
                          </m:r>
                        </m:e>
                        <m:sub>
                          <m:r>
                            <a:rPr lang="en-RO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pectral"/>
                        </a:rPr>
                        <m:t>−</m:t>
                      </m:r>
                      <m:r>
                        <a:rPr lang="en-RO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pectral"/>
                        </a:rPr>
                        <m:t>𝑽</m:t>
                      </m:r>
                      <m:d>
                        <m:dPr>
                          <m:ctrlPr>
                            <a:rPr lang="en-RO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O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</m:ctrlPr>
                            </m:sSubPr>
                            <m:e>
                              <m:r>
                                <a:rPr lang="en-RO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RO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RO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pectral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   </a:t>
                </a:r>
              </a:p>
            </p:txBody>
          </p:sp>
        </mc:Choice>
        <mc:Fallback xmlns="">
          <p:sp>
            <p:nvSpPr>
              <p:cNvPr id="2801" name="Google Shape;2801;p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50" y="1630481"/>
                <a:ext cx="3173016" cy="30847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8170" y="897685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2796;p55">
            <a:extLst>
              <a:ext uri="{FF2B5EF4-FFF2-40B4-BE49-F238E27FC236}">
                <a16:creationId xmlns:a16="http://schemas.microsoft.com/office/drawing/2014/main" id="{77CB78AC-DA4B-4AF1-99B9-EE80FFCF9F73}"/>
              </a:ext>
            </a:extLst>
          </p:cNvPr>
          <p:cNvSpPr/>
          <p:nvPr/>
        </p:nvSpPr>
        <p:spPr>
          <a:xfrm>
            <a:off x="4572000" y="1450475"/>
            <a:ext cx="4032502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800;p55">
            <a:extLst>
              <a:ext uri="{FF2B5EF4-FFF2-40B4-BE49-F238E27FC236}">
                <a16:creationId xmlns:a16="http://schemas.microsoft.com/office/drawing/2014/main" id="{5168E7FE-8BD0-4A05-F2F2-BB3BED1D2671}"/>
              </a:ext>
            </a:extLst>
          </p:cNvPr>
          <p:cNvSpPr txBox="1"/>
          <p:nvPr/>
        </p:nvSpPr>
        <p:spPr>
          <a:xfrm>
            <a:off x="2967000" y="2175231"/>
            <a:ext cx="2416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2801;p55">
                <a:extLst>
                  <a:ext uri="{FF2B5EF4-FFF2-40B4-BE49-F238E27FC236}">
                    <a16:creationId xmlns:a16="http://schemas.microsoft.com/office/drawing/2014/main" id="{8C5EA8DF-0766-2678-9E04-EBD8DA0FF8FE}"/>
                  </a:ext>
                </a:extLst>
              </p:cNvPr>
              <p:cNvSpPr txBox="1"/>
              <p:nvPr/>
            </p:nvSpPr>
            <p:spPr>
              <a:xfrm>
                <a:off x="4629151" y="1627039"/>
                <a:ext cx="3914774" cy="3084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Temporal Difference</a:t>
                </a:r>
              </a:p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lvl="0" algn="ctr"/>
                <a:endParaRPr lang="en-RO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Spectral"/>
                  <a:cs typeface="Spectral"/>
                  <a:sym typeface="Spectral"/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RO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Spectral"/>
                          <a:cs typeface="Spectral"/>
                          <a:sym typeface="Spectral"/>
                        </a:rPr>
                        <m:t>𝑽</m:t>
                      </m:r>
                      <m:d>
                        <m:dPr>
                          <m:ctrlPr>
                            <a:rPr lang="en-RO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Spectral"/>
                              <a:cs typeface="Spectral"/>
                              <a:sym typeface="Spectr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O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Spectral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Spectral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RO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Spectral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RO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pectral"/>
                        </a:rPr>
                        <m:t>←</m:t>
                      </m:r>
                      <m:r>
                        <a:rPr lang="en-RO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pectral"/>
                        </a:rPr>
                        <m:t>𝑽</m:t>
                      </m:r>
                      <m:d>
                        <m:dPr>
                          <m:ctrlPr>
                            <a:rPr lang="en-RO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O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RO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RO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pectral"/>
                        </a:rPr>
                        <m:t>+</m:t>
                      </m:r>
                      <m:r>
                        <a:rPr lang="en-RO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pectral"/>
                        </a:rPr>
                        <m:t>𝜶</m:t>
                      </m:r>
                      <m:d>
                        <m:dPr>
                          <m:ctrlPr>
                            <a:rPr lang="en-RO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O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RO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  <m:t>𝒕</m:t>
                              </m:r>
                              <m:r>
                                <a:rPr lang="en-RO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  <m:t>+</m:t>
                              </m:r>
                              <m:r>
                                <a:rPr lang="en-RO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  <m:t>𝟏</m:t>
                              </m:r>
                            </m:sub>
                          </m:sSub>
                          <m:r>
                            <a:rPr lang="en-RO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  <m:t>+</m:t>
                          </m:r>
                          <m:r>
                            <a:rPr lang="en-RO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  <m:t>𝜸</m:t>
                          </m:r>
                          <m:r>
                            <a:rPr lang="en-RO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  <m:t>𝑽</m:t>
                          </m:r>
                          <m:d>
                            <m:dPr>
                              <m:ctrlPr>
                                <a:rPr lang="en-RO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RO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pectral"/>
                                    </a:rPr>
                                  </m:ctrlPr>
                                </m:sSubPr>
                                <m:e>
                                  <m:r>
                                    <a:rPr lang="en-RO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pectral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RO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pectral"/>
                                    </a:rPr>
                                    <m:t>𝒕</m:t>
                                  </m:r>
                                  <m:r>
                                    <a:rPr lang="en-RO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pectral"/>
                                    </a:rPr>
                                    <m:t>+</m:t>
                                  </m:r>
                                  <m:r>
                                    <a:rPr lang="en-RO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pectral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RO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  <m:t>−</m:t>
                          </m:r>
                          <m:r>
                            <a:rPr lang="en-RO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  <m:t>𝑽</m:t>
                          </m:r>
                          <m:d>
                            <m:dPr>
                              <m:ctrlPr>
                                <a:rPr lang="en-RO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RO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pectral"/>
                                    </a:rPr>
                                  </m:ctrlPr>
                                </m:sSubPr>
                                <m:e>
                                  <m:r>
                                    <a:rPr lang="en-RO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pectral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RO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pectral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RO" b="1" dirty="0">
                  <a:solidFill>
                    <a:schemeClr val="dk1"/>
                  </a:solidFill>
                  <a:latin typeface="Spectral"/>
                  <a:ea typeface="Cambria Math" panose="02040503050406030204" pitchFamily="18" charset="0"/>
                  <a:sym typeface="Spectral"/>
                </a:endParaRPr>
              </a:p>
              <a:p>
                <a:pPr lvl="0" algn="ctr"/>
                <a:endParaRPr lang="en-US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</m:ctrlPr>
                      </m:sSubPr>
                      <m:e>
                        <m:r>
                          <a:rPr lang="en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𝑹</m:t>
                        </m:r>
                      </m:e>
                      <m:sub>
                        <m:r>
                          <a:rPr lang="en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𝒕</m:t>
                        </m:r>
                        <m:r>
                          <a:rPr lang="en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+</m:t>
                        </m:r>
                        <m:r>
                          <a:rPr lang="en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pectral"/>
                      </a:rPr>
                      <m:t>+</m:t>
                    </m:r>
                    <m:r>
                      <a:rPr lang="en-RO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pectral"/>
                      </a:rPr>
                      <m:t>𝜸</m:t>
                    </m:r>
                    <m:r>
                      <a:rPr lang="en-RO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pectral"/>
                      </a:rPr>
                      <m:t>𝑽</m:t>
                    </m:r>
                    <m:d>
                      <m:dPr>
                        <m:ctrlPr>
                          <a:rPr lang="en-RO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RO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</m:ctrlPr>
                          </m:sSubPr>
                          <m:e>
                            <m:r>
                              <a:rPr lang="en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  <m:t>𝑺</m:t>
                            </m:r>
                          </m:e>
                          <m:sub>
                            <m:r>
                              <a:rPr lang="en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  <m:t>𝒕</m:t>
                            </m:r>
                            <m:r>
                              <a:rPr lang="en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  <m:t>+</m:t>
                            </m:r>
                            <m:r>
                              <a:rPr lang="en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poartă</a:t>
                </a:r>
                <a:r>
                  <a:rPr lang="en-US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denumirea</a:t>
                </a:r>
                <a:r>
                  <a:rPr lang="en-US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de “temporal difference target”.</a:t>
                </a: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</m:ctrlPr>
                          </m:sSubPr>
                          <m:e>
                            <m:r>
                              <a:rPr lang="en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  <m:t>𝜹</m:t>
                            </m:r>
                          </m:e>
                          <m:sub>
                            <m:r>
                              <a:rPr lang="en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  <m:t>𝒕</m:t>
                            </m:r>
                          </m:sub>
                        </m:sSub>
                        <m:r>
                          <a:rPr lang="en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=</m:t>
                        </m:r>
                        <m:r>
                          <a:rPr lang="en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𝑹</m:t>
                        </m:r>
                      </m:e>
                      <m:sub>
                        <m:r>
                          <a:rPr lang="en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𝒕</m:t>
                        </m:r>
                        <m:r>
                          <a:rPr lang="en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+</m:t>
                        </m:r>
                        <m:r>
                          <a:rPr lang="en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pectral"/>
                      </a:rPr>
                      <m:t>+</m:t>
                    </m:r>
                    <m:r>
                      <a:rPr lang="en-RO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pectral"/>
                      </a:rPr>
                      <m:t>𝜸</m:t>
                    </m:r>
                    <m:r>
                      <a:rPr lang="en-RO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pectral"/>
                      </a:rPr>
                      <m:t>𝑽</m:t>
                    </m:r>
                    <m:d>
                      <m:dPr>
                        <m:ctrlPr>
                          <a:rPr lang="en-RO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RO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</m:ctrlPr>
                          </m:sSubPr>
                          <m:e>
                            <m:r>
                              <a:rPr lang="en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  <m:t>𝑺</m:t>
                            </m:r>
                          </m:e>
                          <m:sub>
                            <m:r>
                              <a:rPr lang="en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  <m:t>𝒕</m:t>
                            </m:r>
                            <m:r>
                              <a:rPr lang="en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  <m:t>+</m:t>
                            </m:r>
                            <m:r>
                              <a:rPr lang="en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RO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pectral"/>
                      </a:rPr>
                      <m:t>−</m:t>
                    </m:r>
                  </m:oMath>
                </a14:m>
                <a:r>
                  <a:rPr lang="en-RO" b="1" dirty="0">
                    <a:solidFill>
                      <a:srgbClr val="FF0000"/>
                    </a:solidFill>
                    <a:ea typeface="Cambria Math" panose="02040503050406030204" pitchFamily="18" charset="0"/>
                    <a:sym typeface="Spectral"/>
                  </a:rPr>
                  <a:t> </a:t>
                </a:r>
                <a14:m>
                  <m:oMath xmlns:m="http://schemas.openxmlformats.org/officeDocument/2006/math">
                    <m:r>
                      <a:rPr lang="en-RO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pectral"/>
                      </a:rPr>
                      <m:t>𝑽</m:t>
                    </m:r>
                    <m:d>
                      <m:dPr>
                        <m:ctrlPr>
                          <a:rPr lang="en-RO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RO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</m:ctrlPr>
                          </m:sSubPr>
                          <m:e>
                            <m:r>
                              <a:rPr lang="en-RO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  <m:t>𝑺</m:t>
                            </m:r>
                          </m:e>
                          <m:sub>
                            <m:r>
                              <a:rPr lang="en-RO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en-RO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pectral"/>
                      </a:rPr>
                      <m:t> </m:t>
                    </m:r>
                  </m:oMath>
                </a14:m>
                <a:r>
                  <a:rPr lang="en-US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reprezintă</a:t>
                </a:r>
                <a:r>
                  <a:rPr lang="en-US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eroarea</a:t>
                </a:r>
                <a:r>
                  <a:rPr lang="en-US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TD.</a:t>
                </a:r>
              </a:p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600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</p:txBody>
          </p:sp>
        </mc:Choice>
        <mc:Fallback xmlns="">
          <p:sp>
            <p:nvSpPr>
              <p:cNvPr id="5" name="Google Shape;2801;p55">
                <a:extLst>
                  <a:ext uri="{FF2B5EF4-FFF2-40B4-BE49-F238E27FC236}">
                    <a16:creationId xmlns:a16="http://schemas.microsoft.com/office/drawing/2014/main" id="{8C5EA8DF-0766-2678-9E04-EBD8DA0FF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151" y="1627039"/>
                <a:ext cx="3914774" cy="3084737"/>
              </a:xfrm>
              <a:prstGeom prst="rect">
                <a:avLst/>
              </a:prstGeom>
              <a:blipFill>
                <a:blip r:embed="rId4"/>
                <a:stretch>
                  <a:fillRect l="-3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524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Algoritm TD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2477;p45">
                <a:extLst>
                  <a:ext uri="{FF2B5EF4-FFF2-40B4-BE49-F238E27FC236}">
                    <a16:creationId xmlns:a16="http://schemas.microsoft.com/office/drawing/2014/main" id="{66F29F1A-2352-6142-683B-FAD457EBC573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9500" y="1747624"/>
                <a:ext cx="8174195" cy="291010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1">
                  <a:lnSpc>
                    <a:spcPct val="150000"/>
                  </a:lnSpc>
                  <a:buChar char="●"/>
                </a:pPr>
                <a:r>
                  <a:rPr lang="en-RO" sz="1200" dirty="0"/>
                  <a:t>Input: politica </a:t>
                </a:r>
                <a14:m>
                  <m:oMath xmlns:m="http://schemas.openxmlformats.org/officeDocument/2006/math">
                    <m:r>
                      <a:rPr lang="en-RO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ro-RO" sz="1200" dirty="0"/>
                  <a:t> ce urmează să fie evaluată</a:t>
                </a:r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ro-RO" sz="1200" dirty="0"/>
                  <a:t>Parametri: mărimea pasului </a:t>
                </a:r>
                <a14:m>
                  <m:oMath xmlns:m="http://schemas.openxmlformats.org/officeDocument/2006/math">
                    <m:r>
                      <a:rPr lang="ro-RO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∈(0, 1]</m:t>
                    </m:r>
                  </m:oMath>
                </a14:m>
                <a:endParaRPr lang="ro-RO" sz="1200" dirty="0"/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ro-RO" sz="1200" dirty="0"/>
                  <a:t>Inițializăm V(s) arbitrat, pentru toate stările, exceptând V(terminal) = 0</a:t>
                </a:r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en-US" sz="1200" dirty="0" err="1"/>
                  <a:t>Iterăm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</a:t>
                </a:r>
                <a:r>
                  <a:rPr lang="en-US" sz="1200" dirty="0" err="1"/>
                  <a:t>fiecare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episod</a:t>
                </a:r>
                <a:r>
                  <a:rPr lang="en-US" sz="1200" dirty="0"/>
                  <a:t>:</a:t>
                </a:r>
              </a:p>
              <a:p>
                <a:pPr lvl="2">
                  <a:lnSpc>
                    <a:spcPct val="150000"/>
                  </a:lnSpc>
                  <a:buChar char="●"/>
                </a:pPr>
                <a:r>
                  <a:rPr lang="en-US" sz="1200" dirty="0" err="1"/>
                  <a:t>Inițializăm</a:t>
                </a:r>
                <a:r>
                  <a:rPr lang="en-US" sz="1200" dirty="0"/>
                  <a:t> S</a:t>
                </a:r>
                <a:endParaRPr lang="en-US" sz="1200" baseline="-25000" dirty="0"/>
              </a:p>
              <a:p>
                <a:pPr lvl="2">
                  <a:lnSpc>
                    <a:spcPct val="150000"/>
                  </a:lnSpc>
                  <a:buChar char="●"/>
                </a:pPr>
                <a:r>
                  <a:rPr lang="en-RO" sz="1200" dirty="0"/>
                  <a:t>Iterăm pentru fiecare pas din episod, până la starea terminală:</a:t>
                </a:r>
                <a:endParaRPr lang="ro-RO" sz="1200" dirty="0"/>
              </a:p>
              <a:p>
                <a:pPr lvl="3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RO" sz="1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ț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𝑖𝑢𝑛𝑒𝑎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𝑑𝑎𝑡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ă 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𝑝𝑜𝑙𝑖𝑡𝑖𝑐𝑎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𝑝𝑒𝑛𝑡𝑟𝑢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RO" sz="1200" b="0" dirty="0">
                  <a:ea typeface="Cambria Math" panose="02040503050406030204" pitchFamily="18" charset="0"/>
                </a:endParaRPr>
              </a:p>
              <a:p>
                <a:pPr lvl="3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RO" sz="1200" dirty="0">
                    <a:ea typeface="Cambria Math" panose="02040503050406030204" pitchFamily="18" charset="0"/>
                  </a:rPr>
                  <a:t>Executăm acțiunea A, observăm R, S’</a:t>
                </a:r>
              </a:p>
              <a:p>
                <a:pPr lvl="3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RO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RO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RO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RO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RO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RO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RO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RO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RO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RO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RO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RO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RO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RO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endParaRPr lang="en-RO" sz="1200" b="0" dirty="0">
                  <a:ea typeface="Cambria Math" panose="02040503050406030204" pitchFamily="18" charset="0"/>
                </a:endParaRPr>
              </a:p>
              <a:p>
                <a:pPr lvl="3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RO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RO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RO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ro-RO" sz="1200" dirty="0"/>
              </a:p>
              <a:p>
                <a:pPr lvl="3">
                  <a:lnSpc>
                    <a:spcPct val="150000"/>
                  </a:lnSpc>
                </a:pPr>
                <a:endParaRPr lang="ro-RO" sz="1200" dirty="0"/>
              </a:p>
              <a:p>
                <a:pPr lvl="2">
                  <a:lnSpc>
                    <a:spcPct val="150000"/>
                  </a:lnSpc>
                  <a:buChar char="●"/>
                </a:pPr>
                <a:endParaRPr lang="ro-RO" sz="1200" dirty="0"/>
              </a:p>
            </p:txBody>
          </p:sp>
        </mc:Choice>
        <mc:Fallback xmlns="">
          <p:sp>
            <p:nvSpPr>
              <p:cNvPr id="10" name="Google Shape;2477;p45">
                <a:extLst>
                  <a:ext uri="{FF2B5EF4-FFF2-40B4-BE49-F238E27FC236}">
                    <a16:creationId xmlns:a16="http://schemas.microsoft.com/office/drawing/2014/main" id="{66F29F1A-2352-6142-683B-FAD457EBC57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00" y="1747624"/>
                <a:ext cx="8174195" cy="2910109"/>
              </a:xfrm>
              <a:prstGeom prst="rect">
                <a:avLst/>
              </a:prstGeom>
              <a:blipFill>
                <a:blip r:embed="rId3"/>
                <a:stretch>
                  <a:fillRect t="-8261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280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Exemplu TD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EA3CEBD-2D64-2216-DAD4-762488FF9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101976"/>
              </p:ext>
            </p:extLst>
          </p:nvPr>
        </p:nvGraphicFramePr>
        <p:xfrm>
          <a:off x="1523950" y="1521827"/>
          <a:ext cx="6096000" cy="2829560"/>
        </p:xfrm>
        <a:graphic>
          <a:graphicData uri="http://schemas.openxmlformats.org/drawingml/2006/table">
            <a:tbl>
              <a:tblPr firstRow="1" bandRow="1">
                <a:tableStyleId>{8E613FF8-4EB2-4734-8CC8-9E79C4818E73}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8290328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9004614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461324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18407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b="1" dirty="0"/>
                        <a:t>Stare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/>
                        <a:t>Timp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/>
                        <a:t>Timp prezis (pentru plecare)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/>
                        <a:t>Timp total prezis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7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</a:t>
                      </a:r>
                      <a:r>
                        <a:rPr lang="en-RO" sz="1200" dirty="0"/>
                        <a:t>lecare din birou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640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Ajungem la mașină, plouă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0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Ieșire autostradă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20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Vehicul încet în față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775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Stradă rezidențială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3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Am ajuns acasă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283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005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Exemplu TD vs. MC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087E65B-EE21-2E67-4FD2-03D27FB53B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84" t="326" r="-678" b="21361"/>
          <a:stretch/>
        </p:blipFill>
        <p:spPr>
          <a:xfrm>
            <a:off x="852578" y="2211053"/>
            <a:ext cx="2907433" cy="2041472"/>
          </a:xfrm>
          <a:prstGeom prst="rect">
            <a:avLst/>
          </a:prstGeom>
        </p:spPr>
      </p:pic>
      <p:sp>
        <p:nvSpPr>
          <p:cNvPr id="4" name="Google Shape;2476;p45">
            <a:extLst>
              <a:ext uri="{FF2B5EF4-FFF2-40B4-BE49-F238E27FC236}">
                <a16:creationId xmlns:a16="http://schemas.microsoft.com/office/drawing/2014/main" id="{9B4F2177-04F9-9D67-A0C2-512EACE4395F}"/>
              </a:ext>
            </a:extLst>
          </p:cNvPr>
          <p:cNvSpPr txBox="1">
            <a:spLocks/>
          </p:cNvSpPr>
          <p:nvPr/>
        </p:nvSpPr>
        <p:spPr>
          <a:xfrm>
            <a:off x="1633352" y="1588229"/>
            <a:ext cx="1345884" cy="62282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r>
              <a:rPr lang="ro-RO" sz="2400" dirty="0"/>
              <a:t>MC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348D5-1B82-24DD-DEFE-2ABD9413DD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179" b="21939"/>
          <a:stretch/>
        </p:blipFill>
        <p:spPr>
          <a:xfrm>
            <a:off x="4710188" y="2211053"/>
            <a:ext cx="3354153" cy="2041472"/>
          </a:xfrm>
          <a:prstGeom prst="rect">
            <a:avLst/>
          </a:prstGeom>
        </p:spPr>
      </p:pic>
      <p:sp>
        <p:nvSpPr>
          <p:cNvPr id="6" name="Google Shape;2476;p45">
            <a:extLst>
              <a:ext uri="{FF2B5EF4-FFF2-40B4-BE49-F238E27FC236}">
                <a16:creationId xmlns:a16="http://schemas.microsoft.com/office/drawing/2014/main" id="{5183C37A-BCEE-E5AE-9FAA-C103CDB4CA00}"/>
              </a:ext>
            </a:extLst>
          </p:cNvPr>
          <p:cNvSpPr txBox="1">
            <a:spLocks/>
          </p:cNvSpPr>
          <p:nvPr/>
        </p:nvSpPr>
        <p:spPr>
          <a:xfrm>
            <a:off x="5714322" y="1588229"/>
            <a:ext cx="1345884" cy="62282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r>
              <a:rPr lang="ro-RO" sz="2400" dirty="0"/>
              <a:t>TD</a:t>
            </a:r>
          </a:p>
        </p:txBody>
      </p:sp>
    </p:spTree>
    <p:extLst>
      <p:ext uri="{BB962C8B-B14F-4D97-AF65-F5344CB8AC3E}">
        <p14:creationId xmlns:p14="http://schemas.microsoft.com/office/powerpoint/2010/main" val="3535821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Avantaje</a:t>
            </a:r>
            <a:r>
              <a:rPr lang="en" dirty="0"/>
              <a:t> &amp; </a:t>
            </a:r>
            <a:r>
              <a:rPr lang="en" dirty="0" err="1"/>
              <a:t>Dezavantaje</a:t>
            </a:r>
            <a:r>
              <a:rPr lang="en" dirty="0"/>
              <a:t> TD vs. MC</a:t>
            </a:r>
            <a:endParaRPr dirty="0"/>
          </a:p>
        </p:txBody>
      </p:sp>
      <p:sp>
        <p:nvSpPr>
          <p:cNvPr id="2800" name="Google Shape;2800;p55"/>
          <p:cNvSpPr txBox="1"/>
          <p:nvPr/>
        </p:nvSpPr>
        <p:spPr>
          <a:xfrm>
            <a:off x="1065850" y="1971157"/>
            <a:ext cx="2416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01" name="Google Shape;2801;p55"/>
          <p:cNvSpPr txBox="1"/>
          <p:nvPr/>
        </p:nvSpPr>
        <p:spPr>
          <a:xfrm>
            <a:off x="712350" y="1630481"/>
            <a:ext cx="3173016" cy="308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TD </a:t>
            </a:r>
            <a:r>
              <a:rPr lang="en-US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învață</a:t>
            </a:r>
            <a:r>
              <a:rPr lang="en-US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înainte</a:t>
            </a:r>
            <a:r>
              <a:rPr lang="en-US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de a </a:t>
            </a:r>
            <a:r>
              <a:rPr lang="en-US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ști</a:t>
            </a:r>
            <a:r>
              <a:rPr lang="en-US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rezultatul</a:t>
            </a:r>
            <a:r>
              <a:rPr lang="en-US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final! Nu are </a:t>
            </a:r>
            <a:r>
              <a:rPr lang="en-US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nevoie</a:t>
            </a:r>
            <a:r>
              <a:rPr lang="en-US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de return/outcome.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Învățare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“online” – TD.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MC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așteaptă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până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la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finalul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episodului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pentru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afla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return-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ul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TD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învață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din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secvențe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parțiale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iar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MC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doar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din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episoade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complete.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TD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funcționează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în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medii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continue,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fără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stări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terminale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. MC nu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poate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ajunge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la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această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performanță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lvl="0"/>
            <a:endParaRPr lang="en-RO" b="0" i="1" dirty="0">
              <a:solidFill>
                <a:schemeClr val="dk1"/>
              </a:solidFill>
              <a:latin typeface="Cambria Math" panose="02040503050406030204" pitchFamily="18" charset="0"/>
              <a:ea typeface="Spectral"/>
              <a:cs typeface="Spectral"/>
              <a:sym typeface="Spectral"/>
            </a:endParaRPr>
          </a:p>
          <a:p>
            <a:pPr lvl="0"/>
            <a:endParaRPr lang="en-US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8170" y="897685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2796;p55">
            <a:extLst>
              <a:ext uri="{FF2B5EF4-FFF2-40B4-BE49-F238E27FC236}">
                <a16:creationId xmlns:a16="http://schemas.microsoft.com/office/drawing/2014/main" id="{77CB78AC-DA4B-4AF1-99B9-EE80FFCF9F73}"/>
              </a:ext>
            </a:extLst>
          </p:cNvPr>
          <p:cNvSpPr/>
          <p:nvPr/>
        </p:nvSpPr>
        <p:spPr>
          <a:xfrm>
            <a:off x="4572000" y="1450475"/>
            <a:ext cx="4032502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800;p55">
            <a:extLst>
              <a:ext uri="{FF2B5EF4-FFF2-40B4-BE49-F238E27FC236}">
                <a16:creationId xmlns:a16="http://schemas.microsoft.com/office/drawing/2014/main" id="{5168E7FE-8BD0-4A05-F2F2-BB3BED1D2671}"/>
              </a:ext>
            </a:extLst>
          </p:cNvPr>
          <p:cNvSpPr txBox="1"/>
          <p:nvPr/>
        </p:nvSpPr>
        <p:spPr>
          <a:xfrm>
            <a:off x="2967000" y="2175231"/>
            <a:ext cx="2416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" name="Google Shape;2801;p55">
            <a:extLst>
              <a:ext uri="{FF2B5EF4-FFF2-40B4-BE49-F238E27FC236}">
                <a16:creationId xmlns:a16="http://schemas.microsoft.com/office/drawing/2014/main" id="{8C5EA8DF-0766-2678-9E04-EBD8DA0FF8FE}"/>
              </a:ext>
            </a:extLst>
          </p:cNvPr>
          <p:cNvSpPr txBox="1"/>
          <p:nvPr/>
        </p:nvSpPr>
        <p:spPr>
          <a:xfrm>
            <a:off x="4629151" y="1627039"/>
            <a:ext cx="3914774" cy="308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MC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Varianță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mare, bias zero!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Convergență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bună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!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Simplu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de </a:t>
            </a: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înțeles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și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aplicat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!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TD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Mai </a:t>
            </a: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eficient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fată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de MC!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Sensibil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la </a:t>
            </a: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punctul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de </a:t>
            </a: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plecare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(</a:t>
            </a: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valoare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inițială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)!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Convergență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pentru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TD(0)!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  <p:extLst>
      <p:ext uri="{BB962C8B-B14F-4D97-AF65-F5344CB8AC3E}">
        <p14:creationId xmlns:p14="http://schemas.microsoft.com/office/powerpoint/2010/main" val="1291486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C4A7A63-B875-BCE6-BB93-E1F2EB025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0661"/>
            <a:ext cx="7772400" cy="490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87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19C0260-101B-B35D-ECED-0B5ECCA48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0833"/>
            <a:ext cx="7772400" cy="494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82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CF73D50-CBDB-7B64-DDDC-67E4D7B36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6464"/>
            <a:ext cx="7772400" cy="489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2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err="1"/>
              <a:t>Recapitulare</a:t>
            </a:r>
            <a:endParaRPr sz="4400" dirty="0"/>
          </a:p>
        </p:txBody>
      </p:sp>
      <p:sp>
        <p:nvSpPr>
          <p:cNvPr id="2192" name="Google Shape;2192;p37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Repetiția</a:t>
            </a:r>
            <a:r>
              <a:rPr lang="en" dirty="0"/>
              <a:t>: mama </a:t>
            </a:r>
            <a:r>
              <a:rPr lang="en" dirty="0" err="1"/>
              <a:t>învățăturii</a:t>
            </a:r>
            <a:r>
              <a:rPr lang="en" dirty="0"/>
              <a:t>!</a:t>
            </a:r>
            <a:endParaRPr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4" name="Google Shape;2194;p37"/>
          <p:cNvSpPr/>
          <p:nvPr/>
        </p:nvSpPr>
        <p:spPr>
          <a:xfrm>
            <a:off x="22316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1C01-FCE4-C258-A2B9-E77EF385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57" y="1457653"/>
            <a:ext cx="5966085" cy="2028169"/>
          </a:xfrm>
        </p:spPr>
        <p:txBody>
          <a:bodyPr/>
          <a:lstStyle/>
          <a:p>
            <a:r>
              <a:rPr lang="en-RO" dirty="0"/>
              <a:t>Marea pictogramă a RL-ului!</a:t>
            </a:r>
            <a:endParaRPr lang="en-RO" sz="3000" i="1" dirty="0"/>
          </a:p>
        </p:txBody>
      </p:sp>
    </p:spTree>
    <p:extLst>
      <p:ext uri="{BB962C8B-B14F-4D97-AF65-F5344CB8AC3E}">
        <p14:creationId xmlns:p14="http://schemas.microsoft.com/office/powerpoint/2010/main" val="490000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705FA2-B875-7D79-A6AC-6E57C6007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38" y="185737"/>
            <a:ext cx="5308123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13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US" sz="5400" dirty="0">
                <a:effectLst/>
                <a:latin typeface="CMMI10"/>
              </a:rPr>
              <a:t>TD(</a:t>
            </a:r>
            <a:r>
              <a:rPr lang="el-GR" sz="5400" dirty="0">
                <a:effectLst/>
                <a:latin typeface="CMMI10"/>
              </a:rPr>
              <a:t>λ</a:t>
            </a:r>
            <a:r>
              <a:rPr lang="en-GB" sz="5400" dirty="0">
                <a:effectLst/>
                <a:latin typeface="CMMI10"/>
              </a:rPr>
              <a:t>)</a:t>
            </a:r>
            <a:endParaRPr lang="el-GR" sz="1100" dirty="0">
              <a:effectLst/>
            </a:endParaRPr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4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4" name="Google Shape;2194;p37"/>
          <p:cNvSpPr/>
          <p:nvPr/>
        </p:nvSpPr>
        <p:spPr>
          <a:xfrm>
            <a:off x="2235711" y="540922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4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125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76" name="Google Shape;2476;p4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539500" y="340475"/>
                <a:ext cx="8064900" cy="744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ro-RO" sz="2400" dirty="0"/>
                  <a:t>”n-Step </a:t>
                </a:r>
                <a:r>
                  <a:rPr lang="ro-RO" sz="2400" dirty="0" err="1"/>
                  <a:t>Prediction</a:t>
                </a:r>
                <a:r>
                  <a:rPr lang="ro-RO" sz="2400" dirty="0"/>
                  <a:t>” – </a:t>
                </a:r>
                <a14:m>
                  <m:oMath xmlns:m="http://schemas.openxmlformats.org/officeDocument/2006/math">
                    <m:r>
                      <a:rPr lang="ro-RO" sz="2400" i="1" dirty="0" smtClean="0">
                        <a:latin typeface="Cambria Math" panose="02040503050406030204" pitchFamily="18" charset="0"/>
                      </a:rPr>
                      <m:t>𝑇𝐷</m:t>
                    </m:r>
                    <m:r>
                      <a:rPr lang="ro-RO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400" dirty="0">
                        <a:latin typeface="CMMI10"/>
                      </a:rPr>
                      <m:t>λ</m:t>
                    </m:r>
                    <m:r>
                      <m:rPr>
                        <m:nor/>
                      </m:rPr>
                      <a:rPr lang="en-RO" sz="2400" b="0" i="0" dirty="0" smtClean="0">
                        <a:latin typeface="CMMI10"/>
                      </a:rPr>
                      <m:t>)</m:t>
                    </m:r>
                  </m:oMath>
                </a14:m>
                <a:endParaRPr lang="ro-RO" sz="2400" dirty="0"/>
              </a:p>
            </p:txBody>
          </p:sp>
        </mc:Choice>
        <mc:Fallback xmlns="">
          <p:sp>
            <p:nvSpPr>
              <p:cNvPr id="2476" name="Google Shape;2476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9500" y="340475"/>
                <a:ext cx="8064900" cy="744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534ED75-CEC4-FFB5-F348-AEA5D8DCA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518" y="1522997"/>
            <a:ext cx="4159494" cy="2869781"/>
          </a:xfrm>
          <a:prstGeom prst="rect">
            <a:avLst/>
          </a:prstGeom>
        </p:spPr>
      </p:pic>
      <p:sp>
        <p:nvSpPr>
          <p:cNvPr id="7" name="Google Shape;2801;p55">
            <a:extLst>
              <a:ext uri="{FF2B5EF4-FFF2-40B4-BE49-F238E27FC236}">
                <a16:creationId xmlns:a16="http://schemas.microsoft.com/office/drawing/2014/main" id="{8839A03E-6B33-37FF-05FA-A9AE2D86EABB}"/>
              </a:ext>
            </a:extLst>
          </p:cNvPr>
          <p:cNvSpPr txBox="1"/>
          <p:nvPr/>
        </p:nvSpPr>
        <p:spPr>
          <a:xfrm>
            <a:off x="768502" y="2394383"/>
            <a:ext cx="3173016" cy="11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Considerăm posibilitatea de boostrapping pentru n pași în viitor, aplicație pentru algoritmul TD.</a:t>
            </a:r>
            <a:endParaRPr lang="en-US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  <p:extLst>
      <p:ext uri="{BB962C8B-B14F-4D97-AF65-F5344CB8AC3E}">
        <p14:creationId xmlns:p14="http://schemas.microsoft.com/office/powerpoint/2010/main" val="3325733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76" name="Google Shape;2476;p4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539500" y="340475"/>
                <a:ext cx="8064900" cy="744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ro-RO" sz="2400" dirty="0"/>
                  <a:t>”n-Step </a:t>
                </a:r>
                <a:r>
                  <a:rPr lang="ro-RO" sz="2400" dirty="0" err="1"/>
                  <a:t>Return</a:t>
                </a:r>
                <a:r>
                  <a:rPr lang="ro-RO" sz="2400" dirty="0"/>
                  <a:t>” – </a:t>
                </a:r>
                <a14:m>
                  <m:oMath xmlns:m="http://schemas.openxmlformats.org/officeDocument/2006/math">
                    <m:r>
                      <a:rPr lang="ro-RO" sz="2400" i="1" dirty="0" smtClean="0">
                        <a:latin typeface="Cambria Math" panose="02040503050406030204" pitchFamily="18" charset="0"/>
                      </a:rPr>
                      <m:t>𝑇𝐷</m:t>
                    </m:r>
                    <m:r>
                      <a:rPr lang="ro-RO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400" dirty="0">
                        <a:latin typeface="CMMI10"/>
                      </a:rPr>
                      <m:t>λ</m:t>
                    </m:r>
                    <m:r>
                      <m:rPr>
                        <m:nor/>
                      </m:rPr>
                      <a:rPr lang="en-RO" sz="2400" b="0" i="0" dirty="0" smtClean="0">
                        <a:latin typeface="CMMI10"/>
                      </a:rPr>
                      <m:t>)</m:t>
                    </m:r>
                  </m:oMath>
                </a14:m>
                <a:endParaRPr lang="ro-RO" sz="2400" dirty="0"/>
              </a:p>
            </p:txBody>
          </p:sp>
        </mc:Choice>
        <mc:Fallback xmlns="">
          <p:sp>
            <p:nvSpPr>
              <p:cNvPr id="2476" name="Google Shape;2476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9500" y="340475"/>
                <a:ext cx="8064900" cy="744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2801;p55">
            <a:extLst>
              <a:ext uri="{FF2B5EF4-FFF2-40B4-BE49-F238E27FC236}">
                <a16:creationId xmlns:a16="http://schemas.microsoft.com/office/drawing/2014/main" id="{8839A03E-6B33-37FF-05FA-A9AE2D86EABB}"/>
              </a:ext>
            </a:extLst>
          </p:cNvPr>
          <p:cNvSpPr txBox="1"/>
          <p:nvPr/>
        </p:nvSpPr>
        <p:spPr>
          <a:xfrm>
            <a:off x="768502" y="2176241"/>
            <a:ext cx="2481904" cy="60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“n-Step Return” pentru n = 1, 2, …</a:t>
            </a:r>
            <a:endParaRPr lang="en-US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863CB792-D439-BA7D-4EF1-ECA4C0C44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735" y="1665113"/>
            <a:ext cx="5228763" cy="1442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3F9DB7-63E7-93BD-E004-2D17C4ECA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50" y="3399405"/>
            <a:ext cx="7772400" cy="93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50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76" name="Google Shape;2476;p4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539550" y="336605"/>
                <a:ext cx="8064900" cy="744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ro-RO" sz="2400" dirty="0"/>
                  <a:t>”n-Step Temporal </a:t>
                </a:r>
                <a:r>
                  <a:rPr lang="ro-RO" sz="2400" dirty="0" err="1"/>
                  <a:t>Difference</a:t>
                </a:r>
                <a:r>
                  <a:rPr lang="ro-RO" sz="2400" dirty="0"/>
                  <a:t> </a:t>
                </a:r>
                <a:r>
                  <a:rPr lang="ro-RO" sz="2400" dirty="0" err="1"/>
                  <a:t>Learning</a:t>
                </a:r>
                <a:r>
                  <a:rPr lang="ro-RO" sz="2400" dirty="0"/>
                  <a:t>” – </a:t>
                </a:r>
                <a14:m>
                  <m:oMath xmlns:m="http://schemas.openxmlformats.org/officeDocument/2006/math">
                    <m:r>
                      <a:rPr lang="ro-RO" sz="2400" i="1" dirty="0" smtClean="0">
                        <a:latin typeface="Cambria Math" panose="02040503050406030204" pitchFamily="18" charset="0"/>
                      </a:rPr>
                      <m:t>𝑇𝐷</m:t>
                    </m:r>
                    <m:r>
                      <a:rPr lang="ro-RO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400" dirty="0">
                        <a:latin typeface="CMMI10"/>
                      </a:rPr>
                      <m:t>λ</m:t>
                    </m:r>
                    <m:r>
                      <m:rPr>
                        <m:nor/>
                      </m:rPr>
                      <a:rPr lang="en-RO" sz="2400" b="0" i="0" dirty="0" smtClean="0">
                        <a:latin typeface="CMMI10"/>
                      </a:rPr>
                      <m:t>)</m:t>
                    </m:r>
                  </m:oMath>
                </a14:m>
                <a:endParaRPr lang="ro-RO" sz="2400" dirty="0"/>
              </a:p>
            </p:txBody>
          </p:sp>
        </mc:Choice>
        <mc:Fallback xmlns="">
          <p:sp>
            <p:nvSpPr>
              <p:cNvPr id="2476" name="Google Shape;2476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9550" y="336605"/>
                <a:ext cx="8064900" cy="744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EEC6718-421D-4575-D4C1-34B9C2106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587" y="2379049"/>
            <a:ext cx="5832725" cy="108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70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o-RO" sz="2400" dirty="0"/>
              <a:t>”n-Step </a:t>
            </a:r>
            <a:r>
              <a:rPr lang="ro-RO" sz="2400" dirty="0" err="1"/>
              <a:t>Returns</a:t>
            </a:r>
            <a:r>
              <a:rPr lang="ro-RO" sz="2400" dirty="0"/>
              <a:t>” – aplicarea mediei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801;p55">
                <a:extLst>
                  <a:ext uri="{FF2B5EF4-FFF2-40B4-BE49-F238E27FC236}">
                    <a16:creationId xmlns:a16="http://schemas.microsoft.com/office/drawing/2014/main" id="{8839A03E-6B33-37FF-05FA-A9AE2D86EABB}"/>
                  </a:ext>
                </a:extLst>
              </p:cNvPr>
              <p:cNvSpPr txBox="1"/>
              <p:nvPr/>
            </p:nvSpPr>
            <p:spPr>
              <a:xfrm>
                <a:off x="768501" y="2176240"/>
                <a:ext cx="4760761" cy="17599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RO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Da, putem realiza o medie între return-uri, pentru valori diferite ale lui n!</a:t>
                </a: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RO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RO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Exemplu: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RO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fPr>
                      <m:num>
                        <m:r>
                          <a:rPr lang="en-RO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𝟏</m:t>
                        </m:r>
                      </m:num>
                      <m:den>
                        <m:r>
                          <a:rPr lang="en-RO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RO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pPr>
                      <m:e>
                        <m:r>
                          <a:rPr lang="en-RO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𝑮</m:t>
                        </m:r>
                      </m:e>
                      <m:sup>
                        <m:r>
                          <a:rPr lang="en-RO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(</m:t>
                        </m:r>
                        <m:r>
                          <a:rPr lang="en-RO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𝟐</m:t>
                        </m:r>
                        <m:r>
                          <a:rPr lang="en-RO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)</m:t>
                        </m:r>
                      </m:sup>
                    </m:sSup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+</m:t>
                    </m:r>
                    <m:f>
                      <m:fPr>
                        <m:ctrlPr>
                          <a:rPr lang="en-RO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fPr>
                      <m:num>
                        <m:r>
                          <a:rPr lang="en-RO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𝟏</m:t>
                        </m:r>
                      </m:num>
                      <m:den>
                        <m:r>
                          <a:rPr lang="en-RO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RO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pPr>
                      <m:e>
                        <m:r>
                          <a:rPr lang="en-RO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𝑮</m:t>
                        </m:r>
                      </m:e>
                      <m:sup>
                        <m:r>
                          <a:rPr lang="en-RO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(</m:t>
                        </m:r>
                        <m:r>
                          <a:rPr lang="en-RO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𝟒</m:t>
                        </m:r>
                        <m:r>
                          <a:rPr lang="en-RO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)</m:t>
                        </m:r>
                      </m:sup>
                    </m:sSup>
                  </m:oMath>
                </a14:m>
                <a:endParaRPr lang="en-US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</p:txBody>
          </p:sp>
        </mc:Choice>
        <mc:Fallback xmlns="">
          <p:sp>
            <p:nvSpPr>
              <p:cNvPr id="7" name="Google Shape;2801;p55">
                <a:extLst>
                  <a:ext uri="{FF2B5EF4-FFF2-40B4-BE49-F238E27FC236}">
                    <a16:creationId xmlns:a16="http://schemas.microsoft.com/office/drawing/2014/main" id="{8839A03E-6B33-37FF-05FA-A9AE2D86E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01" y="2176240"/>
                <a:ext cx="4760761" cy="1759965"/>
              </a:xfrm>
              <a:prstGeom prst="rect">
                <a:avLst/>
              </a:prstGeom>
              <a:blipFill>
                <a:blip r:embed="rId3"/>
                <a:stretch>
                  <a:fillRect l="-2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F958E83-7F93-679F-ECE0-CAF4F60A5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673" y="1365731"/>
            <a:ext cx="1082827" cy="354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63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l-GR" sz="2400" dirty="0">
                <a:effectLst/>
                <a:latin typeface="CMMI10"/>
              </a:rPr>
              <a:t>λ</a:t>
            </a:r>
            <a:r>
              <a:rPr lang="en-RO" sz="2400" dirty="0">
                <a:effectLst/>
                <a:latin typeface="CMMI10"/>
              </a:rPr>
              <a:t>-</a:t>
            </a:r>
            <a:r>
              <a:rPr lang="ro-RO" sz="2400" dirty="0" err="1"/>
              <a:t>return</a:t>
            </a:r>
            <a:endParaRPr lang="ro-RO" sz="2400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8DEA112-6C83-8B9E-65B7-EA8887205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00" y="1440564"/>
            <a:ext cx="2603750" cy="3008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2801;p55">
                <a:extLst>
                  <a:ext uri="{FF2B5EF4-FFF2-40B4-BE49-F238E27FC236}">
                    <a16:creationId xmlns:a16="http://schemas.microsoft.com/office/drawing/2014/main" id="{9746A248-1EEA-3FAA-4661-5F4EBF28702F}"/>
                  </a:ext>
                </a:extLst>
              </p:cNvPr>
              <p:cNvSpPr txBox="1"/>
              <p:nvPr/>
            </p:nvSpPr>
            <p:spPr>
              <a:xfrm>
                <a:off x="3271739" y="1522997"/>
                <a:ext cx="4760761" cy="23020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l-GR" sz="1400" b="1" dirty="0">
                    <a:effectLst/>
                    <a:latin typeface="CMMI10"/>
                  </a:rPr>
                  <a:t>λ</a:t>
                </a:r>
                <a:r>
                  <a:rPr lang="en-RO" sz="1400" b="1" dirty="0">
                    <a:effectLst/>
                    <a:latin typeface="CMMI10"/>
                  </a:rPr>
                  <a:t>-</a:t>
                </a:r>
                <a:r>
                  <a:rPr lang="ro-RO" sz="1400" b="1" dirty="0" err="1"/>
                  <a:t>return</a:t>
                </a:r>
                <a:r>
                  <a:rPr lang="ro-RO" sz="1400" b="1" dirty="0"/>
                  <a:t> </a:t>
                </a:r>
                <a:r>
                  <a:rPr lang="en-RO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este definit sub forma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bSupPr>
                      <m:e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𝐺</m:t>
                        </m:r>
                      </m:e>
                      <m:sub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𝑡</m:t>
                        </m:r>
                      </m:sub>
                      <m:sup>
                        <m:r>
                          <a:rPr lang="en-RO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𝜆</m:t>
                        </m:r>
                      </m:sup>
                    </m:sSubSup>
                    <m:r>
                      <a:rPr lang="en-RO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 </m:t>
                    </m:r>
                  </m:oMath>
                </a14:m>
                <a:r>
                  <a:rPr lang="en-US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și</a:t>
                </a:r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constă</a:t>
                </a:r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în</a:t>
                </a:r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combinarea</a:t>
                </a:r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n-step return-</a:t>
                </a:r>
                <a:r>
                  <a:rPr lang="en-US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urilor</a:t>
                </a:r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bSupPr>
                      <m:e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𝐺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𝑡</m:t>
                        </m:r>
                      </m:sub>
                      <m:sup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(</m:t>
                        </m:r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𝑛</m:t>
                        </m:r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.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Folosim</a:t>
                </a:r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pentru</a:t>
                </a:r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calcul</a:t>
                </a:r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14:m>
                  <m:oMath xmlns:m="http://schemas.openxmlformats.org/officeDocument/2006/math"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(1−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𝜆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)</m:t>
                    </m:r>
                    <m:sSup>
                      <m:sSupPr>
                        <m:ctrlP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</m:ctrlPr>
                      </m:sSupPr>
                      <m:e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pectral"/>
                            <a:sym typeface="Spectral"/>
                          </a:rPr>
                          <m:t>𝜆</m:t>
                        </m:r>
                      </m:e>
                      <m:sup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𝑛</m:t>
                        </m:r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, </a:t>
                </a:r>
                <a:r>
                  <a:rPr lang="en-US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astfel</a:t>
                </a:r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:</a:t>
                </a:r>
              </a:p>
              <a:p>
                <a:pPr lvl="0"/>
                <a:endParaRPr lang="en-US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lvl="0"/>
                <a:endParaRPr lang="en-US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lvl="0"/>
                <a:endParaRPr lang="en-US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lvl="0"/>
                <a:endParaRPr lang="en-US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Mai </a:t>
                </a:r>
                <a:r>
                  <a:rPr lang="en-US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departe</a:t>
                </a:r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, </a:t>
                </a:r>
                <a:r>
                  <a:rPr lang="en-US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definim</a:t>
                </a:r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14:m>
                  <m:oMath xmlns:m="http://schemas.openxmlformats.org/officeDocument/2006/math"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𝑓𝑜𝑟𝑤𝑎𝑟𝑑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−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𝑣𝑖𝑒𝑤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 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𝑇𝐷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(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𝜆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:</a:t>
                </a:r>
              </a:p>
            </p:txBody>
          </p:sp>
        </mc:Choice>
        <mc:Fallback xmlns="">
          <p:sp>
            <p:nvSpPr>
              <p:cNvPr id="4" name="Google Shape;2801;p55">
                <a:extLst>
                  <a:ext uri="{FF2B5EF4-FFF2-40B4-BE49-F238E27FC236}">
                    <a16:creationId xmlns:a16="http://schemas.microsoft.com/office/drawing/2014/main" id="{9746A248-1EEA-3FAA-4661-5F4EBF287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739" y="1522997"/>
                <a:ext cx="4760761" cy="2302011"/>
              </a:xfrm>
              <a:prstGeom prst="rect">
                <a:avLst/>
              </a:prstGeom>
              <a:blipFill>
                <a:blip r:embed="rId4"/>
                <a:stretch>
                  <a:fillRect l="-2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Schematic&#10;&#10;Description automatically generated with low confidence">
            <a:extLst>
              <a:ext uri="{FF2B5EF4-FFF2-40B4-BE49-F238E27FC236}">
                <a16:creationId xmlns:a16="http://schemas.microsoft.com/office/drawing/2014/main" id="{E7C08D0C-08BA-B0F6-80DF-E3267E570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135" y="2674002"/>
            <a:ext cx="1841968" cy="626269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4353FA9A-E317-42F8-8754-88270E7FEF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562" y="3705788"/>
            <a:ext cx="2603750" cy="5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727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l-GR" sz="2400" dirty="0">
                <a:effectLst/>
                <a:latin typeface="CMMI10"/>
              </a:rPr>
              <a:t>λ</a:t>
            </a:r>
            <a:r>
              <a:rPr lang="en-RO" sz="2400" dirty="0">
                <a:effectLst/>
                <a:latin typeface="CMMI10"/>
              </a:rPr>
              <a:t>-</a:t>
            </a:r>
            <a:r>
              <a:rPr lang="ro-RO" sz="2400" dirty="0" err="1"/>
              <a:t>return</a:t>
            </a:r>
            <a:endParaRPr lang="ro-RO" sz="2400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 descr="Schematic&#10;&#10;Description automatically generated with low confidence">
            <a:extLst>
              <a:ext uri="{FF2B5EF4-FFF2-40B4-BE49-F238E27FC236}">
                <a16:creationId xmlns:a16="http://schemas.microsoft.com/office/drawing/2014/main" id="{E7C08D0C-08BA-B0F6-80DF-E3267E570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432" y="2678737"/>
            <a:ext cx="1841968" cy="62626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BF4708D-75BE-CB05-3727-2A5C836BD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00" y="1826205"/>
            <a:ext cx="6261303" cy="233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07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76" name="Google Shape;2476;p4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539550" y="336605"/>
                <a:ext cx="8064900" cy="744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ro-RO" sz="2400" dirty="0" err="1"/>
                  <a:t>Forward</a:t>
                </a:r>
                <a:r>
                  <a:rPr lang="ro-RO" sz="2400" dirty="0"/>
                  <a:t> </a:t>
                </a:r>
                <a:r>
                  <a:rPr lang="ro-RO" sz="2400" dirty="0" err="1"/>
                  <a:t>View</a:t>
                </a:r>
                <a:r>
                  <a:rPr lang="ro-RO" sz="2400" dirty="0"/>
                  <a:t> – </a:t>
                </a:r>
                <a14:m>
                  <m:oMath xmlns:m="http://schemas.openxmlformats.org/officeDocument/2006/math">
                    <m:r>
                      <a:rPr lang="ro-RO" sz="2400" i="1" dirty="0" smtClean="0">
                        <a:latin typeface="Cambria Math" panose="02040503050406030204" pitchFamily="18" charset="0"/>
                      </a:rPr>
                      <m:t>𝑇𝐷</m:t>
                    </m:r>
                    <m:r>
                      <a:rPr lang="ro-RO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400" dirty="0">
                        <a:latin typeface="CMMI10"/>
                      </a:rPr>
                      <m:t>λ</m:t>
                    </m:r>
                    <m:r>
                      <m:rPr>
                        <m:nor/>
                      </m:rPr>
                      <a:rPr lang="en-RO" sz="2400" b="0" i="0" dirty="0" smtClean="0">
                        <a:latin typeface="CMMI10"/>
                      </a:rPr>
                      <m:t>)</m:t>
                    </m:r>
                  </m:oMath>
                </a14:m>
                <a:endParaRPr lang="ro-RO" sz="2400" dirty="0"/>
              </a:p>
            </p:txBody>
          </p:sp>
        </mc:Choice>
        <mc:Fallback xmlns="">
          <p:sp>
            <p:nvSpPr>
              <p:cNvPr id="2476" name="Google Shape;2476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9550" y="336605"/>
                <a:ext cx="8064900" cy="744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FE6761B-9041-F8B7-E1CF-9C0C25CF8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909" y="1489051"/>
            <a:ext cx="6022181" cy="1651089"/>
          </a:xfrm>
          <a:prstGeom prst="rect">
            <a:avLst/>
          </a:prstGeom>
        </p:spPr>
      </p:pic>
      <p:sp>
        <p:nvSpPr>
          <p:cNvPr id="3" name="Google Shape;2801;p55">
            <a:extLst>
              <a:ext uri="{FF2B5EF4-FFF2-40B4-BE49-F238E27FC236}">
                <a16:creationId xmlns:a16="http://schemas.microsoft.com/office/drawing/2014/main" id="{E79E5675-A913-1BE5-31A4-B76D04E340B2}"/>
              </a:ext>
            </a:extLst>
          </p:cNvPr>
          <p:cNvSpPr txBox="1"/>
          <p:nvPr/>
        </p:nvSpPr>
        <p:spPr>
          <a:xfrm>
            <a:off x="1335830" y="3524697"/>
            <a:ext cx="6472337" cy="68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ESTE O FORMĂ TEORETICĂ A CEEA CE SE VA ÎNTÂMPLA!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Se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aseamănă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cu Monte Carlo,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datorită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calculării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folosind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episoade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complete!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  <p:extLst>
      <p:ext uri="{BB962C8B-B14F-4D97-AF65-F5344CB8AC3E}">
        <p14:creationId xmlns:p14="http://schemas.microsoft.com/office/powerpoint/2010/main" val="249335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1C01-FCE4-C258-A2B9-E77EF385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986" y="1126136"/>
            <a:ext cx="5966085" cy="784500"/>
          </a:xfrm>
        </p:spPr>
        <p:txBody>
          <a:bodyPr/>
          <a:lstStyle/>
          <a:p>
            <a:r>
              <a:rPr lang="en-RO" dirty="0"/>
              <a:t>Recapitulare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86D4E-218F-4F04-6DF0-D85E2C249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8025" y="2389294"/>
            <a:ext cx="4947600" cy="1628070"/>
          </a:xfrm>
        </p:spPr>
        <p:txBody>
          <a:bodyPr/>
          <a:lstStyle/>
          <a:p>
            <a:pPr algn="l">
              <a:buFontTx/>
              <a:buChar char="-"/>
            </a:pPr>
            <a:r>
              <a:rPr lang="en-RO" sz="1800" dirty="0"/>
              <a:t>Politici MDP</a:t>
            </a:r>
          </a:p>
          <a:p>
            <a:pPr algn="l">
              <a:buFontTx/>
              <a:buChar char="-"/>
            </a:pPr>
            <a:r>
              <a:rPr lang="en-RO" sz="1800" dirty="0"/>
              <a:t>Control MDP</a:t>
            </a:r>
          </a:p>
          <a:p>
            <a:pPr algn="l">
              <a:buFontTx/>
              <a:buChar char="-"/>
            </a:pPr>
            <a:r>
              <a:rPr lang="en-RO" sz="1800" dirty="0"/>
              <a:t>În căutarea politicii</a:t>
            </a:r>
          </a:p>
          <a:p>
            <a:pPr>
              <a:buFontTx/>
              <a:buChar char="-"/>
            </a:pPr>
            <a:endParaRPr lang="en-RO" sz="1800" dirty="0"/>
          </a:p>
        </p:txBody>
      </p:sp>
    </p:spTree>
    <p:extLst>
      <p:ext uri="{BB962C8B-B14F-4D97-AF65-F5344CB8AC3E}">
        <p14:creationId xmlns:p14="http://schemas.microsoft.com/office/powerpoint/2010/main" val="41758266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76" name="Google Shape;2476;p4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539550" y="336605"/>
                <a:ext cx="8064900" cy="744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ro-RO" sz="2400" dirty="0" err="1"/>
                  <a:t>Backward</a:t>
                </a:r>
                <a:r>
                  <a:rPr lang="ro-RO" sz="2400" dirty="0"/>
                  <a:t> </a:t>
                </a:r>
                <a:r>
                  <a:rPr lang="ro-RO" sz="2400" dirty="0" err="1"/>
                  <a:t>View</a:t>
                </a:r>
                <a:r>
                  <a:rPr lang="ro-RO" sz="2400" dirty="0"/>
                  <a:t> – </a:t>
                </a:r>
                <a14:m>
                  <m:oMath xmlns:m="http://schemas.openxmlformats.org/officeDocument/2006/math">
                    <m:r>
                      <a:rPr lang="ro-RO" sz="2400" i="1" dirty="0" smtClean="0">
                        <a:latin typeface="Cambria Math" panose="02040503050406030204" pitchFamily="18" charset="0"/>
                      </a:rPr>
                      <m:t>𝑇𝐷</m:t>
                    </m:r>
                    <m:r>
                      <a:rPr lang="ro-RO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400" dirty="0">
                        <a:latin typeface="CMMI10"/>
                      </a:rPr>
                      <m:t>λ</m:t>
                    </m:r>
                    <m:r>
                      <m:rPr>
                        <m:nor/>
                      </m:rPr>
                      <a:rPr lang="en-RO" sz="2400" b="0" i="0" dirty="0" smtClean="0">
                        <a:latin typeface="CMMI10"/>
                      </a:rPr>
                      <m:t>)</m:t>
                    </m:r>
                  </m:oMath>
                </a14:m>
                <a:endParaRPr lang="ro-RO" sz="2400" dirty="0"/>
              </a:p>
            </p:txBody>
          </p:sp>
        </mc:Choice>
        <mc:Fallback xmlns="">
          <p:sp>
            <p:nvSpPr>
              <p:cNvPr id="2476" name="Google Shape;2476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9550" y="336605"/>
                <a:ext cx="8064900" cy="744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2801;p55">
                <a:extLst>
                  <a:ext uri="{FF2B5EF4-FFF2-40B4-BE49-F238E27FC236}">
                    <a16:creationId xmlns:a16="http://schemas.microsoft.com/office/drawing/2014/main" id="{E79E5675-A913-1BE5-31A4-B76D04E340B2}"/>
                  </a:ext>
                </a:extLst>
              </p:cNvPr>
              <p:cNvSpPr txBox="1"/>
              <p:nvPr/>
            </p:nvSpPr>
            <p:spPr>
              <a:xfrm>
                <a:off x="5368283" y="1617316"/>
                <a:ext cx="3236167" cy="6848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0000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REPREZINTĂ MECANISMUL NECESAR ÎNVĂȚĂRII!</a:t>
                </a:r>
              </a:p>
              <a:p>
                <a:pPr lvl="0">
                  <a:lnSpc>
                    <a:spcPct val="150000"/>
                  </a:lnSpc>
                </a:pPr>
                <a:endParaRPr lang="en-US" dirty="0">
                  <a:solidFill>
                    <a:srgbClr val="FF0000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FF0000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Eligibility trace!!!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bPr>
                      <m:e>
                        <m:r>
                          <a:rPr lang="en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𝑬</m:t>
                        </m:r>
                      </m:e>
                      <m:sub>
                        <m:r>
                          <a:rPr lang="en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𝒕</m:t>
                        </m:r>
                      </m:sub>
                    </m:sSub>
                    <m:r>
                      <a:rPr lang="en-RO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pectral"/>
                      </a:rPr>
                      <m:t>(</m:t>
                    </m:r>
                    <m:r>
                      <a:rPr lang="en-RO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pectral"/>
                      </a:rPr>
                      <m:t>𝒔</m:t>
                    </m:r>
                    <m:r>
                      <a:rPr lang="en-RO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pectral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0000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</p:txBody>
          </p:sp>
        </mc:Choice>
        <mc:Fallback xmlns="">
          <p:sp>
            <p:nvSpPr>
              <p:cNvPr id="3" name="Google Shape;2801;p55">
                <a:extLst>
                  <a:ext uri="{FF2B5EF4-FFF2-40B4-BE49-F238E27FC236}">
                    <a16:creationId xmlns:a16="http://schemas.microsoft.com/office/drawing/2014/main" id="{E79E5675-A913-1BE5-31A4-B76D04E34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283" y="1617316"/>
                <a:ext cx="3236167" cy="684868"/>
              </a:xfrm>
              <a:prstGeom prst="rect">
                <a:avLst/>
              </a:prstGeom>
              <a:blipFill>
                <a:blip r:embed="rId4"/>
                <a:stretch>
                  <a:fillRect l="-391" b="-1109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8754C92-EC87-B730-0A4D-CCF574136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0" y="1888312"/>
            <a:ext cx="4613327" cy="2094976"/>
          </a:xfrm>
          <a:prstGeom prst="rect">
            <a:avLst/>
          </a:prstGeom>
        </p:spPr>
      </p:pic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BCA5E99A-3EA0-1A55-A9ED-C8253FF59D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8283" y="3085014"/>
            <a:ext cx="3113088" cy="65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4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76" name="Google Shape;2476;p4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539550" y="336605"/>
                <a:ext cx="8064900" cy="744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ro-RO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𝑇𝐷</m:t>
                    </m:r>
                    <m:r>
                      <a:rPr lang="ro-RO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m:rPr>
                        <m:nor/>
                      </m:rPr>
                      <a:rPr lang="en-RO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− </m:t>
                    </m:r>
                    <m:r>
                      <a:rPr lang="ro-RO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𝑇𝐷</m:t>
                    </m:r>
                    <m:r>
                      <a:rPr lang="ro-RO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RO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0) </m:t>
                    </m:r>
                    <m:r>
                      <a:rPr lang="en-RO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–</m:t>
                    </m:r>
                    <m:r>
                      <m:rPr>
                        <m:nor/>
                      </m:rPr>
                      <a:rPr lang="en-RO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RO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TD</m:t>
                    </m:r>
                    <m:r>
                      <m:rPr>
                        <m:nor/>
                      </m:rPr>
                      <a:rPr lang="en-RO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ro-RO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76" name="Google Shape;2476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9550" y="336605"/>
                <a:ext cx="8064900" cy="744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2801;p55">
                <a:extLst>
                  <a:ext uri="{FF2B5EF4-FFF2-40B4-BE49-F238E27FC236}">
                    <a16:creationId xmlns:a16="http://schemas.microsoft.com/office/drawing/2014/main" id="{E79E5675-A913-1BE5-31A4-B76D04E340B2}"/>
                  </a:ext>
                </a:extLst>
              </p:cNvPr>
              <p:cNvSpPr txBox="1"/>
              <p:nvPr/>
            </p:nvSpPr>
            <p:spPr>
              <a:xfrm>
                <a:off x="592931" y="1753047"/>
                <a:ext cx="4561673" cy="22831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Dacă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𝜆</m:t>
                    </m:r>
                    <m:r>
                      <a:rPr lang="en-RO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,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atunci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doar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starea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curentă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primește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actualizări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!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Echivalent??? TD(0)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RO" dirty="0">
                  <a:solidFill>
                    <a:schemeClr val="bg1">
                      <a:lumMod val="10000"/>
                    </a:schemeClr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RO" dirty="0">
                  <a:solidFill>
                    <a:schemeClr val="bg1">
                      <a:lumMod val="10000"/>
                    </a:schemeClr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Dacă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𝜆</m:t>
                    </m:r>
                    <m:r>
                      <a:rPr lang="en-RO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,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recompensele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vor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fi migrate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către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finalul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episodului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!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Numărul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de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actualizări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în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acest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caz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este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egal cu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cel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realizat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de MC (every-visit).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>
                      <a:lumMod val="10000"/>
                    </a:schemeClr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</p:txBody>
          </p:sp>
        </mc:Choice>
        <mc:Fallback xmlns="">
          <p:sp>
            <p:nvSpPr>
              <p:cNvPr id="3" name="Google Shape;2801;p55">
                <a:extLst>
                  <a:ext uri="{FF2B5EF4-FFF2-40B4-BE49-F238E27FC236}">
                    <a16:creationId xmlns:a16="http://schemas.microsoft.com/office/drawing/2014/main" id="{E79E5675-A913-1BE5-31A4-B76D04E34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1" y="1753047"/>
                <a:ext cx="4561673" cy="2283172"/>
              </a:xfrm>
              <a:prstGeom prst="rect">
                <a:avLst/>
              </a:prstGeom>
              <a:blipFill>
                <a:blip r:embed="rId4"/>
                <a:stretch>
                  <a:fillRect l="-277" b="-19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0DDB6DC2-C0F7-22D8-6550-8D891EE1C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1483" y="1672298"/>
            <a:ext cx="2951956" cy="846365"/>
          </a:xfrm>
          <a:prstGeom prst="rect">
            <a:avLst/>
          </a:prstGeom>
        </p:spPr>
      </p:pic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2115BFDA-C660-5594-509C-3D544468E6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4604" y="2518663"/>
            <a:ext cx="2525713" cy="75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87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A21C01-FCE4-C258-A2B9-E77EF3852F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88957" y="1114753"/>
                <a:ext cx="5966085" cy="1456997"/>
              </a:xfrm>
            </p:spPr>
            <p:txBody>
              <a:bodyPr/>
              <a:lstStyle/>
              <a:p>
                <a:r>
                  <a:rPr lang="en-RO" dirty="0"/>
                  <a:t>Teoremă! </a:t>
                </a:r>
                <a:br>
                  <a:rPr lang="en-RO" dirty="0"/>
                </a:br>
                <a:r>
                  <a:rPr lang="en-RO" sz="2000" dirty="0"/>
                  <a:t>Suma actualizărilor offline este identică pentru forward-view și back-ward </a:t>
                </a:r>
                <a14:m>
                  <m:oMath xmlns:m="http://schemas.openxmlformats.org/officeDocument/2006/math">
                    <m:r>
                      <a:rPr lang="en-RO" sz="2000" b="0" i="1" smtClean="0">
                        <a:latin typeface="Cambria Math" panose="02040503050406030204" pitchFamily="18" charset="0"/>
                      </a:rPr>
                      <m:t>𝑇𝐷</m:t>
                    </m:r>
                    <m:r>
                      <a:rPr lang="en-RO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R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R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RO" sz="2000" i="1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A21C01-FCE4-C258-A2B9-E77EF3852F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88957" y="1114753"/>
                <a:ext cx="5966085" cy="1456997"/>
              </a:xfrm>
              <a:blipFill>
                <a:blip r:embed="rId2"/>
                <a:stretch>
                  <a:fillRect t="-2586" b="-4310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6EB4192F-F374-0E5F-C459-D971D43F0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725" y="2660734"/>
            <a:ext cx="4654550" cy="105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393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874C9538-EE8E-EBAB-728A-67450C4E7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96" y="744300"/>
            <a:ext cx="7727208" cy="40348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2476;p45">
                <a:extLst>
                  <a:ext uri="{FF2B5EF4-FFF2-40B4-BE49-F238E27FC236}">
                    <a16:creationId xmlns:a16="http://schemas.microsoft.com/office/drawing/2014/main" id="{E4AF8E98-AA37-2ABD-17BF-51435BC4AD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0" y="0"/>
                <a:ext cx="8064900" cy="744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5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m:rPr>
                          <m:nor/>
                        </m:rPr>
                        <a:rPr lang="en-RO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RO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diferit</m:t>
                      </m:r>
                      <m:r>
                        <m:rPr>
                          <m:nor/>
                        </m:rPr>
                        <a:rPr lang="en-RO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RO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en-RO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1?</m:t>
                      </m:r>
                    </m:oMath>
                  </m:oMathPara>
                </a14:m>
                <a:endParaRPr lang="ro-RO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Google Shape;2476;p45">
                <a:extLst>
                  <a:ext uri="{FF2B5EF4-FFF2-40B4-BE49-F238E27FC236}">
                    <a16:creationId xmlns:a16="http://schemas.microsoft.com/office/drawing/2014/main" id="{E4AF8E98-AA37-2ABD-17BF-51435BC4A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0" y="0"/>
                <a:ext cx="8064900" cy="744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3230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2476;p45">
                <a:extLst>
                  <a:ext uri="{FF2B5EF4-FFF2-40B4-BE49-F238E27FC236}">
                    <a16:creationId xmlns:a16="http://schemas.microsoft.com/office/drawing/2014/main" id="{E4AF8E98-AA37-2ABD-17BF-51435BC4AD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0" y="0"/>
                <a:ext cx="8064900" cy="744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5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m:rPr>
                          <m:nor/>
                        </m:rPr>
                        <a:rPr lang="en-RO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RO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egal</m:t>
                      </m:r>
                      <m:r>
                        <m:rPr>
                          <m:nor/>
                        </m:rPr>
                        <a:rPr lang="en-RO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RO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cu</m:t>
                      </m:r>
                      <m:r>
                        <m:rPr>
                          <m:nor/>
                        </m:rPr>
                        <a:rPr lang="en-RO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1?</m:t>
                      </m:r>
                      <m:r>
                        <a:rPr lang="en-RO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RO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𝐸𝑣𝑒𝑟𝑦</m:t>
                      </m:r>
                      <m:r>
                        <a:rPr lang="en-RO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RO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𝑉𝑖𝑠𝑖𝑡</m:t>
                      </m:r>
                      <m:r>
                        <a:rPr lang="en-RO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RO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𝑀𝑜𝑛𝑡𝑒</m:t>
                      </m:r>
                      <m:r>
                        <a:rPr lang="en-RO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RO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𝐶𝑎𝑟𝑙𝑜</m:t>
                      </m:r>
                    </m:oMath>
                  </m:oMathPara>
                </a14:m>
                <a:endParaRPr lang="ro-RO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Google Shape;2476;p45">
                <a:extLst>
                  <a:ext uri="{FF2B5EF4-FFF2-40B4-BE49-F238E27FC236}">
                    <a16:creationId xmlns:a16="http://schemas.microsoft.com/office/drawing/2014/main" id="{E4AF8E98-AA37-2ABD-17BF-51435BC4A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0" y="0"/>
                <a:ext cx="8064900" cy="7443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03BFBFA5-B500-9637-DEAD-3D2B2D0E0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650082"/>
            <a:ext cx="7493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914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p61"/>
          <p:cNvSpPr/>
          <p:nvPr/>
        </p:nvSpPr>
        <p:spPr>
          <a:xfrm>
            <a:off x="2268625" y="341000"/>
            <a:ext cx="4609200" cy="276723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61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989" name="Google Shape;2989;p61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 dirty="0"/>
              <a:t>Este </a:t>
            </a:r>
            <a:r>
              <a:rPr lang="en-GB" dirty="0" err="1"/>
              <a:t>timpul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întrebări</a:t>
            </a:r>
            <a:r>
              <a:rPr lang="en-GB" dirty="0"/>
              <a:t>!!!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 dirty="0"/>
              <a:t>stefan.iordache10@s.unibuc.ro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 dirty="0" err="1"/>
              <a:t>catalina.patilea@s.unibuc.ro</a:t>
            </a: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 dirty="0" err="1"/>
              <a:t>ciprian.paduraru@fmi.unibuc.ro</a:t>
            </a: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 dirty="0"/>
              <a:t>+40 7.. … …</a:t>
            </a:r>
          </a:p>
        </p:txBody>
      </p:sp>
      <p:grpSp>
        <p:nvGrpSpPr>
          <p:cNvPr id="3011" name="Google Shape;3011;p61"/>
          <p:cNvGrpSpPr/>
          <p:nvPr/>
        </p:nvGrpSpPr>
        <p:grpSpPr>
          <a:xfrm flipH="1">
            <a:off x="6877836" y="1091403"/>
            <a:ext cx="1142790" cy="1480405"/>
            <a:chOff x="7465916" y="720492"/>
            <a:chExt cx="1139144" cy="1477450"/>
          </a:xfrm>
        </p:grpSpPr>
        <p:sp>
          <p:nvSpPr>
            <p:cNvPr id="3012" name="Google Shape;3012;p61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1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1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1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1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1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8" name="Google Shape;3018;p61"/>
          <p:cNvGrpSpPr/>
          <p:nvPr/>
        </p:nvGrpSpPr>
        <p:grpSpPr>
          <a:xfrm rot="10800000" flipH="1">
            <a:off x="504587" y="346488"/>
            <a:ext cx="1764041" cy="758764"/>
            <a:chOff x="6659230" y="279450"/>
            <a:chExt cx="2217246" cy="953700"/>
          </a:xfrm>
        </p:grpSpPr>
        <p:sp>
          <p:nvSpPr>
            <p:cNvPr id="3019" name="Google Shape;3019;p61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1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1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1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1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4" name="Google Shape;3024;p61"/>
          <p:cNvSpPr/>
          <p:nvPr/>
        </p:nvSpPr>
        <p:spPr>
          <a:xfrm flipH="1">
            <a:off x="7818180" y="883420"/>
            <a:ext cx="429900" cy="4182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5" name="Google Shape;3025;p61"/>
          <p:cNvGrpSpPr/>
          <p:nvPr/>
        </p:nvGrpSpPr>
        <p:grpSpPr>
          <a:xfrm>
            <a:off x="1839602" y="1617067"/>
            <a:ext cx="637648" cy="658500"/>
            <a:chOff x="1839602" y="1617067"/>
            <a:chExt cx="637648" cy="658500"/>
          </a:xfrm>
        </p:grpSpPr>
        <p:sp>
          <p:nvSpPr>
            <p:cNvPr id="3026" name="Google Shape;3026;p61"/>
            <p:cNvSpPr/>
            <p:nvPr/>
          </p:nvSpPr>
          <p:spPr>
            <a:xfrm flipH="1">
              <a:off x="2047351" y="1617067"/>
              <a:ext cx="429900" cy="418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1"/>
            <p:cNvSpPr/>
            <p:nvPr/>
          </p:nvSpPr>
          <p:spPr>
            <a:xfrm flipH="1">
              <a:off x="1839602" y="2035267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8" name="Google Shape;3028;p61"/>
          <p:cNvSpPr/>
          <p:nvPr/>
        </p:nvSpPr>
        <p:spPr>
          <a:xfrm flipH="1">
            <a:off x="975250" y="4294400"/>
            <a:ext cx="281100" cy="2736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Monte Carlo</a:t>
            </a:r>
            <a:endParaRPr sz="4400"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2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4" name="Google Shape;2194;p37"/>
          <p:cNvSpPr/>
          <p:nvPr/>
        </p:nvSpPr>
        <p:spPr>
          <a:xfrm>
            <a:off x="2239234" y="549501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2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49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550" y="35685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Monte-Carlo </a:t>
            </a:r>
            <a:r>
              <a:rPr lang="en" dirty="0" err="1"/>
              <a:t>în</a:t>
            </a:r>
            <a:r>
              <a:rPr lang="en" dirty="0"/>
              <a:t> Reinforcement Learning</a:t>
            </a:r>
            <a:endParaRPr dirty="0"/>
          </a:p>
        </p:txBody>
      </p:sp>
      <p:sp>
        <p:nvSpPr>
          <p:cNvPr id="2801" name="Google Shape;2801;p55"/>
          <p:cNvSpPr txBox="1"/>
          <p:nvPr/>
        </p:nvSpPr>
        <p:spPr>
          <a:xfrm>
            <a:off x="712349" y="1605691"/>
            <a:ext cx="3109299" cy="3126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RO" sz="1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Metodele MC învață </a:t>
            </a:r>
            <a:r>
              <a:rPr lang="en-RO" sz="1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din experiențe (episodice).</a:t>
            </a:r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sz="1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MC este </a:t>
            </a:r>
            <a:r>
              <a:rPr lang="en-RO" sz="1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model-free: </a:t>
            </a:r>
            <a:r>
              <a:rPr lang="en-RO" sz="1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nu cunoaște tranzițiile sau recompensele procesului decizional Markov (MDP).</a:t>
            </a:r>
          </a:p>
          <a:p>
            <a:pPr marL="2857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sz="1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MC invață din </a:t>
            </a:r>
            <a:r>
              <a:rPr lang="en-RO" sz="1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episoade complete.</a:t>
            </a:r>
          </a:p>
        </p:txBody>
      </p: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2804;p55">
            <a:extLst>
              <a:ext uri="{FF2B5EF4-FFF2-40B4-BE49-F238E27FC236}">
                <a16:creationId xmlns:a16="http://schemas.microsoft.com/office/drawing/2014/main" id="{FCAE74F7-3E1F-B3CD-6FE9-71E8DDC7D288}"/>
              </a:ext>
            </a:extLst>
          </p:cNvPr>
          <p:cNvSpPr txBox="1"/>
          <p:nvPr/>
        </p:nvSpPr>
        <p:spPr>
          <a:xfrm>
            <a:off x="5119118" y="1863817"/>
            <a:ext cx="3430339" cy="35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</p:txBody>
      </p:sp>
      <p:sp>
        <p:nvSpPr>
          <p:cNvPr id="6" name="Google Shape;2796;p55">
            <a:extLst>
              <a:ext uri="{FF2B5EF4-FFF2-40B4-BE49-F238E27FC236}">
                <a16:creationId xmlns:a16="http://schemas.microsoft.com/office/drawing/2014/main" id="{58E27461-59DE-1EAE-47FD-B1D8521B0271}"/>
              </a:ext>
            </a:extLst>
          </p:cNvPr>
          <p:cNvSpPr/>
          <p:nvPr/>
        </p:nvSpPr>
        <p:spPr>
          <a:xfrm>
            <a:off x="5145273" y="1424593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RO" sz="1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 folosește </a:t>
            </a:r>
            <a:r>
              <a:rPr lang="en-RO" sz="1600" i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cea mai simplă idee</a:t>
            </a:r>
            <a:r>
              <a:rPr lang="en-RO" sz="1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RO" sz="1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return</a:t>
            </a:r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sz="1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MC poate fi aplicat pe </a:t>
            </a:r>
            <a:r>
              <a:rPr lang="en-RO" sz="1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MDP-urile episodice</a:t>
            </a:r>
            <a:r>
              <a:rPr lang="en-RO" sz="1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 → </a:t>
            </a:r>
            <a:r>
              <a:rPr lang="en-RO" sz="1600" b="1" i="1" u="sng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pentru toate episoadele există final</a:t>
            </a:r>
          </a:p>
        </p:txBody>
      </p:sp>
    </p:spTree>
    <p:extLst>
      <p:ext uri="{BB962C8B-B14F-4D97-AF65-F5344CB8AC3E}">
        <p14:creationId xmlns:p14="http://schemas.microsoft.com/office/powerpoint/2010/main" val="180349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Evaluarea </a:t>
            </a:r>
            <a:r>
              <a:rPr lang="ro-RO" dirty="0" err="1"/>
              <a:t>policitii</a:t>
            </a:r>
            <a:r>
              <a:rPr lang="ro-RO" dirty="0"/>
              <a:t> - Monte </a:t>
            </a:r>
            <a:r>
              <a:rPr lang="ro-RO" dirty="0" err="1"/>
              <a:t>Carlo</a:t>
            </a:r>
            <a:endParaRPr lang="ro-RO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1E99ED-373F-C872-4E28-9A9216C3B64B}"/>
                  </a:ext>
                </a:extLst>
              </p:cNvPr>
              <p:cNvSpPr txBox="1"/>
              <p:nvPr/>
            </p:nvSpPr>
            <p:spPr>
              <a:xfrm>
                <a:off x="539501" y="1612836"/>
                <a:ext cx="3304870" cy="2314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 dirty="0"/>
                  <a:t>Scop</a:t>
                </a:r>
                <a:r>
                  <a:rPr lang="en-RO" dirty="0"/>
                  <a:t>: învățarea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R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RO" dirty="0"/>
                  <a:t> din episoade sub o politică </a:t>
                </a:r>
                <a14:m>
                  <m:oMath xmlns:m="http://schemas.openxmlformats.org/officeDocument/2006/math">
                    <m:r>
                      <a:rPr lang="en-R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RO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 dirty="0"/>
                  <a:t>Return</a:t>
                </a:r>
                <a:endParaRPr lang="en-RO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 dirty="0"/>
                  <a:t>Value function </a:t>
                </a:r>
                <a:endParaRPr lang="en-RO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 dirty="0"/>
                  <a:t>Policy evaluation</a:t>
                </a:r>
                <a:r>
                  <a:rPr lang="en-RO" dirty="0"/>
                  <a:t>: se folosește </a:t>
                </a:r>
                <a:r>
                  <a:rPr lang="en-RO" i="1" u="sng" dirty="0"/>
                  <a:t>empirical mean return</a:t>
                </a:r>
                <a:r>
                  <a:rPr lang="en-RO" dirty="0"/>
                  <a:t> în loc de </a:t>
                </a:r>
                <a:r>
                  <a:rPr lang="en-RO" i="1" dirty="0"/>
                  <a:t>expected return</a:t>
                </a:r>
                <a:r>
                  <a:rPr lang="en-RO" dirty="0"/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1E99ED-373F-C872-4E28-9A9216C3B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01" y="1612836"/>
                <a:ext cx="3304870" cy="2314544"/>
              </a:xfrm>
              <a:prstGeom prst="rect">
                <a:avLst/>
              </a:prstGeom>
              <a:blipFill>
                <a:blip r:embed="rId3"/>
                <a:stretch>
                  <a:fillRect l="-369" b="-184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1E48C7-25B9-A497-AAEA-DDFEABBA3733}"/>
                  </a:ext>
                </a:extLst>
              </p:cNvPr>
              <p:cNvSpPr txBox="1"/>
              <p:nvPr/>
            </p:nvSpPr>
            <p:spPr>
              <a:xfrm>
                <a:off x="5041899" y="1591270"/>
                <a:ext cx="389313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</a:t>
                </a:r>
                <a:r>
                  <a:rPr lang="en-US" baseline="-25000" dirty="0"/>
                  <a:t>1</a:t>
                </a:r>
                <a:r>
                  <a:rPr lang="en-US" dirty="0"/>
                  <a:t>, A</a:t>
                </a:r>
                <a:r>
                  <a:rPr lang="en-US" baseline="-25000" dirty="0"/>
                  <a:t>1</a:t>
                </a:r>
                <a:r>
                  <a:rPr lang="en-US" dirty="0"/>
                  <a:t>, R</a:t>
                </a:r>
                <a:r>
                  <a:rPr lang="en-US" baseline="-25000" dirty="0"/>
                  <a:t>2</a:t>
                </a:r>
                <a:r>
                  <a:rPr lang="en-US" dirty="0"/>
                  <a:t>, … , 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k</a:t>
                </a:r>
                <a:r>
                  <a:rPr lang="en-US" dirty="0"/>
                  <a:t> ~ </a:t>
                </a:r>
                <a14:m>
                  <m:oMath xmlns:m="http://schemas.openxmlformats.org/officeDocument/2006/math">
                    <m:r>
                      <a:rPr lang="en-R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RO" dirty="0"/>
              </a:p>
              <a:p>
                <a:endParaRPr lang="en-RO" dirty="0"/>
              </a:p>
              <a:p>
                <a:endParaRPr lang="en-RO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RO" dirty="0"/>
                  <a:t>G</a:t>
                </a:r>
                <a:r>
                  <a:rPr lang="en-RO" baseline="-25000" dirty="0"/>
                  <a:t>t </a:t>
                </a:r>
                <a:r>
                  <a:rPr lang="en-RO" dirty="0"/>
                  <a:t> = R</a:t>
                </a:r>
                <a:r>
                  <a:rPr lang="en-RO" baseline="-25000" dirty="0"/>
                  <a:t>t+1</a:t>
                </a:r>
                <a:r>
                  <a:rPr lang="en-RO" dirty="0"/>
                  <a:t> + </a:t>
                </a:r>
                <a14:m>
                  <m:oMath xmlns:m="http://schemas.openxmlformats.org/officeDocument/2006/math">
                    <m:r>
                      <a:rPr lang="en-R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…+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R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RO" dirty="0"/>
                  <a:t> * R</a:t>
                </a:r>
                <a:r>
                  <a:rPr lang="en-RO" baseline="-25000" dirty="0"/>
                  <a:t>T</a:t>
                </a:r>
              </a:p>
              <a:p>
                <a:endParaRPr lang="en-RO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R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R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RO" dirty="0"/>
                  <a:t>[G</a:t>
                </a:r>
                <a:r>
                  <a:rPr lang="en-RO" baseline="-25000" dirty="0"/>
                  <a:t>t</a:t>
                </a:r>
                <a:r>
                  <a:rPr lang="en-RO" dirty="0"/>
                  <a:t> | S</a:t>
                </a:r>
                <a:r>
                  <a:rPr lang="en-RO" baseline="-25000" dirty="0"/>
                  <a:t>t</a:t>
                </a:r>
                <a:r>
                  <a:rPr lang="en-RO" dirty="0"/>
                  <a:t> = s]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RO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RO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RO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1E48C7-25B9-A497-AAEA-DDFEABBA3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899" y="1591270"/>
                <a:ext cx="3893131" cy="2031325"/>
              </a:xfrm>
              <a:prstGeom prst="rect">
                <a:avLst/>
              </a:prstGeom>
              <a:blipFill>
                <a:blip r:embed="rId4"/>
                <a:stretch>
                  <a:fillRect t="-621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67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err="1"/>
              <a:t>First-Visit</a:t>
            </a:r>
            <a:r>
              <a:rPr lang="ro-RO" sz="2400" dirty="0"/>
              <a:t> Monte </a:t>
            </a:r>
            <a:r>
              <a:rPr lang="ro-RO" sz="2400" dirty="0" err="1"/>
              <a:t>Carlo</a:t>
            </a:r>
            <a:endParaRPr lang="ro-RO" sz="1600" dirty="0"/>
          </a:p>
        </p:txBody>
      </p:sp>
      <p:sp>
        <p:nvSpPr>
          <p:cNvPr id="2477" name="Google Shape;2477;p45"/>
          <p:cNvSpPr txBox="1">
            <a:spLocks noGrp="1"/>
          </p:cNvSpPr>
          <p:nvPr>
            <p:ph type="body" idx="1"/>
          </p:nvPr>
        </p:nvSpPr>
        <p:spPr>
          <a:xfrm>
            <a:off x="815200" y="1454125"/>
            <a:ext cx="7513500" cy="29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ro-RO" dirty="0"/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ro-RO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79A7BDA-ABA0-EAD1-3E25-B34DEDB23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6" b="3060"/>
          <a:stretch/>
        </p:blipFill>
        <p:spPr>
          <a:xfrm>
            <a:off x="936826" y="1570916"/>
            <a:ext cx="7391874" cy="278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9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7" name="Google Shape;2797;p55"/>
              <p:cNvSpPr/>
              <p:nvPr/>
            </p:nvSpPr>
            <p:spPr>
              <a:xfrm>
                <a:off x="5735924" y="1458124"/>
                <a:ext cx="2870176" cy="294862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285750" lvl="0" indent="-285750" algn="ctr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sz="1400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Valoarea </a:t>
                </a:r>
                <a:r>
                  <a:rPr lang="en-US" sz="1400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este</a:t>
                </a:r>
                <a:r>
                  <a:rPr lang="en-US" sz="1400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estimată</a:t>
                </a:r>
                <a:r>
                  <a:rPr lang="en-US" sz="1400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î</a:t>
                </a:r>
                <a:r>
                  <a:rPr lang="en-US" sz="1400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n</a:t>
                </a:r>
                <a:r>
                  <a:rPr lang="en-US" sz="1400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funcție</a:t>
                </a:r>
                <a:r>
                  <a:rPr lang="en-US" sz="1400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de </a:t>
                </a:r>
                <a:r>
                  <a:rPr lang="en-US" sz="1400" b="1" i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“</a:t>
                </a:r>
                <a:r>
                  <a:rPr lang="en-US" sz="1400" b="1" i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răspunsul</a:t>
                </a:r>
                <a:r>
                  <a:rPr lang="en-US" sz="1400" b="1" i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400" b="1" i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mediu</a:t>
                </a:r>
                <a:r>
                  <a:rPr lang="en-US" sz="1400" b="1" i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” </a:t>
                </a:r>
                <a:r>
                  <a:rPr lang="en-US" sz="1400" i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(mean return):</a:t>
                </a:r>
              </a:p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400" i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i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V(s) = S(s) / N(s)</a:t>
                </a:r>
                <a:endParaRPr lang="en-US" sz="1400" b="1" i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 algn="ctr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endParaRPr lang="en-US" sz="1400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 algn="ctr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endParaRPr lang="en-US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 algn="ctr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endParaRPr lang="en-US" sz="1400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b="1" i="1" u="sng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V(s) -&gt;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u="sng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bPr>
                      <m:e>
                        <m:r>
                          <a:rPr lang="en-US" sz="1400" b="1" i="1" u="sng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𝒗</m:t>
                        </m:r>
                      </m:e>
                      <m:sub>
                        <m:r>
                          <a:rPr lang="en-US" sz="1400" b="1" i="1" u="sng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en-RO" sz="1400" b="1" i="1" u="sng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</m:ctrlPr>
                      </m:dPr>
                      <m:e>
                        <m:r>
                          <a:rPr lang="en-RO" sz="1400" b="1" i="0" u="sng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𝐬</m:t>
                        </m:r>
                      </m:e>
                    </m:d>
                    <m:r>
                      <a:rPr lang="en-RO" sz="1400" b="1" i="0" u="sng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pectral"/>
                      </a:rPr>
                      <m:t>, </m:t>
                    </m:r>
                    <m:r>
                      <a:rPr lang="en-RO" sz="1400" b="1" i="0" u="sng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pectral"/>
                      </a:rPr>
                      <m:t>𝐝𝐞𝐨𝐚𝐫𝐞𝐜𝐞</m:t>
                    </m:r>
                  </m:oMath>
                </a14:m>
                <a:r>
                  <a:rPr lang="en-US" sz="1400" b="1" u="sng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N(s) -&gt; </a:t>
                </a:r>
                <a14:m>
                  <m:oMath xmlns:m="http://schemas.openxmlformats.org/officeDocument/2006/math">
                    <m:r>
                      <a:rPr lang="en-US" sz="1400" b="1" i="1" u="sng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∞</m:t>
                    </m:r>
                  </m:oMath>
                </a14:m>
                <a:endParaRPr lang="en-US" sz="1400" b="1" u="sng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algn="ctr"/>
                <a:endParaRPr lang="en-US" sz="1400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400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   </a:t>
                </a:r>
              </a:p>
            </p:txBody>
          </p:sp>
        </mc:Choice>
        <mc:Fallback xmlns="">
          <p:sp>
            <p:nvSpPr>
              <p:cNvPr id="2797" name="Google Shape;2797;p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24" y="1458124"/>
                <a:ext cx="2870176" cy="29486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Every-visit Monte-Carlo Policy Evaluation</a:t>
            </a:r>
            <a:endParaRPr dirty="0"/>
          </a:p>
        </p:txBody>
      </p:sp>
      <p:sp>
        <p:nvSpPr>
          <p:cNvPr id="2800" name="Google Shape;2800;p55"/>
          <p:cNvSpPr txBox="1"/>
          <p:nvPr/>
        </p:nvSpPr>
        <p:spPr>
          <a:xfrm>
            <a:off x="1065850" y="1971157"/>
            <a:ext cx="2416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01" name="Google Shape;2801;p55"/>
          <p:cNvSpPr txBox="1"/>
          <p:nvPr/>
        </p:nvSpPr>
        <p:spPr>
          <a:xfrm>
            <a:off x="712350" y="1630481"/>
            <a:ext cx="3173016" cy="308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600" b="1" i="1" u="sng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Pentru</a:t>
            </a:r>
            <a:r>
              <a:rPr lang="en-US" sz="1600" b="1" i="1" u="sng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600" b="1" i="1" u="sng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fiecare</a:t>
            </a:r>
            <a:r>
              <a:rPr lang="en-US" sz="1600" b="1" i="1" u="sng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moment de </a:t>
            </a:r>
            <a:r>
              <a:rPr lang="en-US" sz="1600" b="1" i="1" u="sng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timp</a:t>
            </a:r>
            <a:r>
              <a:rPr lang="en-US" sz="1600" b="1" i="1" u="sng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t </a:t>
            </a:r>
            <a:r>
              <a:rPr lang="en-US" sz="1600" b="1" i="1" u="sng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în</a:t>
            </a:r>
            <a:r>
              <a:rPr lang="en-US" sz="1600" b="1" i="1" u="sng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care </a:t>
            </a:r>
            <a:r>
              <a:rPr lang="en-US" sz="1600" b="1" i="1" u="sng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starea</a:t>
            </a:r>
            <a:r>
              <a:rPr lang="en-US" sz="1600" b="1" i="1" u="sng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s </a:t>
            </a:r>
            <a:r>
              <a:rPr lang="en-US" sz="1600" b="1" i="1" u="sng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este</a:t>
            </a:r>
            <a:r>
              <a:rPr lang="en-US" sz="1600" b="1" i="1" u="sng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600" b="1" i="1" u="sng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vizitată</a:t>
            </a:r>
            <a:r>
              <a:rPr lang="en-US" sz="1600" b="1" i="1" u="sng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600" b="1" i="1" u="sng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într</a:t>
            </a:r>
            <a:r>
              <a:rPr lang="en-US" sz="1600" b="1" i="1" u="sng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-un </a:t>
            </a:r>
            <a:r>
              <a:rPr lang="en-US" sz="1600" b="1" i="1" u="sng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episod</a:t>
            </a:r>
            <a:r>
              <a:rPr lang="en-US" sz="1600" b="1" i="1" u="sng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:</a:t>
            </a:r>
            <a:endParaRPr lang="en-US" sz="16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6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Counter:  </a:t>
            </a:r>
            <a:r>
              <a:rPr lang="en-US" sz="1600" b="1" i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N(s) &lt;- N(s) + 1</a:t>
            </a:r>
          </a:p>
          <a:p>
            <a:endParaRPr lang="en-US" sz="16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Incrementăm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return-</a:t>
            </a: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ul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total, sub </a:t>
            </a: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formă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de </a:t>
            </a: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sumă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: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600" b="1" i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S(s) &lt;- S(s) + G</a:t>
            </a:r>
            <a:r>
              <a:rPr lang="en-US" sz="1600" b="1" i="1" baseline="-250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</a:t>
            </a:r>
            <a:endParaRPr lang="en-US" sz="1600" b="1" i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6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   </a:t>
            </a:r>
            <a:endParaRPr sz="16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2806" name="Google Shape;2806;p55"/>
          <p:cNvCxnSpPr>
            <a:cxnSpLocks/>
          </p:cNvCxnSpPr>
          <p:nvPr/>
        </p:nvCxnSpPr>
        <p:spPr>
          <a:xfrm flipV="1">
            <a:off x="4009178" y="2035961"/>
            <a:ext cx="1739824" cy="1651140"/>
          </a:xfrm>
          <a:prstGeom prst="bentConnector3">
            <a:avLst>
              <a:gd name="adj1" fmla="val 455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8170" y="897685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7954423"/>
      </p:ext>
    </p:extLst>
  </p:cSld>
  <p:clrMapOvr>
    <a:masterClrMapping/>
  </p:clrMapOvr>
</p:sld>
</file>

<file path=ppt/theme/theme1.xml><?xml version="1.0" encoding="utf-8"?>
<a:theme xmlns:a="http://schemas.openxmlformats.org/drawingml/2006/main" name="Graph Paper Style Thesis by Slidesgo">
  <a:themeElements>
    <a:clrScheme name="Simple Light">
      <a:dk1>
        <a:srgbClr val="434343"/>
      </a:dk1>
      <a:lt1>
        <a:srgbClr val="F3F3F3"/>
      </a:lt1>
      <a:dk2>
        <a:srgbClr val="B7B7B7"/>
      </a:dk2>
      <a:lt2>
        <a:srgbClr val="859477"/>
      </a:lt2>
      <a:accent1>
        <a:srgbClr val="D9997D"/>
      </a:accent1>
      <a:accent2>
        <a:srgbClr val="F2C2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3E6573EBEF95419FE5CDD911A166BF" ma:contentTypeVersion="14" ma:contentTypeDescription="Create a new document." ma:contentTypeScope="" ma:versionID="2cca90f65dc56cc3e405ec3f473218f6">
  <xsd:schema xmlns:xsd="http://www.w3.org/2001/XMLSchema" xmlns:xs="http://www.w3.org/2001/XMLSchema" xmlns:p="http://schemas.microsoft.com/office/2006/metadata/properties" xmlns:ns2="d06dbadc-5ebd-4821-b299-ce6b9eaad42b" xmlns:ns3="a519f88a-14ae-4969-bd47-81d0c9591b2c" targetNamespace="http://schemas.microsoft.com/office/2006/metadata/properties" ma:root="true" ma:fieldsID="6d1115ff29bf9b8672970a0e719ee60d" ns2:_="" ns3:_="">
    <xsd:import namespace="d06dbadc-5ebd-4821-b299-ce6b9eaad42b"/>
    <xsd:import namespace="a519f88a-14ae-4969-bd47-81d0c9591b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dbadc-5ebd-4821-b299-ce6b9eaad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19f88a-14ae-4969-bd47-81d0c9591b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917cf12-c4b0-4164-92f7-80e199fa05bf}" ma:internalName="TaxCatchAll" ma:showField="CatchAllData" ma:web="a519f88a-14ae-4969-bd47-81d0c9591b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6dbadc-5ebd-4821-b299-ce6b9eaad42b">
      <Terms xmlns="http://schemas.microsoft.com/office/infopath/2007/PartnerControls"/>
    </lcf76f155ced4ddcb4097134ff3c332f>
    <TaxCatchAll xmlns="a519f88a-14ae-4969-bd47-81d0c9591b2c" xsi:nil="true"/>
  </documentManagement>
</p:properties>
</file>

<file path=customXml/itemProps1.xml><?xml version="1.0" encoding="utf-8"?>
<ds:datastoreItem xmlns:ds="http://schemas.openxmlformats.org/officeDocument/2006/customXml" ds:itemID="{2DF58F35-6171-4CAF-9B5E-806C752B007E}"/>
</file>

<file path=customXml/itemProps2.xml><?xml version="1.0" encoding="utf-8"?>
<ds:datastoreItem xmlns:ds="http://schemas.openxmlformats.org/officeDocument/2006/customXml" ds:itemID="{159AAA49-43B8-4853-A964-21A6673E4C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83894A-D65B-4072-B872-A603FA3636FE}">
  <ds:schemaRefs>
    <ds:schemaRef ds:uri="http://schemas.microsoft.com/office/2006/metadata/properties"/>
    <ds:schemaRef ds:uri="http://schemas.microsoft.com/office/infopath/2007/PartnerControls"/>
    <ds:schemaRef ds:uri="d06dbadc-5ebd-4821-b299-ce6b9eaad42b"/>
    <ds:schemaRef ds:uri="a519f88a-14ae-4969-bd47-81d0c9591b2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2536</TotalTime>
  <Words>1655</Words>
  <Application>Microsoft Macintosh PowerPoint</Application>
  <PresentationFormat>On-screen Show (16:9)</PresentationFormat>
  <Paragraphs>255</Paragraphs>
  <Slides>45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Cambria Math</vt:lpstr>
      <vt:lpstr>Merriweather</vt:lpstr>
      <vt:lpstr>Courier New</vt:lpstr>
      <vt:lpstr>Spectral Light</vt:lpstr>
      <vt:lpstr>Merriweather Black</vt:lpstr>
      <vt:lpstr>Arial</vt:lpstr>
      <vt:lpstr>Merriweather;900</vt:lpstr>
      <vt:lpstr>CMMI10</vt:lpstr>
      <vt:lpstr>Times New Roman</vt:lpstr>
      <vt:lpstr>Spectral</vt:lpstr>
      <vt:lpstr>Graph Paper Style Thesis by Slidesgo</vt:lpstr>
      <vt:lpstr>Introducere în Reinforcement Learning</vt:lpstr>
      <vt:lpstr>Cuprins</vt:lpstr>
      <vt:lpstr>Recapitulare</vt:lpstr>
      <vt:lpstr>Recapitulare</vt:lpstr>
      <vt:lpstr>Monte Carlo</vt:lpstr>
      <vt:lpstr>         Monte-Carlo în Reinforcement Learning</vt:lpstr>
      <vt:lpstr>Evaluarea policitii - Monte Carlo</vt:lpstr>
      <vt:lpstr>First-Visit Monte Carlo</vt:lpstr>
      <vt:lpstr>Every-visit Monte-Carlo Policy Evaluation</vt:lpstr>
      <vt:lpstr>Bias, varianță &amp; MSE (Mean Squared Error)</vt:lpstr>
      <vt:lpstr>Bias, Varianță și MSE</vt:lpstr>
      <vt:lpstr>First-Visit Monte Carlo on Policy Evaluation</vt:lpstr>
      <vt:lpstr>First-Visit Monte Carlo on Policy Evaluation</vt:lpstr>
      <vt:lpstr>Every-Visit Monte Carlo on Policy Evaluation</vt:lpstr>
      <vt:lpstr>Every-Visit Monte Carlo on Policy Evaluation</vt:lpstr>
      <vt:lpstr>Evaluarea politicii cu programare dinamică V^π (s)←E_π [r_(t )+ γ ∗ V_(k-1) |s_t=s]</vt:lpstr>
      <vt:lpstr>Evaluarea politicii Monte Carlo</vt:lpstr>
      <vt:lpstr>Media incrementala</vt:lpstr>
      <vt:lpstr>Actualizări incrementale pentru Monte-Carlo</vt:lpstr>
      <vt:lpstr>Temporal Difference</vt:lpstr>
      <vt:lpstr>Ce este Temporal Difference</vt:lpstr>
      <vt:lpstr>MC vs. TD</vt:lpstr>
      <vt:lpstr>Algoritm TD</vt:lpstr>
      <vt:lpstr>Exemplu TD</vt:lpstr>
      <vt:lpstr>Exemplu TD vs. MC</vt:lpstr>
      <vt:lpstr>Avantaje &amp; Dezavantaje TD vs. MC</vt:lpstr>
      <vt:lpstr>PowerPoint Presentation</vt:lpstr>
      <vt:lpstr>PowerPoint Presentation</vt:lpstr>
      <vt:lpstr>PowerPoint Presentation</vt:lpstr>
      <vt:lpstr>Marea pictogramă a RL-ului!</vt:lpstr>
      <vt:lpstr>PowerPoint Presentation</vt:lpstr>
      <vt:lpstr>TD(λ)</vt:lpstr>
      <vt:lpstr>”n-Step Prediction” – TD("λ)"</vt:lpstr>
      <vt:lpstr>”n-Step Return” – TD("λ)"</vt:lpstr>
      <vt:lpstr>”n-Step Temporal Difference Learning” – TD("λ)"</vt:lpstr>
      <vt:lpstr>”n-Step Returns” – aplicarea mediei</vt:lpstr>
      <vt:lpstr>λ-return</vt:lpstr>
      <vt:lpstr>λ-return</vt:lpstr>
      <vt:lpstr>Forward View – TD("λ)"</vt:lpstr>
      <vt:lpstr>Backward View – TD("λ)"</vt:lpstr>
      <vt:lpstr>TD("λ) - " TD("0) "–" TD(1)" </vt:lpstr>
      <vt:lpstr>Teoremă!  Suma actualizărilor offline este identică pentru forward-view și back-ward TD(λ).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Introducere în Reinforcement Learning</dc:title>
  <cp:lastModifiedBy>Stefan Iordache</cp:lastModifiedBy>
  <cp:revision>87</cp:revision>
  <cp:lastPrinted>2022-11-02T20:06:17Z</cp:lastPrinted>
  <dcterms:modified xsi:type="dcterms:W3CDTF">2023-11-09T12:33:42Z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0x010100F33E6573EBEF95419FE5CDD911A166BF</vt:lpwstr>
  </property>
  <property fmtid="{D5CDD505-2E9C-101B-9397-08002B2CF9AE}" pid="3" name="MediaServiceImageTags">
    <vt:lpwstr/>
  </property>
</Properties>
</file>