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7"/>
  </p:notesMasterIdLst>
  <p:sldIdLst>
    <p:sldId id="256" r:id="rId5"/>
    <p:sldId id="351" r:id="rId6"/>
    <p:sldId id="350" r:id="rId7"/>
    <p:sldId id="260" r:id="rId8"/>
    <p:sldId id="400" r:id="rId9"/>
    <p:sldId id="401" r:id="rId10"/>
    <p:sldId id="403" r:id="rId11"/>
    <p:sldId id="404" r:id="rId12"/>
    <p:sldId id="405" r:id="rId13"/>
    <p:sldId id="406" r:id="rId14"/>
    <p:sldId id="408" r:id="rId15"/>
    <p:sldId id="409" r:id="rId16"/>
    <p:sldId id="410" r:id="rId17"/>
    <p:sldId id="352" r:id="rId18"/>
    <p:sldId id="411" r:id="rId19"/>
    <p:sldId id="412" r:id="rId20"/>
    <p:sldId id="362" r:id="rId21"/>
    <p:sldId id="356" r:id="rId22"/>
    <p:sldId id="413" r:id="rId23"/>
    <p:sldId id="414" r:id="rId24"/>
    <p:sldId id="415" r:id="rId25"/>
    <p:sldId id="417" r:id="rId26"/>
    <p:sldId id="418" r:id="rId27"/>
    <p:sldId id="363" r:id="rId28"/>
    <p:sldId id="379" r:id="rId29"/>
    <p:sldId id="361" r:id="rId30"/>
    <p:sldId id="377" r:id="rId31"/>
    <p:sldId id="423" r:id="rId32"/>
    <p:sldId id="421" r:id="rId33"/>
    <p:sldId id="424" r:id="rId34"/>
    <p:sldId id="425" r:id="rId35"/>
    <p:sldId id="284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Merriweather" pitchFamily="2" charset="77"/>
      <p:regular r:id="rId39"/>
      <p:bold r:id="rId40"/>
      <p:italic r:id="rId41"/>
      <p:boldItalic r:id="rId42"/>
    </p:embeddedFont>
    <p:embeddedFont>
      <p:font typeface="Merriweather Black" pitchFamily="2" charset="77"/>
      <p:bold r:id="rId43"/>
      <p:italic r:id="rId44"/>
      <p:boldItalic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Spectral" panose="02020502060000000000" pitchFamily="18" charset="77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EA019-AC7E-4EF7-9D5B-286A5901FBF5}" v="1" dt="2023-10-13T16:24:52.219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/>
    <p:restoredTop sz="94694"/>
  </p:normalViewPr>
  <p:slideViewPr>
    <p:cSldViewPr snapToGrid="0">
      <p:cViewPr varScale="1">
        <p:scale>
          <a:sx n="160" d="100"/>
          <a:sy n="160" d="100"/>
        </p:scale>
        <p:origin x="19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u   Visan" userId="S::alexandru.visan@s.unibuc.ro::444e952e-3169-4cec-9191-91ba434d906d" providerId="AD" clId="Web-{9FBEA019-AC7E-4EF7-9D5B-286A5901FBF5}"/>
    <pc:docChg chg="sldOrd">
      <pc:chgData name="Alexandru   Visan" userId="S::alexandru.visan@s.unibuc.ro::444e952e-3169-4cec-9191-91ba434d906d" providerId="AD" clId="Web-{9FBEA019-AC7E-4EF7-9D5B-286A5901FBF5}" dt="2023-10-13T16:24:52.219" v="0"/>
      <pc:docMkLst>
        <pc:docMk/>
      </pc:docMkLst>
      <pc:sldChg chg="ord">
        <pc:chgData name="Alexandru   Visan" userId="S::alexandru.visan@s.unibuc.ro::444e952e-3169-4cec-9191-91ba434d906d" providerId="AD" clId="Web-{9FBEA019-AC7E-4EF7-9D5B-286A5901FBF5}" dt="2023-10-13T16:24:52.219" v="0"/>
        <pc:sldMkLst>
          <pc:docMk/>
          <pc:sldMk cId="2594404479" sldId="4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10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3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85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22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15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123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96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0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9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5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4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8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75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6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791402" y="3907917"/>
            <a:ext cx="558807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Ștefan</a:t>
            </a:r>
            <a:r>
              <a:rPr lang="en-GB" sz="18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Iordache, </a:t>
            </a:r>
            <a:r>
              <a:rPr lang="en-GB" sz="18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Cătălina</a:t>
            </a:r>
            <a:r>
              <a:rPr lang="en-GB" sz="18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Iordache, </a:t>
            </a:r>
            <a:r>
              <a:rPr lang="en-GB" sz="18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</a:t>
            </a:r>
            <a:r>
              <a:rPr lang="en-GB" sz="18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sz="18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Păduraru</a:t>
            </a:r>
            <a:r>
              <a:rPr lang="en-GB" sz="1800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#6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16419" y="1114753"/>
                <a:ext cx="6932428" cy="2904354"/>
              </a:xfrm>
            </p:spPr>
            <p:txBody>
              <a:bodyPr/>
              <a:lstStyle/>
              <a:p>
                <a:r>
                  <a:rPr lang="en-RO" dirty="0"/>
                  <a:t>Teoremă! </a:t>
                </a:r>
                <a:br>
                  <a:rPr lang="en-RO" dirty="0"/>
                </a:br>
                <a:br>
                  <a:rPr lang="en-RO" dirty="0"/>
                </a:br>
                <a:r>
                  <a:rPr lang="en-RO" sz="2000" dirty="0"/>
                  <a:t>Pentru orice politică ε-greedy π, politica π’ obținută cu ajutorul q</a:t>
                </a:r>
                <a:r>
                  <a:rPr lang="en-RO" sz="2000" baseline="-25000" dirty="0"/>
                  <a:t>π</a:t>
                </a:r>
                <a:r>
                  <a:rPr lang="en-RO" sz="2000" dirty="0"/>
                  <a:t> este o îmbunătățire față de politica anterioară,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RO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RO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R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R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RO" sz="2000" dirty="0"/>
                  <a:t> </a:t>
                </a:r>
                <a:br>
                  <a:rPr lang="en-RO" dirty="0"/>
                </a:br>
                <a:endParaRPr lang="en-RO" sz="2000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6419" y="1114753"/>
                <a:ext cx="6932428" cy="2904354"/>
              </a:xfrm>
              <a:blipFill>
                <a:blip r:embed="rId2"/>
                <a:stretch>
                  <a:fillRect r="-36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52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Mai </a:t>
            </a:r>
            <a:r>
              <a:rPr lang="en-GB" sz="3200" dirty="0" err="1"/>
              <a:t>detaliat</a:t>
            </a:r>
            <a:r>
              <a:rPr lang="en-GB" sz="3200" dirty="0"/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4D6D3-8801-1194-3C82-FC8682BA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88508"/>
            <a:ext cx="7772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5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Un </a:t>
            </a:r>
            <a:r>
              <a:rPr lang="en-GB" sz="3200" dirty="0" err="1"/>
              <a:t>portret</a:t>
            </a:r>
            <a:r>
              <a:rPr lang="en-GB" sz="3200" dirty="0"/>
              <a:t> final!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ε-greedy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  <a:blipFill>
                <a:blip r:embed="rId2"/>
                <a:stretch>
                  <a:fillRect l="-800" t="-2198" b="-549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3D758A2-A817-BBB4-5B34-8E28168C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838" y="1757669"/>
            <a:ext cx="4825557" cy="3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9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Dar </a:t>
            </a:r>
            <a:r>
              <a:rPr lang="en-GB" sz="3200" dirty="0" err="1"/>
              <a:t>putem</a:t>
            </a:r>
            <a:r>
              <a:rPr lang="en-GB" sz="3200" dirty="0"/>
              <a:t> </a:t>
            </a:r>
            <a:r>
              <a:rPr lang="en-GB" sz="3200" dirty="0" err="1"/>
              <a:t>simplifica</a:t>
            </a:r>
            <a:r>
              <a:rPr lang="en-GB" sz="32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ε-greedy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  <a:blipFill>
                <a:blip r:embed="rId2"/>
                <a:stretch>
                  <a:fillRect l="-800" t="-2198" b="-549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DEC2AB-6A74-D1B2-5157-98C3F728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24" y="1791438"/>
            <a:ext cx="5108712" cy="31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GLIE (</a:t>
            </a:r>
            <a:r>
              <a:rPr lang="ro-RO" sz="2400" dirty="0" err="1"/>
              <a:t>Greedy</a:t>
            </a:r>
            <a:r>
              <a:rPr lang="ro-RO" sz="2400" dirty="0"/>
              <a:t> in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Limit</a:t>
            </a:r>
            <a:r>
              <a:rPr lang="ro-RO" sz="2400" dirty="0"/>
              <a:t> </a:t>
            </a:r>
            <a:r>
              <a:rPr lang="ro-RO" sz="2400" dirty="0" err="1"/>
              <a:t>with</a:t>
            </a:r>
            <a:r>
              <a:rPr lang="ro-RO" sz="2400" dirty="0"/>
              <a:t> Infinite </a:t>
            </a:r>
            <a:r>
              <a:rPr lang="ro-RO" sz="2400" dirty="0" err="1"/>
              <a:t>Exploration</a:t>
            </a:r>
            <a:r>
              <a:rPr lang="ro-RO" sz="2400" dirty="0"/>
              <a:t>)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E79D43F-C8C4-99FE-21D6-D42EEC61F366}"/>
              </a:ext>
            </a:extLst>
          </p:cNvPr>
          <p:cNvSpPr txBox="1">
            <a:spLocks/>
          </p:cNvSpPr>
          <p:nvPr/>
        </p:nvSpPr>
        <p:spPr>
          <a:xfrm>
            <a:off x="539500" y="1448163"/>
            <a:ext cx="8064900" cy="298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Toate perechile stare-acțiune sunt explorate “la infinit”.</a:t>
            </a: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Policita converge către una de tip greedy.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C8071-A46E-7F9A-8906-19CCA4603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46300"/>
            <a:ext cx="25400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E5243-57D8-3B47-7B58-F4F97EC39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646" y="3496486"/>
            <a:ext cx="5196089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GLIE Monte-</a:t>
            </a:r>
            <a:r>
              <a:rPr lang="ro-RO" sz="2400" dirty="0" err="1"/>
              <a:t>Carlo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00" y="1448163"/>
                <a:ext cx="8064900" cy="2985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Spectral"/>
                  <a:buChar char="●"/>
                  <a:defRPr sz="1400" b="1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9pPr>
              </a:lstStyle>
              <a:p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Extragem episodul cu indicele k, folosind </a:t>
                </a:r>
                <a14:m>
                  <m:oMath xmlns:m="http://schemas.openxmlformats.org/officeDocument/2006/math">
                    <m:r>
                      <a:rPr lang="en-RO" sz="18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sz="18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}~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RO" sz="18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Pentru fiecare stare S</a:t>
                </a:r>
                <a:r>
                  <a:rPr lang="en-RO" sz="1800" b="0" baseline="-25000" dirty="0">
                    <a:solidFill>
                      <a:schemeClr val="bg1">
                        <a:lumMod val="10000"/>
                      </a:schemeClr>
                    </a:solidFill>
                  </a:rPr>
                  <a:t>t</a:t>
                </a:r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 și acțiune A</a:t>
                </a:r>
                <a:r>
                  <a:rPr lang="en-RO" sz="1800" b="0" baseline="-25000" dirty="0">
                    <a:solidFill>
                      <a:schemeClr val="bg1">
                        <a:lumMod val="10000"/>
                      </a:schemeClr>
                    </a:solidFill>
                  </a:rPr>
                  <a:t>t</a:t>
                </a:r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 din episod:</a:t>
                </a: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Îmbunătățim politica folosind valorile noi pentru “action-value function”:</a:t>
                </a: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0" y="1448163"/>
                <a:ext cx="8064900" cy="298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C7B54C-19A2-070A-0980-F030A8109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025" y="2153499"/>
            <a:ext cx="4458734" cy="946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9DA4F-3F84-2958-DD52-CC91FEEFD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172" y="3515030"/>
            <a:ext cx="2101555" cy="8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05786" y="1402168"/>
                <a:ext cx="6932428" cy="2339163"/>
              </a:xfrm>
            </p:spPr>
            <p:txBody>
              <a:bodyPr/>
              <a:lstStyle/>
              <a:p>
                <a:r>
                  <a:rPr lang="en-RO" dirty="0"/>
                  <a:t>Teoremă! </a:t>
                </a:r>
                <a:br>
                  <a:rPr lang="en-RO" dirty="0"/>
                </a:br>
                <a:br>
                  <a:rPr lang="en-RO" dirty="0"/>
                </a:br>
                <a:r>
                  <a:rPr lang="en-RO" sz="2000" dirty="0"/>
                  <a:t>GLIE Monte-Carlo converge către zona optimă a funcției valoare-acțiune, </a:t>
                </a:r>
                <a14:m>
                  <m:oMath xmlns:m="http://schemas.openxmlformats.org/officeDocument/2006/math"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RO" sz="2000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5786" y="1402168"/>
                <a:ext cx="6932428" cy="2339163"/>
              </a:xfr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66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On-Policy TD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9234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9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MC vs. TD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539499" y="1471800"/>
            <a:ext cx="8064899" cy="2961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150000"/>
              </a:lnSpc>
              <a:buChar char="●"/>
            </a:pPr>
            <a:r>
              <a:rPr lang="ro-RO" sz="1800" b="1" dirty="0"/>
              <a:t>Ne reamintim avantajele TD: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ro-RO" sz="1800" dirty="0"/>
              <a:t>Varianță mai mică!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ro-RO" sz="1800" dirty="0"/>
              <a:t>Online!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ro-RO" sz="1800" dirty="0"/>
              <a:t>Învață din secvențe incomplete!</a:t>
            </a:r>
          </a:p>
          <a:p>
            <a:pPr lvl="1">
              <a:lnSpc>
                <a:spcPct val="150000"/>
              </a:lnSpc>
              <a:buFont typeface="Spectral"/>
              <a:buChar char="●"/>
            </a:pPr>
            <a:r>
              <a:rPr lang="ro-RO" sz="1800" b="1" dirty="0"/>
              <a:t>Ce putem face în continuare?</a:t>
            </a:r>
          </a:p>
          <a:p>
            <a:pPr lvl="2">
              <a:lnSpc>
                <a:spcPct val="150000"/>
              </a:lnSpc>
              <a:buFont typeface="Spectral"/>
              <a:buChar char="●"/>
            </a:pPr>
            <a:r>
              <a:rPr lang="ro-RO" sz="1800" b="1" dirty="0"/>
              <a:t>Aplicăm TD pentru Q(s, a) cu </a:t>
            </a:r>
            <a:r>
              <a:rPr lang="ro-RO" sz="1800" b="1" dirty="0" err="1"/>
              <a:t>ε-greedy</a:t>
            </a:r>
            <a:r>
              <a:rPr lang="ro-RO" sz="1800" b="1" dirty="0"/>
              <a:t>, la fiecare pas de timp t</a:t>
            </a:r>
          </a:p>
          <a:p>
            <a:pPr lvl="2">
              <a:lnSpc>
                <a:spcPct val="150000"/>
              </a:lnSpc>
              <a:buChar char="●"/>
            </a:pPr>
            <a:endParaRPr lang="ro-RO" sz="18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44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786" y="1402168"/>
            <a:ext cx="6932428" cy="2339163"/>
          </a:xfrm>
        </p:spPr>
        <p:txBody>
          <a:bodyPr/>
          <a:lstStyle/>
          <a:p>
            <a:r>
              <a:rPr lang="en-RO" dirty="0"/>
              <a:t>SARSA(λ)</a:t>
            </a:r>
            <a:br>
              <a:rPr lang="en-RO" dirty="0"/>
            </a:br>
            <a:br>
              <a:rPr lang="en-RO" dirty="0"/>
            </a:br>
            <a:endParaRPr lang="en-RO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97132-1782-F55B-AF08-F0BFC4FB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1092121"/>
            <a:ext cx="1329070" cy="2959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DF4E6-0534-A8F6-35F5-1A60B774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4051378"/>
            <a:ext cx="6464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17154" y="1669555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36374" y="1973687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On-Policy MC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58326" y="1877316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162;p36">
            <a:extLst>
              <a:ext uri="{FF2B5EF4-FFF2-40B4-BE49-F238E27FC236}">
                <a16:creationId xmlns:a16="http://schemas.microsoft.com/office/drawing/2014/main" id="{4D70AD5F-B6FA-54D3-B254-846C40EF7253}"/>
              </a:ext>
            </a:extLst>
          </p:cNvPr>
          <p:cNvGrpSpPr/>
          <p:nvPr/>
        </p:nvGrpSpPr>
        <p:grpSpPr>
          <a:xfrm>
            <a:off x="5187651" y="1669554"/>
            <a:ext cx="731519" cy="822961"/>
            <a:chOff x="4314469" y="1612892"/>
            <a:chExt cx="486900" cy="607800"/>
          </a:xfrm>
        </p:grpSpPr>
        <p:sp>
          <p:nvSpPr>
            <p:cNvPr id="7" name="Google Shape;2163;p36">
              <a:extLst>
                <a:ext uri="{FF2B5EF4-FFF2-40B4-BE49-F238E27FC236}">
                  <a16:creationId xmlns:a16="http://schemas.microsoft.com/office/drawing/2014/main" id="{E2C06283-4840-0802-5F6C-DF79FB729ED6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4;p36">
              <a:extLst>
                <a:ext uri="{FF2B5EF4-FFF2-40B4-BE49-F238E27FC236}">
                  <a16:creationId xmlns:a16="http://schemas.microsoft.com/office/drawing/2014/main" id="{1DF03EE9-55AC-8541-C5EB-7B7CCF66551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168;p36">
            <a:extLst>
              <a:ext uri="{FF2B5EF4-FFF2-40B4-BE49-F238E27FC236}">
                <a16:creationId xmlns:a16="http://schemas.microsoft.com/office/drawing/2014/main" id="{C93C7FC7-72DC-A3F4-559F-70D55AFF3AAA}"/>
              </a:ext>
            </a:extLst>
          </p:cNvPr>
          <p:cNvSpPr txBox="1">
            <a:spLocks/>
          </p:cNvSpPr>
          <p:nvPr/>
        </p:nvSpPr>
        <p:spPr>
          <a:xfrm>
            <a:off x="6006854" y="2135385"/>
            <a:ext cx="2207563" cy="18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On-Policy TD</a:t>
            </a:r>
          </a:p>
        </p:txBody>
      </p:sp>
      <p:sp>
        <p:nvSpPr>
          <p:cNvPr id="10" name="Google Shape;2179;p36">
            <a:extLst>
              <a:ext uri="{FF2B5EF4-FFF2-40B4-BE49-F238E27FC236}">
                <a16:creationId xmlns:a16="http://schemas.microsoft.com/office/drawing/2014/main" id="{2096EF4B-2EC3-72E6-CAAB-76368AB73E32}"/>
              </a:ext>
            </a:extLst>
          </p:cNvPr>
          <p:cNvSpPr txBox="1">
            <a:spLocks/>
          </p:cNvSpPr>
          <p:nvPr/>
        </p:nvSpPr>
        <p:spPr>
          <a:xfrm>
            <a:off x="5128806" y="1882940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02</a:t>
            </a:r>
          </a:p>
        </p:txBody>
      </p:sp>
      <p:grpSp>
        <p:nvGrpSpPr>
          <p:cNvPr id="16" name="Google Shape;2162;p36">
            <a:extLst>
              <a:ext uri="{FF2B5EF4-FFF2-40B4-BE49-F238E27FC236}">
                <a16:creationId xmlns:a16="http://schemas.microsoft.com/office/drawing/2014/main" id="{47A40067-6D71-4729-E83D-9DF6AF2A6937}"/>
              </a:ext>
            </a:extLst>
          </p:cNvPr>
          <p:cNvGrpSpPr/>
          <p:nvPr/>
        </p:nvGrpSpPr>
        <p:grpSpPr>
          <a:xfrm>
            <a:off x="3551097" y="3496674"/>
            <a:ext cx="731519" cy="822961"/>
            <a:chOff x="4314469" y="1612892"/>
            <a:chExt cx="486900" cy="607800"/>
          </a:xfrm>
        </p:grpSpPr>
        <p:sp>
          <p:nvSpPr>
            <p:cNvPr id="17" name="Google Shape;2163;p36">
              <a:extLst>
                <a:ext uri="{FF2B5EF4-FFF2-40B4-BE49-F238E27FC236}">
                  <a16:creationId xmlns:a16="http://schemas.microsoft.com/office/drawing/2014/main" id="{AF0DA94F-DC71-BCEA-BED7-A22D8383A590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36">
              <a:extLst>
                <a:ext uri="{FF2B5EF4-FFF2-40B4-BE49-F238E27FC236}">
                  <a16:creationId xmlns:a16="http://schemas.microsoft.com/office/drawing/2014/main" id="{2B6197AC-CE62-0C84-3E5F-FE48EC17A48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68;p36">
            <a:extLst>
              <a:ext uri="{FF2B5EF4-FFF2-40B4-BE49-F238E27FC236}">
                <a16:creationId xmlns:a16="http://schemas.microsoft.com/office/drawing/2014/main" id="{9B29891C-5D6E-05F4-0480-697A66550621}"/>
              </a:ext>
            </a:extLst>
          </p:cNvPr>
          <p:cNvSpPr txBox="1">
            <a:spLocks/>
          </p:cNvSpPr>
          <p:nvPr/>
        </p:nvSpPr>
        <p:spPr>
          <a:xfrm>
            <a:off x="4370300" y="3780671"/>
            <a:ext cx="195014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Off-Policy Learning</a:t>
            </a:r>
          </a:p>
        </p:txBody>
      </p:sp>
      <p:sp>
        <p:nvSpPr>
          <p:cNvPr id="20" name="Google Shape;2179;p36">
            <a:extLst>
              <a:ext uri="{FF2B5EF4-FFF2-40B4-BE49-F238E27FC236}">
                <a16:creationId xmlns:a16="http://schemas.microsoft.com/office/drawing/2014/main" id="{6BDCAAC9-7055-77A6-9857-99DBA30B67D0}"/>
              </a:ext>
            </a:extLst>
          </p:cNvPr>
          <p:cNvSpPr txBox="1">
            <a:spLocks/>
          </p:cNvSpPr>
          <p:nvPr/>
        </p:nvSpPr>
        <p:spPr>
          <a:xfrm>
            <a:off x="3492252" y="3710060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Cum </a:t>
            </a:r>
            <a:r>
              <a:rPr lang="en-GB" sz="3200" dirty="0" err="1"/>
              <a:t>funcționează</a:t>
            </a:r>
            <a:r>
              <a:rPr lang="en-GB" sz="3200" dirty="0"/>
              <a:t> SARSA?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</p:spPr>
            <p:txBody>
              <a:bodyPr/>
              <a:lstStyle/>
              <a:p>
                <a:pPr marL="139700" indent="0" algn="l"/>
                <a:r>
                  <a:rPr lang="en-RO" sz="1800" b="1" dirty="0">
                    <a:solidFill>
                      <a:srgbClr val="FF0000"/>
                    </a:solidFill>
                  </a:rPr>
                  <a:t>La fiecare pas de timp!!!</a:t>
                </a: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ε-greedy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  <a:blipFill>
                <a:blip r:embed="rId2"/>
                <a:stretch>
                  <a:fillRect l="-800" b="-1758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DEC2AB-6A74-D1B2-5157-98C3F728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76" y="2080294"/>
            <a:ext cx="4635859" cy="28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9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Algoritm</a:t>
            </a:r>
            <a:r>
              <a:rPr lang="en-GB" sz="3200" dirty="0"/>
              <a:t> -  SARSA On-Policy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CEECD-01F7-37BB-48AB-9BEED6A9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6" y="1158517"/>
            <a:ext cx="8274581" cy="31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83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n-Step SARSA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1041350" y="1564528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“n-Step Return” pentru n = 1, 2, …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B7A58-B87E-DFD5-EF4D-AFA3BE5D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50" y="2368465"/>
            <a:ext cx="7061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2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n-Step SARSA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1041350" y="1564528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n-Step Q-Return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71B10-C5F2-499F-131B-590CC143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04" y="1993174"/>
            <a:ext cx="6553200" cy="749300"/>
          </a:xfrm>
          <a:prstGeom prst="rect">
            <a:avLst/>
          </a:prstGeom>
        </p:spPr>
      </p:pic>
      <p:sp>
        <p:nvSpPr>
          <p:cNvPr id="5" name="Google Shape;2801;p55">
            <a:extLst>
              <a:ext uri="{FF2B5EF4-FFF2-40B4-BE49-F238E27FC236}">
                <a16:creationId xmlns:a16="http://schemas.microsoft.com/office/drawing/2014/main" id="{8BCC3DEA-F35B-F4F9-67C7-9C09BDE80220}"/>
              </a:ext>
            </a:extLst>
          </p:cNvPr>
          <p:cNvSpPr txBox="1"/>
          <p:nvPr/>
        </p:nvSpPr>
        <p:spPr>
          <a:xfrm>
            <a:off x="1112004" y="3078067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n-Step SARSA update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2F170-57E5-64F0-C2F5-AAB073E31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04" y="3507663"/>
            <a:ext cx="5702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5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Off-Policy Learning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Off-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Learning</a:t>
            </a:r>
            <a:r>
              <a:rPr lang="ro-RO" sz="2400" dirty="0"/>
              <a:t> - Introducere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RO" sz="1600" dirty="0"/>
                  <a:t>Evaluăm politica </a:t>
                </a:r>
                <a14:m>
                  <m:oMath xmlns:m="http://schemas.openxmlformats.org/officeDocument/2006/math">
                    <m:r>
                      <a:rPr lang="en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1600" dirty="0"/>
                  <a:t>pentru a calcula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600" dirty="0"/>
                  <a:t> sau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600" dirty="0"/>
                  <a:t>.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Dar! Urmăm comportamentul politicii </a:t>
                </a:r>
                <a14:m>
                  <m:oMath xmlns:m="http://schemas.openxmlformats.org/officeDocument/2006/math"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600" dirty="0"/>
                  <a:t>.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endParaRPr lang="ro-RO" sz="16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De ce este important acest tip de învățare în domeniu?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600" dirty="0"/>
                  <a:t>Este o practică bună!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600" dirty="0"/>
                  <a:t>Putem reutiliza experiențele din politici mai vechi.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600" dirty="0"/>
                  <a:t>Putem învăța </a:t>
                </a:r>
                <a:r>
                  <a:rPr lang="ro-RO" sz="1600" i="1" dirty="0"/>
                  <a:t>politica optimă </a:t>
                </a:r>
                <a:r>
                  <a:rPr lang="ro-RO" sz="1600" dirty="0"/>
                  <a:t>folosind o </a:t>
                </a:r>
                <a:r>
                  <a:rPr lang="ro-RO" sz="1600" i="1" dirty="0"/>
                  <a:t>politică exploratorie</a:t>
                </a:r>
                <a:r>
                  <a:rPr lang="ro-RO" sz="1600" dirty="0"/>
                  <a:t>.</a:t>
                </a:r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1156206" y="1468391"/>
            <a:ext cx="6867206" cy="33429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Sampling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1306756" y="1594321"/>
            <a:ext cx="6566106" cy="123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Putem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estima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totul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folosind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distribuția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unei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alte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politici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.</a:t>
            </a:r>
            <a:endParaRPr lang="en-US" sz="2200" b="1" i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125C74-58E5-EBF4-E8DE-3BCD7333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259" y="2203393"/>
            <a:ext cx="4229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8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Sampling - MC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Folosim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return-urile generate de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ro-RO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a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evalua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 </a:t>
                </a:r>
              </a:p>
              <a:p>
                <a:pPr lvl="0"/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trebui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ajustăm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G</a:t>
                </a:r>
                <a:r>
                  <a:rPr lang="en-US" sz="1600" b="1" baseline="30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și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V(S</a:t>
                </a:r>
                <a:r>
                  <a:rPr lang="en-US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Atenție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!!!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Putem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introduce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varianță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foarte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mare!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blipFill>
                <a:blip r:embed="rId3"/>
                <a:stretch>
                  <a:fillRect l="-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2C5224-B97F-059B-907D-8D8FBD00F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79" y="1809562"/>
            <a:ext cx="4455042" cy="762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D4E6C-D8D1-CD54-23A4-932A1D1CA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00" y="3142323"/>
            <a:ext cx="403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786" y="2109898"/>
            <a:ext cx="6932428" cy="923703"/>
          </a:xfrm>
        </p:spPr>
        <p:txBody>
          <a:bodyPr anchor="ctr"/>
          <a:lstStyle/>
          <a:p>
            <a:r>
              <a:rPr lang="en-RO" dirty="0"/>
              <a:t>Q-Learning</a:t>
            </a:r>
            <a:endParaRPr lang="en-RO" sz="2000" i="1" dirty="0"/>
          </a:p>
        </p:txBody>
      </p:sp>
    </p:spTree>
    <p:extLst>
      <p:ext uri="{BB962C8B-B14F-4D97-AF65-F5344CB8AC3E}">
        <p14:creationId xmlns:p14="http://schemas.microsoft.com/office/powerpoint/2010/main" val="2594404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Sampling - TD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Folosim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target-urile generate de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ro-RO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a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evalua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 </a:t>
                </a:r>
              </a:p>
              <a:p>
                <a:pPr lvl="0"/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trebui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ajustăm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V(S</a:t>
                </a:r>
                <a:r>
                  <a:rPr lang="en-US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Varianță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mai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mică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față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versiunea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cu Monte Carlo.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blipFill>
                <a:blip r:embed="rId3"/>
                <a:stretch>
                  <a:fillRect l="-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A0FB3E-8AB7-DD61-7C49-B7E03D2E9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9" y="2382757"/>
            <a:ext cx="4859079" cy="11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86" y="1126136"/>
            <a:ext cx="5966085" cy="784500"/>
          </a:xfrm>
        </p:spPr>
        <p:txBody>
          <a:bodyPr/>
          <a:lstStyle/>
          <a:p>
            <a:r>
              <a:rPr lang="en-RO" sz="3800" dirty="0"/>
              <a:t>On-Policy vs Off-Policy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1934564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On-Policy</a:t>
            </a:r>
          </a:p>
          <a:p>
            <a:pPr lvl="1" algn="l">
              <a:buFontTx/>
              <a:buChar char="-"/>
            </a:pPr>
            <a:r>
              <a:rPr lang="en-RO" sz="1600" dirty="0"/>
              <a:t>”Calificare la locul de muncă”</a:t>
            </a:r>
          </a:p>
          <a:p>
            <a:pPr lvl="1" algn="l">
              <a:buFontTx/>
              <a:buChar char="-"/>
            </a:pPr>
            <a:r>
              <a:rPr lang="en-RO" sz="1600" dirty="0"/>
              <a:t>Învățăm politica π din experiențe extrase cu ajutorul aceleiași politici.</a:t>
            </a:r>
          </a:p>
          <a:p>
            <a:pPr algn="l"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Off-Policy</a:t>
            </a:r>
          </a:p>
          <a:p>
            <a:pPr lvl="1" algn="l">
              <a:buFontTx/>
              <a:buChar char="-"/>
            </a:pPr>
            <a:r>
              <a:rPr lang="en-RO" sz="1600" dirty="0"/>
              <a:t>”Învățăm uitându-ne la altcineva”</a:t>
            </a:r>
          </a:p>
          <a:p>
            <a:pPr lvl="1" algn="l">
              <a:buFontTx/>
              <a:buChar char="-"/>
            </a:pPr>
            <a:r>
              <a:rPr lang="en-RO" sz="1600" dirty="0"/>
              <a:t>Învățăm politica π din experiențe extrase cu altă politică (μ).</a:t>
            </a:r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Ce este Q-</a:t>
            </a:r>
            <a:r>
              <a:rPr lang="ro-RO" sz="2400" dirty="0" err="1"/>
              <a:t>Learning</a:t>
            </a:r>
            <a:r>
              <a:rPr lang="ro-RO" sz="2400" dirty="0"/>
              <a:t>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RO" sz="1600" dirty="0"/>
                  <a:t>Aplicăm tehnica off-policy learning pentru Q(s, a).</a:t>
                </a:r>
                <a:endParaRPr lang="ro-RO" sz="16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Nu este necesar să folosim </a:t>
                </a:r>
                <a:r>
                  <a:rPr lang="ro-RO" sz="1600" dirty="0" err="1"/>
                  <a:t>importance</a:t>
                </a:r>
                <a:r>
                  <a:rPr lang="ro-RO" sz="1600" dirty="0"/>
                  <a:t> </a:t>
                </a:r>
                <a:r>
                  <a:rPr lang="ro-RO" sz="1600" dirty="0" err="1"/>
                  <a:t>sampling</a:t>
                </a:r>
                <a:r>
                  <a:rPr lang="ro-RO" sz="1600" dirty="0"/>
                  <a:t>!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Următoarea acțiune este aleasă folosind comportamentul politicii:</a:t>
                </a:r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r>
                  <a:rPr lang="ro-RO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600" dirty="0"/>
              </a:p>
              <a:p>
                <a:pPr lvl="1">
                  <a:lnSpc>
                    <a:spcPct val="150000"/>
                  </a:lnSpc>
                </a:pPr>
                <a:r>
                  <a:rPr lang="ro-RO" sz="1600" dirty="0"/>
                  <a:t>Considerăm posibilitatea unei acțiuni alternative:</a:t>
                </a:r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r>
                  <a:rPr lang="ro-RO" sz="1600" dirty="0">
                    <a:ea typeface="Cambria Math" panose="02040503050406030204" pitchFamily="18" charset="0"/>
                  </a:rPr>
                  <a:t>A’</a:t>
                </a:r>
                <a14:m>
                  <m:oMath xmlns:m="http://schemas.openxmlformats.org/officeDocument/2006/math"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600" dirty="0"/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endParaRPr lang="ro-RO" sz="1600" dirty="0"/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endParaRPr lang="ro-RO" sz="1600" dirty="0"/>
              </a:p>
              <a:p>
                <a:pPr lvl="1">
                  <a:lnSpc>
                    <a:spcPct val="150000"/>
                  </a:lnSpc>
                </a:pPr>
                <a:endParaRPr lang="ro-RO" sz="16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  <a:blipFill>
                <a:blip r:embed="rId3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52AB30-D864-87BD-2115-ED0C5EA7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04" y="3748091"/>
            <a:ext cx="6578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3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Ce este Q-</a:t>
            </a:r>
            <a:r>
              <a:rPr lang="ro-RO" sz="2400" dirty="0" err="1"/>
              <a:t>Learning</a:t>
            </a:r>
            <a:r>
              <a:rPr lang="ro-RO" sz="2400" dirty="0"/>
              <a:t>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E1F956-3E91-68D0-D12B-3675E8E6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6" y="1448163"/>
            <a:ext cx="7178947" cy="29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27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0999"/>
            <a:ext cx="4609200" cy="26645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Este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timpul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pentru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întrebări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!!!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stefan.iordache10@s.unibuc.ro 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catalina.patilea@s.unibuc.ro</a:t>
            </a:r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ciprian.paduraru@fmi.unibuc.ro</a:t>
            </a:r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+40 7.. … …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On-Policy MC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4000" dirty="0" err="1"/>
              <a:t>Generalizare</a:t>
            </a:r>
            <a:r>
              <a:rPr lang="en-GB" sz="4000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ECBF3-8CC5-C8F1-5EB1-79075EDE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0" y="2571750"/>
            <a:ext cx="4032450" cy="2316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AD2C4-ACED-9964-1166-0F686E4BB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07" y="1088390"/>
            <a:ext cx="2700843" cy="371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rgbClr val="FF0000"/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Generarea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RO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  <a:blipFill>
                <a:blip r:embed="rId4"/>
                <a:stretch>
                  <a:fillRect l="-978" t="-2198" b="-549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07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Îmbunătățiri</a:t>
            </a:r>
            <a:r>
              <a:rPr lang="en" dirty="0"/>
              <a:t>: V(s) vs. Q(s, a)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542127" y="1454402"/>
            <a:ext cx="3414958" cy="335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Îmbunătățirea politicii cu ajutorul V(s)</a:t>
            </a: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Necesită existența modelului din spatele MDP-ului (procesul decizional Markov)</a:t>
            </a: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5119118" y="1424593"/>
            <a:ext cx="3482755" cy="33835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Îmbunătățirea politicii cu ajutorul Q(s, a)</a:t>
            </a: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Este model-free!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2C049-8419-D336-8885-23990BFD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75" y="3610794"/>
            <a:ext cx="2904399" cy="693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B2E21-19BF-FF1D-A7EA-18EF1BAE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51" y="3472480"/>
            <a:ext cx="2687674" cy="8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Alegem</a:t>
            </a:r>
            <a:r>
              <a:rPr lang="en-GB" sz="3200" dirty="0"/>
              <a:t> ”Action-Value Function”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D7A3793-DB74-17AF-25BE-1A4C8B77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69" y="1900422"/>
            <a:ext cx="4645631" cy="30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Dar cum </a:t>
            </a:r>
            <a:r>
              <a:rPr lang="en-GB" sz="3200" dirty="0" err="1"/>
              <a:t>alegem</a:t>
            </a:r>
            <a:r>
              <a:rPr lang="en-GB" sz="3200" dirty="0"/>
              <a:t> </a:t>
            </a:r>
            <a:r>
              <a:rPr lang="en-GB" sz="3200" dirty="0" err="1"/>
              <a:t>acțiunile</a:t>
            </a:r>
            <a:r>
              <a:rPr lang="en-GB" sz="3200" dirty="0"/>
              <a:t>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A48B58-8EC7-34A7-D741-E9D464A6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582" y="1088390"/>
            <a:ext cx="7081284" cy="3345387"/>
          </a:xfrm>
        </p:spPr>
        <p:txBody>
          <a:bodyPr anchor="t"/>
          <a:lstStyle/>
          <a:p>
            <a:pPr marL="139700" indent="0"/>
            <a:r>
              <a:rPr lang="en-RO" sz="2000" b="1" dirty="0">
                <a:solidFill>
                  <a:srgbClr val="FF0000"/>
                </a:solidFill>
              </a:rPr>
              <a:t>GREEDY!!!!</a:t>
            </a:r>
          </a:p>
          <a:p>
            <a:pPr algn="l">
              <a:buFontTx/>
              <a:buChar char="-"/>
            </a:pPr>
            <a:endParaRPr lang="en-RO" sz="1800" b="1" dirty="0">
              <a:solidFill>
                <a:srgbClr val="FF0000"/>
              </a:solidFill>
            </a:endParaRPr>
          </a:p>
          <a:p>
            <a:pPr marL="139700" indent="0" algn="l"/>
            <a:r>
              <a:rPr lang="en-RO" sz="1800" b="1" dirty="0">
                <a:solidFill>
                  <a:schemeClr val="bg1">
                    <a:lumMod val="10000"/>
                  </a:schemeClr>
                </a:solidFill>
              </a:rPr>
              <a:t>Exemplu: </a:t>
            </a: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Avem două cutii (stânga și dreapta) din care extragem obiecte. Se execută următoarele acțiuni conform strategiei greedy:</a:t>
            </a:r>
          </a:p>
          <a:p>
            <a:pPr marL="139700" indent="0" algn="l"/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dreapta =&gt; reward 0  = V(dreapta) = 0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stânga =&gt; reward +1  = V(stânga) = +1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stânga =&gt; reward +3  = V(stânga) = +3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stânga =&gt; reward +2  = V(stânga) = +2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139700" indent="0"/>
            <a:r>
              <a:rPr lang="en-RO" sz="1800" b="1" dirty="0">
                <a:solidFill>
                  <a:srgbClr val="C00000"/>
                </a:solidFill>
              </a:rPr>
              <a:t>Suntem siguri că alegem cea mai bună cutie???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Soluția</a:t>
            </a:r>
            <a:r>
              <a:rPr lang="en-GB" sz="3200" dirty="0"/>
              <a:t> </a:t>
            </a:r>
            <a:r>
              <a:rPr lang="en-GB" sz="3200" dirty="0" err="1"/>
              <a:t>pentru</a:t>
            </a:r>
            <a:r>
              <a:rPr lang="en-GB" sz="3200" dirty="0"/>
              <a:t> Greedy? </a:t>
            </a:r>
            <a:r>
              <a:rPr lang="en-GB" sz="3200" dirty="0">
                <a:solidFill>
                  <a:srgbClr val="C00000"/>
                </a:solidFill>
              </a:rPr>
              <a:t>ϵ-Greedy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A48B58-8EC7-34A7-D741-E9D464A6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582" y="1088390"/>
            <a:ext cx="7081284" cy="3345387"/>
          </a:xfrm>
        </p:spPr>
        <p:txBody>
          <a:bodyPr anchor="t"/>
          <a:lstStyle/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139700" indent="0"/>
            <a:r>
              <a:rPr lang="en-GB" sz="1800" b="1" dirty="0">
                <a:solidFill>
                  <a:srgbClr val="C00000"/>
                </a:solidFill>
              </a:rPr>
              <a:t>ϵ-Greedy -&gt; </a:t>
            </a:r>
            <a:r>
              <a:rPr lang="en-GB" sz="1800" b="1" dirty="0" err="1">
                <a:solidFill>
                  <a:srgbClr val="C00000"/>
                </a:solidFill>
              </a:rPr>
              <a:t>Explorare</a:t>
            </a:r>
            <a:r>
              <a:rPr lang="en-GB" sz="1800" b="1" dirty="0">
                <a:solidFill>
                  <a:srgbClr val="C00000"/>
                </a:solidFill>
              </a:rPr>
              <a:t>!!!</a:t>
            </a:r>
            <a:endParaRPr lang="en-RO" sz="1800" b="1" dirty="0">
              <a:solidFill>
                <a:schemeClr val="bg1">
                  <a:lumMod val="10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Toate cele m acțiuni sunt încercate cu probabilitate diferită de zero.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Alegem cu probabilitate </a:t>
            </a:r>
            <a:r>
              <a:rPr lang="en-RO" sz="1800" b="1" dirty="0">
                <a:solidFill>
                  <a:srgbClr val="C00000"/>
                </a:solidFill>
              </a:rPr>
              <a:t>1 -</a:t>
            </a:r>
            <a:r>
              <a:rPr lang="en-GB" sz="1800" b="1" dirty="0">
                <a:solidFill>
                  <a:srgbClr val="C00000"/>
                </a:solidFill>
              </a:rPr>
              <a:t> ϵ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acțiunea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greedy.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Cu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probabilitate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1800" b="1" dirty="0">
                <a:solidFill>
                  <a:srgbClr val="C00000"/>
                </a:solidFill>
              </a:rPr>
              <a:t>ϵ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alegem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o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acțiune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aleatorie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35172-1F13-3318-270B-848CC40D8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24" y="3266263"/>
            <a:ext cx="5207000" cy="9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6122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3.xml><?xml version="1.0" encoding="utf-8"?>
<ds:datastoreItem xmlns:ds="http://schemas.openxmlformats.org/officeDocument/2006/customXml" ds:itemID="{AA974BFE-0887-4907-8730-E0BD6BA4A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6dbadc-5ebd-4821-b299-ce6b9eaad42b"/>
    <ds:schemaRef ds:uri="a519f88a-14ae-4969-bd47-81d0c9591b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795</Words>
  <Application>Microsoft Macintosh PowerPoint</Application>
  <PresentationFormat>On-screen Show (16:9)</PresentationFormat>
  <Paragraphs>142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Spectral</vt:lpstr>
      <vt:lpstr>Times New Roman</vt:lpstr>
      <vt:lpstr>Merriweather</vt:lpstr>
      <vt:lpstr>Merriweather Black</vt:lpstr>
      <vt:lpstr>Cambria Math</vt:lpstr>
      <vt:lpstr>Segoe UI</vt:lpstr>
      <vt:lpstr>Spectral Light</vt:lpstr>
      <vt:lpstr>Merriweather;900</vt:lpstr>
      <vt:lpstr>Graph Paper Style Thesis by Slidesgo</vt:lpstr>
      <vt:lpstr>Introducere în Reinforcement Learning</vt:lpstr>
      <vt:lpstr>Cuprins</vt:lpstr>
      <vt:lpstr>On-Policy vs Off-Policy</vt:lpstr>
      <vt:lpstr>On-Policy MC</vt:lpstr>
      <vt:lpstr>PowerPoint Presentation</vt:lpstr>
      <vt:lpstr>Îmbunătățiri: V(s) vs. Q(s, a)</vt:lpstr>
      <vt:lpstr>PowerPoint Presentation</vt:lpstr>
      <vt:lpstr>PowerPoint Presentation</vt:lpstr>
      <vt:lpstr>PowerPoint Presentation</vt:lpstr>
      <vt:lpstr>Teoremă!   Pentru orice politică ε-greedy π, politica π’ obținută cu ajutorul qπ este o îmbunătățire față de politica anterioară, v_(π^′ ) (s)≥ v_π (s).  </vt:lpstr>
      <vt:lpstr>PowerPoint Presentation</vt:lpstr>
      <vt:lpstr>PowerPoint Presentation</vt:lpstr>
      <vt:lpstr>PowerPoint Presentation</vt:lpstr>
      <vt:lpstr>GLIE (Greedy in the Limit with Infinite Exploration)</vt:lpstr>
      <vt:lpstr>GLIE Monte-Carlo</vt:lpstr>
      <vt:lpstr>Teoremă!   GLIE Monte-Carlo converge către zona optimă a funcției valoare-acțiune, Q(s,a)→q_∗ (s, a).</vt:lpstr>
      <vt:lpstr>On-Policy TD</vt:lpstr>
      <vt:lpstr>MC vs. TD</vt:lpstr>
      <vt:lpstr>SARSA(λ)  </vt:lpstr>
      <vt:lpstr>PowerPoint Presentation</vt:lpstr>
      <vt:lpstr>PowerPoint Presentation</vt:lpstr>
      <vt:lpstr>n-Step SARSA</vt:lpstr>
      <vt:lpstr>n-Step SARSA</vt:lpstr>
      <vt:lpstr>Off-Policy Learning</vt:lpstr>
      <vt:lpstr>Off-Policy Learning - Introducere</vt:lpstr>
      <vt:lpstr>Importance Sampling</vt:lpstr>
      <vt:lpstr>Importance Sampling - MC</vt:lpstr>
      <vt:lpstr>Q-Learning</vt:lpstr>
      <vt:lpstr>Importance Sampling - TD</vt:lpstr>
      <vt:lpstr>Ce este Q-Learning?</vt:lpstr>
      <vt:lpstr>Ce este Q-Learning?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91</cp:revision>
  <cp:lastPrinted>2022-11-02T20:06:17Z</cp:lastPrinted>
  <dcterms:modified xsi:type="dcterms:W3CDTF">2023-11-16T15:17:28Z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