
<file path=[Content_Types].xml><?xml version="1.0" encoding="utf-8"?>
<Types xmlns="http://schemas.openxmlformats.org/package/2006/content-types">
  <Default Extension="png" ContentType="image/png"/>
  <Default Extension="bmp" ContentType="image/bmp"/>
  <Default Extension="pdf" ContentType="application/pdf"/>
  <Default Extension="rels" ContentType="application/vnd.openxmlformats-package.relationships+xml"/>
  <Default Extension="jpeg" ContentType="image/jpg"/>
  <Default Extension="mov" ContentType="application/movie"/>
  <Default Extension="xml" ContentType="application/xml"/>
  <Default Extension="gif" ContentType="image/gif"/>
  <Default Extension="tif" ContentType="image/tif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bleStyles.xml" ContentType="application/vnd.openxmlformats-officedocument.presentationml.tableStyles+xml"/>
  <Override PartName="/ppt/media/image1.jpeg" ContentType="image/jpeg"/>
  <Override PartName="/ppt/media/image2.jpeg" ContentType="image/jpe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customXml" Target="../customXml/item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customXml" Target="../customXml/item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customXml" Target="../customXml/item1.xml"/><Relationship Id="rId8" Type="http://schemas.openxmlformats.org/officeDocument/2006/relationships/slide" Target="slides/slide1.xml"/><Relationship Id="rId3" Type="http://schemas.openxmlformats.org/officeDocument/2006/relationships/commentAuthors" Target="commentAuthor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009426" y="440293"/>
            <a:ext cx="12365146" cy="2399724"/>
          </a:xfrm>
          <a:prstGeom prst="rect">
            <a:avLst/>
          </a:prstGeom>
        </p:spPr>
        <p:txBody>
          <a:bodyPr lIns="0" tIns="0" rIns="0" bIns="0"/>
          <a:lstStyle>
            <a:lvl1pPr algn="l" defTabSz="1659751">
              <a:lnSpc>
                <a:spcPct val="100000"/>
              </a:lnSpc>
              <a:defRPr spc="0" sz="7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half" idx="1"/>
          </p:nvPr>
        </p:nvSpPr>
        <p:spPr>
          <a:xfrm>
            <a:off x="4458020" y="3739050"/>
            <a:ext cx="15829879" cy="7383589"/>
          </a:xfrm>
          <a:prstGeom prst="rect">
            <a:avLst/>
          </a:prstGeom>
        </p:spPr>
        <p:txBody>
          <a:bodyPr lIns="0" tIns="0" rIns="0" bIns="0"/>
          <a:lstStyle>
            <a:lvl1pPr marL="414937" indent="-186337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1pPr>
            <a:lvl2pPr marL="414937" indent="270862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2pPr>
            <a:lvl3pPr marL="414937" indent="728062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3pPr>
            <a:lvl4pPr marL="414937" indent="1185262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4pPr>
            <a:lvl5pPr marL="414937" indent="1642462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20003859" y="12755879"/>
            <a:ext cx="424657" cy="405607"/>
          </a:xfrm>
          <a:prstGeom prst="rect">
            <a:avLst/>
          </a:prstGeom>
        </p:spPr>
        <p:txBody>
          <a:bodyPr lIns="0" tIns="0" rIns="0" bIns="0" anchor="t"/>
          <a:lstStyle>
            <a:lvl1pPr algn="r" defTabSz="1659751"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6009426" y="440293"/>
            <a:ext cx="12365146" cy="2399724"/>
          </a:xfrm>
          <a:prstGeom prst="rect">
            <a:avLst/>
          </a:prstGeom>
        </p:spPr>
        <p:txBody>
          <a:bodyPr lIns="0" tIns="0" rIns="0" bIns="0"/>
          <a:lstStyle>
            <a:lvl1pPr algn="l" defTabSz="1659751">
              <a:lnSpc>
                <a:spcPct val="100000"/>
              </a:lnSpc>
              <a:defRPr spc="0" sz="7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half" idx="1"/>
          </p:nvPr>
        </p:nvSpPr>
        <p:spPr>
          <a:xfrm>
            <a:off x="4458020" y="3739050"/>
            <a:ext cx="15829879" cy="7383589"/>
          </a:xfrm>
          <a:prstGeom prst="rect">
            <a:avLst/>
          </a:prstGeom>
        </p:spPr>
        <p:txBody>
          <a:bodyPr lIns="0" tIns="0" rIns="0" bIns="0"/>
          <a:lstStyle>
            <a:lvl1pPr marL="414937" indent="-186337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1pPr>
            <a:lvl2pPr marL="414937" indent="270862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2pPr>
            <a:lvl3pPr marL="414937" indent="728062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3pPr>
            <a:lvl4pPr marL="414937" indent="1185262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4pPr>
            <a:lvl5pPr marL="414937" indent="1642462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20003859" y="12755879"/>
            <a:ext cx="424657" cy="405607"/>
          </a:xfrm>
          <a:prstGeom prst="rect">
            <a:avLst/>
          </a:prstGeom>
        </p:spPr>
        <p:txBody>
          <a:bodyPr lIns="0" tIns="0" rIns="0" bIns="0" anchor="t"/>
          <a:lstStyle>
            <a:lvl1pPr algn="r" defTabSz="1659751"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xfrm>
            <a:off x="6009426" y="440293"/>
            <a:ext cx="12365146" cy="2399724"/>
          </a:xfrm>
          <a:prstGeom prst="rect">
            <a:avLst/>
          </a:prstGeom>
        </p:spPr>
        <p:txBody>
          <a:bodyPr lIns="0" tIns="0" rIns="0" bIns="0"/>
          <a:lstStyle>
            <a:lvl1pPr algn="l" defTabSz="1659751">
              <a:lnSpc>
                <a:spcPct val="100000"/>
              </a:lnSpc>
              <a:defRPr spc="0" sz="7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4458020" y="3739050"/>
            <a:ext cx="15829879" cy="73835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20003859" y="12755879"/>
            <a:ext cx="424657" cy="405607"/>
          </a:xfrm>
          <a:prstGeom prst="rect">
            <a:avLst/>
          </a:prstGeom>
        </p:spPr>
        <p:txBody>
          <a:bodyPr lIns="0" tIns="0" rIns="0" bIns="0" anchor="t"/>
          <a:lstStyle>
            <a:lvl1pPr algn="r" defTabSz="1659751"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/>
          <p:nvPr>
            <p:ph type="title"/>
          </p:nvPr>
        </p:nvSpPr>
        <p:spPr>
          <a:xfrm>
            <a:off x="4413068" y="4251959"/>
            <a:ext cx="15557865" cy="2880361"/>
          </a:xfrm>
          <a:prstGeom prst="rect">
            <a:avLst/>
          </a:prstGeom>
        </p:spPr>
        <p:txBody>
          <a:bodyPr lIns="0" tIns="0" rIns="0" bIns="0"/>
          <a:lstStyle>
            <a:lvl1pPr algn="l" defTabSz="1659751">
              <a:lnSpc>
                <a:spcPct val="100000"/>
              </a:lnSpc>
              <a:defRPr spc="0" sz="7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5785821" y="7680960"/>
            <a:ext cx="12812358" cy="3429001"/>
          </a:xfrm>
          <a:prstGeom prst="rect">
            <a:avLst/>
          </a:prstGeom>
        </p:spPr>
        <p:txBody>
          <a:bodyPr lIns="0" tIns="0" rIns="0" bIns="0"/>
          <a:lstStyle>
            <a:lvl1pPr marL="0" indent="0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1659751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20003859" y="12755879"/>
            <a:ext cx="424657" cy="405607"/>
          </a:xfrm>
          <a:prstGeom prst="rect">
            <a:avLst/>
          </a:prstGeom>
        </p:spPr>
        <p:txBody>
          <a:bodyPr lIns="0" tIns="0" rIns="0" bIns="0" anchor="t"/>
          <a:lstStyle>
            <a:lvl1pPr algn="r" defTabSz="1659751"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fitelson.org/proseminar/gettier.pdf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video" Target="https://www.youtube.com/embed/kJzSzGbfc0k?feature=oembed" TargetMode="External"/><Relationship Id="rId3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mrnussbaum.com/probability-fair-online-game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6 Octombrie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26 Octombrie 2021</a:t>
            </a:r>
          </a:p>
        </p:txBody>
      </p:sp>
      <p:sp>
        <p:nvSpPr>
          <p:cNvPr id="195" name="Adevărul. Condiții necesare&amp;suficient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292095">
              <a:defRPr spc="-120" sz="12032"/>
            </a:lvl1pPr>
          </a:lstStyle>
          <a:p>
            <a:pPr/>
            <a:r>
              <a:t>Adevărul. Condiții necesare&amp;suficiente</a:t>
            </a:r>
          </a:p>
        </p:txBody>
      </p:sp>
      <p:sp>
        <p:nvSpPr>
          <p:cNvPr id="196" name="CURS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CURS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65;p20"/>
          <p:cNvSpPr txBox="1"/>
          <p:nvPr>
            <p:ph type="title"/>
          </p:nvPr>
        </p:nvSpPr>
        <p:spPr>
          <a:xfrm>
            <a:off x="6009426" y="440293"/>
            <a:ext cx="12365146" cy="2399724"/>
          </a:xfrm>
          <a:prstGeom prst="rect">
            <a:avLst/>
          </a:prstGeom>
        </p:spPr>
        <p:txBody>
          <a:bodyPr/>
          <a:lstStyle>
            <a:lvl1pPr marL="3608091" marR="9128" indent="-3596147" defTabSz="1643153">
              <a:lnSpc>
                <a:spcPct val="112045"/>
              </a:lnSpc>
              <a:defRPr sz="7722"/>
            </a:lvl1pPr>
          </a:lstStyle>
          <a:p>
            <a:pPr/>
            <a:r>
              <a:t>Atitudini epistemice: opinie,  cunoaștere</a:t>
            </a:r>
          </a:p>
        </p:txBody>
      </p:sp>
      <p:sp>
        <p:nvSpPr>
          <p:cNvPr id="227" name="Google Shape;166;p20"/>
          <p:cNvSpPr txBox="1"/>
          <p:nvPr/>
        </p:nvSpPr>
        <p:spPr>
          <a:xfrm>
            <a:off x="4061522" y="5426444"/>
            <a:ext cx="216689" cy="20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659751">
              <a:lnSpc>
                <a:spcPct val="10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28" name="Google Shape;167;p20"/>
          <p:cNvSpPr txBox="1"/>
          <p:nvPr/>
        </p:nvSpPr>
        <p:spPr>
          <a:xfrm>
            <a:off x="4448797" y="5872693"/>
            <a:ext cx="15871372" cy="4829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l" defTabSz="1659751">
              <a:lnSpc>
                <a:spcPct val="100000"/>
              </a:lnSpc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“Cunoaștere = opinie adevărată justificată” ?</a:t>
            </a:r>
          </a:p>
          <a:p>
            <a:pPr marR="1979022" indent="12700" algn="l" defTabSz="1659751">
              <a:lnSpc>
                <a:spcPct val="113809"/>
              </a:lnSpc>
              <a:spcBef>
                <a:spcPts val="1800"/>
              </a:spcBef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Există cazuri în care putem spune despre cineva că are o opinie  adevărată și justificată că P, deși nu știe că P?</a:t>
            </a:r>
          </a:p>
          <a:p>
            <a:pPr indent="12700" algn="l" defTabSz="1659751">
              <a:lnSpc>
                <a:spcPct val="100000"/>
              </a:lnSpc>
              <a:spcBef>
                <a:spcPts val="1200"/>
              </a:spcBef>
              <a:defRPr sz="3800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Cazurile Gettier.</a:t>
            </a:r>
          </a:p>
          <a:p>
            <a:pPr indent="12700" algn="l" defTabSz="1659751">
              <a:lnSpc>
                <a:spcPct val="100000"/>
              </a:lnSpc>
              <a:spcBef>
                <a:spcPts val="1200"/>
              </a:spcBef>
              <a:defRPr sz="3800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indent="12700" algn="l" defTabSz="1659751">
              <a:lnSpc>
                <a:spcPct val="100000"/>
              </a:lnSpc>
              <a:spcBef>
                <a:spcPts val="1200"/>
              </a:spcBef>
              <a:defRPr sz="3800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indent="12700" algn="l" defTabSz="1659751">
              <a:lnSpc>
                <a:spcPct val="100000"/>
              </a:lnSpc>
              <a:spcBef>
                <a:spcPts val="1200"/>
              </a:spcBef>
              <a:defRPr sz="3800">
                <a:solidFill>
                  <a:schemeClr val="accent1">
                    <a:lumOff val="-2449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https://fitelson.org/proseminar/gettier.pdf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72;p2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Bivalența</a:t>
            </a:r>
          </a:p>
        </p:txBody>
      </p:sp>
      <p:sp>
        <p:nvSpPr>
          <p:cNvPr id="231" name="Google Shape;173;p21"/>
          <p:cNvSpPr txBox="1"/>
          <p:nvPr>
            <p:ph type="body" idx="1"/>
          </p:nvPr>
        </p:nvSpPr>
        <p:spPr>
          <a:xfrm>
            <a:off x="4766078" y="2767482"/>
            <a:ext cx="15829879" cy="9008284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Orice enunț este adevărat sau fals (nu există o a treia opțiune)</a:t>
            </a:r>
          </a:p>
          <a:p>
            <a:pPr marL="0" indent="0"/>
          </a:p>
          <a:p>
            <a:pPr marL="0" indent="0"/>
          </a:p>
          <a:p>
            <a:pPr marL="0" indent="0"/>
            <a:r>
              <a:t>Implică bivalența că TOATE enunțurile au valoare de adevăr?</a:t>
            </a:r>
          </a:p>
          <a:p>
            <a:pPr marL="0" indent="0"/>
          </a:p>
          <a:p>
            <a:pPr marL="0" indent="0"/>
            <a:r>
              <a:t>Implică bivalența că noi CUNOAȘTEM aceste valori de adevăr?</a:t>
            </a:r>
          </a:p>
          <a:p>
            <a:pPr marL="0" indent="0"/>
          </a:p>
          <a:p>
            <a:pPr marL="0" indent="0"/>
          </a:p>
          <a:p>
            <a:pPr marL="0" indent="0"/>
          </a:p>
          <a:p>
            <a:pPr marL="0" indent="0"/>
            <a:r>
              <a:t>În 2044 va avea loc al Treilea Război Mondial.</a:t>
            </a:r>
          </a:p>
          <a:p>
            <a:pPr marL="0" indent="0"/>
          </a:p>
          <a:p>
            <a:pPr marL="0" indent="0"/>
          </a:p>
          <a:p>
            <a:pPr marL="0" indent="0"/>
            <a:r>
              <a:t>În 1930, 13 februarie, ora 15.42, o femeie blondă trecea pe strada x ținând de mână un copil îmbrăcat în verde.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178;p22"/>
          <p:cNvSpPr txBox="1"/>
          <p:nvPr>
            <p:ph type="title"/>
          </p:nvPr>
        </p:nvSpPr>
        <p:spPr>
          <a:xfrm>
            <a:off x="6009426" y="440293"/>
            <a:ext cx="12365146" cy="245807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(L) Această propoziție este falsă.</a:t>
            </a:r>
          </a:p>
        </p:txBody>
      </p:sp>
      <p:sp>
        <p:nvSpPr>
          <p:cNvPr id="234" name="Google Shape;179;p22"/>
          <p:cNvSpPr txBox="1"/>
          <p:nvPr>
            <p:ph type="body" sz="half" idx="1"/>
          </p:nvPr>
        </p:nvSpPr>
        <p:spPr>
          <a:xfrm>
            <a:off x="4458020" y="3739050"/>
            <a:ext cx="15829879" cy="7807180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Dacă L este adevărată, atunci trebuie să se aplice ceea ce spune (că este falsă), deci L este falsă.</a:t>
            </a:r>
          </a:p>
          <a:p>
            <a:pPr marL="0" indent="0"/>
          </a:p>
          <a:p>
            <a:pPr marL="0" indent="0"/>
          </a:p>
          <a:p>
            <a:pPr marL="0" indent="0"/>
            <a:r>
              <a:t>Dacă L este falsă, atunci deoarece asta spune, ea este adevărată.</a:t>
            </a:r>
          </a:p>
          <a:p>
            <a:pPr marL="0" indent="0"/>
          </a:p>
          <a:p>
            <a:pPr marL="0" indent="0"/>
          </a:p>
          <a:p>
            <a:pPr marL="0" indent="0"/>
            <a:r>
              <a:t>(L→~L)→~L</a:t>
            </a:r>
          </a:p>
          <a:p>
            <a:pPr marL="0" indent="0"/>
          </a:p>
          <a:p>
            <a:pPr marL="0" indent="0"/>
            <a:r>
              <a:t>(~L→L)→L</a:t>
            </a:r>
          </a:p>
          <a:p>
            <a:pPr marL="0" indent="0"/>
          </a:p>
          <a:p>
            <a:pPr marL="0" indent="0"/>
            <a:r>
              <a:t>Ce se întâmplă cu enunțurile paradoxale?</a:t>
            </a:r>
          </a:p>
          <a:p>
            <a:pPr marL="0" indent="0"/>
            <a:r>
              <a:t>Idei?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What Is A Paradox?" descr="What Is A Paradox?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What Is A Paradox?" aiw:author="Vsauce2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14554" y="64437"/>
            <a:ext cx="24154892" cy="1358712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236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36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3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84;p23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Paradoxuri nerezolvate</a:t>
            </a:r>
          </a:p>
        </p:txBody>
      </p:sp>
      <p:sp>
        <p:nvSpPr>
          <p:cNvPr id="239" name="Google Shape;185;p23"/>
          <p:cNvSpPr txBox="1"/>
          <p:nvPr>
            <p:ph type="body" sz="half" idx="1"/>
          </p:nvPr>
        </p:nvSpPr>
        <p:spPr>
          <a:xfrm>
            <a:off x="4458020" y="3739050"/>
            <a:ext cx="15829879" cy="4804419"/>
          </a:xfrm>
          <a:prstGeom prst="rect">
            <a:avLst/>
          </a:prstGeom>
        </p:spPr>
        <p:txBody>
          <a:bodyPr/>
          <a:lstStyle/>
          <a:p>
            <a:pPr marL="620485" indent="-620485">
              <a:buClr>
                <a:srgbClr val="000000"/>
              </a:buClr>
              <a:buSzPts val="3800"/>
              <a:buFont typeface="Arial"/>
              <a:buChar char="-"/>
            </a:pPr>
            <a:r>
              <a:t>Paradoxul mincinosului/Paradoxul lui Pinocchio</a:t>
            </a:r>
          </a:p>
          <a:p>
            <a:pPr marL="374596" indent="-238071"/>
          </a:p>
          <a:p>
            <a:pPr marL="374596" indent="-238071"/>
          </a:p>
          <a:p>
            <a:pPr marL="374596" indent="-238071"/>
          </a:p>
          <a:p>
            <a:pPr marL="620485" indent="-620485">
              <a:buClr>
                <a:srgbClr val="000000"/>
              </a:buClr>
              <a:buSzPts val="3800"/>
              <a:buFont typeface="Arial"/>
              <a:buChar char="-"/>
            </a:pPr>
            <a:r>
              <a:t>Paradoxul grămezii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/>
          <p:nvPr>
            <p:ph type="title"/>
          </p:nvPr>
        </p:nvSpPr>
        <p:spPr>
          <a:xfrm>
            <a:off x="4413068" y="4251959"/>
            <a:ext cx="15557864" cy="122903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Condiții necesare și suficiente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Necesar/ Suficient</a:t>
            </a:r>
          </a:p>
        </p:txBody>
      </p:sp>
      <p:sp>
        <p:nvSpPr>
          <p:cNvPr id="244" name="Content Placeholder 2"/>
          <p:cNvSpPr txBox="1"/>
          <p:nvPr>
            <p:ph type="body" idx="1"/>
          </p:nvPr>
        </p:nvSpPr>
        <p:spPr>
          <a:xfrm>
            <a:off x="3955485" y="3200399"/>
            <a:ext cx="16473030" cy="9906001"/>
          </a:xfrm>
          <a:prstGeom prst="rect">
            <a:avLst/>
          </a:prstGeom>
        </p:spPr>
        <p:txBody>
          <a:bodyPr/>
          <a:lstStyle/>
          <a:p>
            <a:pPr/>
            <a:r>
              <a:t>X este o condiție </a:t>
            </a:r>
            <a:r>
              <a:rPr b="1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NECESARĂ</a:t>
            </a:r>
            <a:r>
              <a:t> pentru Y dacă ocurența lui X se cere pentru ocurența lui Y (dacă nu ar fi X, nu ar fi nici Y)</a:t>
            </a:r>
          </a:p>
          <a:p>
            <a:pPr/>
            <a:r>
              <a:t>Ex. Mihai Eminescu și Ion Creangă au fost contemporani.</a:t>
            </a:r>
          </a:p>
          <a:p>
            <a:pPr/>
            <a:r>
              <a:t>Deci, Mihai Eminescu și Ion Creangă au fost prieteni. </a:t>
            </a:r>
          </a:p>
          <a:p>
            <a:pPr/>
          </a:p>
          <a:p>
            <a:pPr>
              <a:defRPr b="1"/>
            </a:pPr>
            <a:r>
              <a:t>Dați și voi un exemplu!</a:t>
            </a:r>
          </a:p>
          <a:p>
            <a:pPr/>
          </a:p>
          <a:p>
            <a:pPr/>
            <a:r>
              <a:t>X este o condiție </a:t>
            </a:r>
            <a:r>
              <a:rPr b="1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SUFICIENTĂ</a:t>
            </a:r>
            <a:r>
              <a:t> pentru Y dacă ocurența lui X garantează ocurența lui Y (dacă avem X, este imposibil să nu avem Y)</a:t>
            </a:r>
          </a:p>
          <a:p>
            <a:pPr/>
            <a:r>
              <a:t>Ex. Mihai Eminescu și Ion Creangă au fost prieteni.</a:t>
            </a:r>
          </a:p>
          <a:p>
            <a:pPr/>
            <a:r>
              <a:t>Deci, Mihai Eminescu și Ion Creangă au fost contemporani.</a:t>
            </a:r>
          </a:p>
          <a:p>
            <a:pPr>
              <a:defRPr b="1"/>
            </a:pPr>
          </a:p>
          <a:p>
            <a:pPr>
              <a:defRPr b="1"/>
            </a:pPr>
            <a:r>
              <a:t>Dați și voi un exemplu!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Necesar/Suficient</a:t>
            </a:r>
          </a:p>
        </p:txBody>
      </p:sp>
      <p:sp>
        <p:nvSpPr>
          <p:cNvPr id="247" name="Content Placeholder 2"/>
          <p:cNvSpPr txBox="1"/>
          <p:nvPr>
            <p:ph type="body" idx="1"/>
          </p:nvPr>
        </p:nvSpPr>
        <p:spPr>
          <a:xfrm>
            <a:off x="3955485" y="2743199"/>
            <a:ext cx="16473030" cy="1066800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!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O singură situație poate avea mai mult de o condiție necesară</a:t>
            </a:r>
            <a:endParaRPr>
              <a:solidFill>
                <a:srgbClr val="000000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/>
            <a:r>
              <a:t>Ex. A avea voce este necesar pentru a fi cântăreț de operă. A fi capabil să citești partiturile este necesar pentru a fi cântăreț de operă. </a:t>
            </a:r>
          </a:p>
          <a:p>
            <a:pPr>
              <a:defRPr b="1"/>
            </a:pPr>
            <a:r>
              <a:t>Sunt ele și condiții suficiente?</a:t>
            </a:r>
          </a:p>
          <a:p>
            <a:pPr/>
          </a:p>
          <a:p>
            <a:pPr>
              <a:defRPr>
                <a:solidFill>
                  <a:srgbClr val="FF0000"/>
                </a:solidFill>
              </a:defRPr>
            </a:pPr>
            <a:r>
              <a:t>! </a:t>
            </a:r>
            <a:r>
              <a:rPr>
                <a:solidFill>
                  <a:srgbClr val="00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Pot exist</a:t>
            </a:r>
            <a:r>
              <a:rPr>
                <a:solidFill>
                  <a:srgbClr val="00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>
                <a:solidFill>
                  <a:srgbClr val="00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 mai multe condiții suficiente pentru o stare de lucruri.</a:t>
            </a:r>
            <a:endParaRPr>
              <a:solidFill>
                <a:srgbClr val="000000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/>
            <a:r>
              <a:t>Ex. A fi roșu este suficient pentru a fi colorat. A fi verde este suficient pentru a fi colorat.</a:t>
            </a:r>
          </a:p>
          <a:p>
            <a:pPr>
              <a:defRPr b="1"/>
            </a:pPr>
            <a:r>
              <a:t>Sunt ele și condiții necesare?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ontent Placeholder 2"/>
          <p:cNvSpPr txBox="1"/>
          <p:nvPr>
            <p:ph type="body" idx="1"/>
          </p:nvPr>
        </p:nvSpPr>
        <p:spPr>
          <a:xfrm>
            <a:off x="3955485" y="761999"/>
            <a:ext cx="16473030" cy="11887201"/>
          </a:xfrm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Necesar și suficient</a:t>
            </a:r>
          </a:p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Necesar, dar nu și suficient</a:t>
            </a:r>
          </a:p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Suficient, dar nu și necesar</a:t>
            </a:r>
          </a:p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Suficient și necesar</a:t>
            </a:r>
          </a:p>
          <a:p>
            <a:pPr/>
          </a:p>
          <a:p>
            <a:pPr/>
            <a:r>
              <a:t>A. Afară plouă. Ion și Andrei sunt prieteni.</a:t>
            </a:r>
          </a:p>
          <a:p>
            <a:pPr/>
            <a:r>
              <a:t>B. Maria și Ioana sunt colege de clasă. Maria și Ioana sunt colege de bancă.</a:t>
            </a:r>
          </a:p>
          <a:p>
            <a:pPr/>
            <a:r>
              <a:t>C. Maria și Ioana sunt colege de bancă. Maria și Ioana sunt colege de clasă.</a:t>
            </a:r>
          </a:p>
          <a:p>
            <a:pPr/>
            <a:r>
              <a:t>D. Triunghiul ABC este isoscel. Triunghiul ABC are unghiurile de la bază congruente.</a:t>
            </a:r>
          </a:p>
          <a:p>
            <a:pPr/>
          </a:p>
          <a:p>
            <a:pPr/>
            <a:r>
              <a:t>Care dintre cele patru posibilități credeți că sunt importante în argumentare?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The Write-off Falacy</a:t>
            </a:r>
          </a:p>
        </p:txBody>
      </p:sp>
      <p:sp>
        <p:nvSpPr>
          <p:cNvPr id="252" name="Content Placeholder 2"/>
          <p:cNvSpPr txBox="1"/>
          <p:nvPr>
            <p:ph type="body" idx="1"/>
          </p:nvPr>
        </p:nvSpPr>
        <p:spPr>
          <a:xfrm>
            <a:off x="3650428" y="3047999"/>
            <a:ext cx="17388201" cy="9753601"/>
          </a:xfrm>
          <a:prstGeom prst="rect">
            <a:avLst/>
          </a:prstGeom>
        </p:spPr>
        <p:txBody>
          <a:bodyPr/>
          <a:lstStyle/>
          <a:p>
            <a:pPr/>
            <a:r>
              <a:t>Dac</a:t>
            </a:r>
            <a:r>
              <a:t>ă x nu este o condiție necesară pentru y și dacă x nu este o condiție suficientă pentru y, atunci x nu este important.</a:t>
            </a:r>
          </a:p>
          <a:p>
            <a:pPr/>
          </a:p>
          <a:p>
            <a:pPr>
              <a:defRPr>
                <a:solidFill>
                  <a:srgbClr val="FF0000"/>
                </a:solidFill>
              </a:defRPr>
            </a:pPr>
            <a:r>
              <a:t>Exemplu:</a:t>
            </a:r>
            <a:r>
              <a:rPr>
                <a:solidFill>
                  <a:srgbClr val="000000"/>
                </a:solidFill>
              </a:rPr>
              <a:t> Democrația nu este o condiție necesară pentru o guvernare bună. (De ce? E posibil ca o formă de guvernare care nu este democratică să fie bună – la un anumit moment, într-un anumit spațiu). </a:t>
            </a:r>
            <a:endParaRPr>
              <a:solidFill>
                <a:srgbClr val="000000"/>
              </a:solidFill>
            </a:endParaRPr>
          </a:p>
          <a:p>
            <a:pPr/>
            <a:r>
              <a:t>Democrația nu este o condiție suficientă pentru o guvernare bună. (De ce? E posibil ca într-un stat democratic, să fie aleși de către cetățeni politicieni corupți.)</a:t>
            </a:r>
          </a:p>
          <a:p>
            <a:pPr/>
          </a:p>
          <a:p>
            <a:pPr/>
            <a:r>
              <a:t>Dar </a:t>
            </a:r>
            <a:r>
              <a:rPr b="1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e posibil (probabil) </a:t>
            </a:r>
            <a:r>
              <a:t>ca o democrație să producă o guvernare bună.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08;p11"/>
          <p:cNvSpPr txBox="1"/>
          <p:nvPr>
            <p:ph type="title"/>
          </p:nvPr>
        </p:nvSpPr>
        <p:spPr>
          <a:xfrm>
            <a:off x="5419290" y="1007376"/>
            <a:ext cx="13525822" cy="1263256"/>
          </a:xfrm>
          <a:prstGeom prst="rect">
            <a:avLst/>
          </a:prstGeom>
        </p:spPr>
        <p:txBody>
          <a:bodyPr/>
          <a:lstStyle/>
          <a:p>
            <a:pPr indent="12700"/>
            <a:r>
              <a:t>Adevăr </a:t>
            </a:r>
            <a:r>
              <a:rPr i="1"/>
              <a:t>a priori </a:t>
            </a:r>
            <a:r>
              <a:t>vs. </a:t>
            </a:r>
            <a:r>
              <a:rPr i="1"/>
              <a:t>a posteriori</a:t>
            </a:r>
          </a:p>
        </p:txBody>
      </p:sp>
      <p:sp>
        <p:nvSpPr>
          <p:cNvPr id="199" name="Google Shape;109;p11"/>
          <p:cNvSpPr txBox="1"/>
          <p:nvPr/>
        </p:nvSpPr>
        <p:spPr>
          <a:xfrm>
            <a:off x="4045385" y="3324094"/>
            <a:ext cx="198249" cy="18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659751">
              <a:lnSpc>
                <a:spcPct val="100000"/>
              </a:lnSpc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00" name="Google Shape;110;p11"/>
          <p:cNvSpPr txBox="1"/>
          <p:nvPr/>
        </p:nvSpPr>
        <p:spPr>
          <a:xfrm>
            <a:off x="4045385" y="4479003"/>
            <a:ext cx="198249" cy="18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659751">
              <a:lnSpc>
                <a:spcPct val="100000"/>
              </a:lnSpc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01" name="Google Shape;111;p11"/>
          <p:cNvSpPr txBox="1"/>
          <p:nvPr/>
        </p:nvSpPr>
        <p:spPr>
          <a:xfrm>
            <a:off x="4045386" y="3214577"/>
            <a:ext cx="15971649" cy="7151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01429" indent="12700" algn="l" defTabSz="1659751">
              <a:lnSpc>
                <a:spcPct val="112972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Adevăr </a:t>
            </a:r>
            <a:r>
              <a:rPr b="1" i="1"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</a:rPr>
              <a:t>a priori </a:t>
            </a:r>
            <a:r>
              <a:t>= adevăr care </a:t>
            </a:r>
            <a:r>
              <a:rPr b="1">
                <a:solidFill>
                  <a:schemeClr val="accent6">
                    <a:satOff val="12785"/>
                    <a:lumOff val="-23589"/>
                  </a:schemeClr>
                </a:solidFill>
              </a:rPr>
              <a:t>poate</a:t>
            </a:r>
            <a:r>
              <a:t> fi cunoscut fără apel la experiență (= contact cu  lumea externă). </a:t>
            </a:r>
          </a:p>
          <a:p>
            <a:pPr indent="12700" algn="l" defTabSz="1659751">
              <a:lnSpc>
                <a:spcPct val="100000"/>
              </a:lnSpc>
              <a:spcBef>
                <a:spcPts val="10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Exemple:</a:t>
            </a:r>
          </a:p>
          <a:p>
            <a:pPr indent="12700" algn="l" defTabSz="1659751">
              <a:lnSpc>
                <a:spcPct val="100000"/>
              </a:lnSpc>
              <a:spcBef>
                <a:spcPts val="10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“5+7=12”</a:t>
            </a:r>
          </a:p>
          <a:p>
            <a:pPr indent="12700" algn="l" defTabSz="1659751">
              <a:lnSpc>
                <a:spcPct val="100000"/>
              </a:lnSpc>
              <a:spcBef>
                <a:spcPts val="10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“Ori este un laptop pe masă, ori nu este un laptop pe masă.”</a:t>
            </a:r>
          </a:p>
          <a:p>
            <a:pPr indent="12700" algn="l" defTabSz="1659751">
              <a:lnSpc>
                <a:spcPct val="100000"/>
              </a:lnSpc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260420" indent="-248355" algn="l" defTabSz="165975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SzPts val="3200"/>
              <a:buFont typeface="Arial"/>
              <a:buChar char="-"/>
              <a:defRPr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Tautologie = </a:t>
            </a:r>
          </a:p>
          <a:p>
            <a:pPr marL="260420" indent="-248355" algn="l" defTabSz="1659751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ts val="3200"/>
              <a:buFont typeface="Arial"/>
              <a:buChar char="-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“Toți celibatarii sunt necăsătoriți.”  “Toate triunghiurile au trei laturi”.</a:t>
            </a:r>
          </a:p>
          <a:p>
            <a:pPr marR="9702629" indent="12700" algn="l" defTabSz="1659751">
              <a:lnSpc>
                <a:spcPct val="1311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622300" marR="9702629" indent="-609600" algn="l" defTabSz="1659751">
              <a:lnSpc>
                <a:spcPct val="131100"/>
              </a:lnSpc>
              <a:buClr>
                <a:srgbClr val="FF0000"/>
              </a:buClr>
              <a:buSzPts val="3200"/>
              <a:buFont typeface="Arial"/>
              <a:buChar char="-"/>
              <a:defRPr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Contradicție =</a:t>
            </a:r>
          </a:p>
          <a:p>
            <a:pPr marR="9702629" indent="12700" algn="l" defTabSz="1659751">
              <a:lnSpc>
                <a:spcPct val="1311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A&amp;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∼A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marR="9702629" indent="12700" algn="l" defTabSz="1659751">
              <a:lnSpc>
                <a:spcPct val="131100"/>
              </a:lnSpc>
              <a:defRPr sz="3200"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t>∼(Av ∼A)</a:t>
            </a:r>
          </a:p>
        </p:txBody>
      </p:sp>
      <p:sp>
        <p:nvSpPr>
          <p:cNvPr id="202" name="Poate nu înseamnă că trebuie. Există situații în care adevărurile a priori sunt cunoscute prin apelul la experiență. :)"/>
          <p:cNvSpPr txBox="1"/>
          <p:nvPr/>
        </p:nvSpPr>
        <p:spPr>
          <a:xfrm>
            <a:off x="19111463" y="2011776"/>
            <a:ext cx="4982236" cy="114275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Poate nu înseamnă că trebuie. Există situații în care adevărurile a priori sunt cunoscute prin apelul la experiență. :)</a:t>
            </a:r>
          </a:p>
        </p:txBody>
      </p:sp>
      <p:sp>
        <p:nvSpPr>
          <p:cNvPr id="203" name="Line"/>
          <p:cNvSpPr/>
          <p:nvPr/>
        </p:nvSpPr>
        <p:spPr>
          <a:xfrm flipH="1">
            <a:off x="10435628" y="2455606"/>
            <a:ext cx="8656953" cy="893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Posibilitate</a:t>
            </a:r>
          </a:p>
        </p:txBody>
      </p:sp>
      <p:sp>
        <p:nvSpPr>
          <p:cNvPr id="255" name="Content Placeholder 2"/>
          <p:cNvSpPr txBox="1"/>
          <p:nvPr>
            <p:ph type="body" idx="1"/>
          </p:nvPr>
        </p:nvSpPr>
        <p:spPr>
          <a:xfrm>
            <a:off x="3955485" y="3200399"/>
            <a:ext cx="16473030" cy="9601201"/>
          </a:xfrm>
          <a:prstGeom prst="rect">
            <a:avLst/>
          </a:prstGeom>
        </p:spPr>
        <p:txBody>
          <a:bodyPr/>
          <a:lstStyle/>
          <a:p>
            <a:pPr/>
            <a:r>
              <a:t>Condițiile necesare și suficiente sunt strâns legate de conceptul de posibilitate.</a:t>
            </a:r>
          </a:p>
          <a:p>
            <a:pPr/>
            <a:r>
              <a:t>X este condiție necesară pentru Y: </a:t>
            </a:r>
            <a:r>
              <a:rPr>
                <a:solidFill>
                  <a:srgbClr val="FF0000"/>
                </a:solidFill>
              </a:rPr>
              <a:t>nu este posibil </a:t>
            </a:r>
            <a:r>
              <a:t>ca Y să apară fără X.</a:t>
            </a:r>
          </a:p>
          <a:p>
            <a:pPr/>
            <a:r>
              <a:t>X este condiție suficientă pentru Y: </a:t>
            </a:r>
            <a:r>
              <a:rPr>
                <a:solidFill>
                  <a:srgbClr val="FF0000"/>
                </a:solidFill>
              </a:rPr>
              <a:t>nu este posibil </a:t>
            </a:r>
            <a:r>
              <a:t>ca X să apară fără Y.</a:t>
            </a:r>
          </a:p>
          <a:p>
            <a:pPr/>
          </a:p>
          <a:p>
            <a:pPr/>
            <a:r>
              <a:t>Ce înseamnă posibilitatea?</a:t>
            </a:r>
          </a:p>
          <a:p>
            <a:pPr/>
          </a:p>
          <a:p>
            <a:pPr/>
            <a:r>
              <a:t>Perechea: posibilitate/necesitate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ontent Placeholder 2"/>
          <p:cNvSpPr txBox="1"/>
          <p:nvPr>
            <p:ph type="body" sz="half" idx="1"/>
          </p:nvPr>
        </p:nvSpPr>
        <p:spPr>
          <a:xfrm>
            <a:off x="3955485" y="914400"/>
            <a:ext cx="16473030" cy="4203867"/>
          </a:xfrm>
          <a:prstGeom prst="rect">
            <a:avLst/>
          </a:prstGeom>
        </p:spPr>
        <p:txBody>
          <a:bodyPr/>
          <a:lstStyle/>
          <a:p>
            <a:pPr/>
            <a:r>
              <a:t>Nu este posibil să desenezi un pătrat roșu fără a desena un pătrat.</a:t>
            </a:r>
          </a:p>
          <a:p>
            <a:pPr/>
          </a:p>
          <a:p>
            <a:pPr/>
            <a:r>
              <a:t>Nu este posibil să dizolvi aurul în apă.</a:t>
            </a:r>
          </a:p>
          <a:p>
            <a:pPr/>
          </a:p>
          <a:p>
            <a:pPr/>
            <a:r>
              <a:t>Nu este posibil să faci înconjurul lumii în mai puțin de o oră.</a:t>
            </a:r>
          </a:p>
          <a:p>
            <a:pPr/>
          </a:p>
          <a:p>
            <a:pPr/>
            <a:r>
              <a:t>Nu este posibil să votezi în România dacă ai sub 18 ani.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/>
          <p:nvPr>
            <p:ph type="title"/>
          </p:nvPr>
        </p:nvSpPr>
        <p:spPr>
          <a:xfrm>
            <a:off x="6009426" y="440293"/>
            <a:ext cx="12365146" cy="2458075"/>
          </a:xfrm>
          <a:prstGeom prst="rect">
            <a:avLst/>
          </a:prstGeom>
        </p:spPr>
        <p:txBody>
          <a:bodyPr/>
          <a:lstStyle/>
          <a:p>
            <a:pPr/>
            <a:r>
              <a:t>Posibilitate/Imposibilitate logică</a:t>
            </a:r>
          </a:p>
        </p:txBody>
      </p:sp>
      <p:sp>
        <p:nvSpPr>
          <p:cNvPr id="260" name="Content Placeholder 2"/>
          <p:cNvSpPr txBox="1"/>
          <p:nvPr>
            <p:ph type="body" sz="half" idx="1"/>
          </p:nvPr>
        </p:nvSpPr>
        <p:spPr>
          <a:xfrm>
            <a:off x="4458019" y="3739050"/>
            <a:ext cx="15829879" cy="4804418"/>
          </a:xfrm>
          <a:prstGeom prst="rect">
            <a:avLst/>
          </a:prstGeom>
        </p:spPr>
        <p:txBody>
          <a:bodyPr/>
          <a:lstStyle/>
          <a:p>
            <a:pPr/>
            <a:r>
              <a:t>Ceva este imposibil din punct de vedere logic dacă este contradictoriu sau neagă principiile logicii.</a:t>
            </a:r>
          </a:p>
          <a:p>
            <a:pPr/>
          </a:p>
          <a:p>
            <a:pPr/>
            <a:r>
              <a:t>Este imposibil logic să desenezi un cerc-pătrat.</a:t>
            </a:r>
          </a:p>
          <a:p>
            <a:pPr/>
          </a:p>
          <a:p>
            <a:pPr>
              <a:defRPr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Care sunt principiile logicii?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Principiile logicii</a:t>
            </a:r>
          </a:p>
        </p:txBody>
      </p:sp>
      <p:sp>
        <p:nvSpPr>
          <p:cNvPr id="263" name="Text Placeholder 2"/>
          <p:cNvSpPr txBox="1"/>
          <p:nvPr>
            <p:ph type="body" sz="quarter" idx="1"/>
          </p:nvPr>
        </p:nvSpPr>
        <p:spPr>
          <a:xfrm>
            <a:off x="4458019" y="3739050"/>
            <a:ext cx="15829879" cy="2402210"/>
          </a:xfrm>
          <a:prstGeom prst="rect">
            <a:avLst/>
          </a:prstGeom>
        </p:spPr>
        <p:txBody>
          <a:bodyPr/>
          <a:lstStyle/>
          <a:p>
            <a:pPr marL="827314" indent="-827314">
              <a:buSzPct val="100000"/>
              <a:buAutoNum type="arabicPeriod" startAt="1"/>
            </a:pPr>
            <a:r>
              <a:t>Non-contradicția</a:t>
            </a:r>
          </a:p>
          <a:p>
            <a:pPr marL="827314" indent="-827314">
              <a:buSzPct val="100000"/>
              <a:buAutoNum type="arabicPeriod" startAt="1"/>
            </a:pPr>
            <a:r>
              <a:t>Identitatea</a:t>
            </a:r>
          </a:p>
          <a:p>
            <a:pPr marL="827314" indent="-827314">
              <a:buSzPct val="100000"/>
              <a:buAutoNum type="arabicPeriod" startAt="1"/>
            </a:pPr>
            <a:r>
              <a:t>Terțul exclus</a:t>
            </a:r>
          </a:p>
          <a:p>
            <a:pPr marL="827314" indent="-827314">
              <a:buSzPct val="100000"/>
              <a:buAutoNum type="arabicPeriod" startAt="1"/>
            </a:pPr>
            <a:r>
              <a:t>Rațiunea suficientă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Non-contradicția</a:t>
            </a:r>
          </a:p>
        </p:txBody>
      </p:sp>
      <p:sp>
        <p:nvSpPr>
          <p:cNvPr id="266" name="Text Placeholder 2"/>
          <p:cNvSpPr txBox="1"/>
          <p:nvPr>
            <p:ph type="body" sz="half" idx="1"/>
          </p:nvPr>
        </p:nvSpPr>
        <p:spPr>
          <a:xfrm>
            <a:off x="4458019" y="3739050"/>
            <a:ext cx="15829879" cy="5404971"/>
          </a:xfrm>
          <a:prstGeom prst="rect">
            <a:avLst/>
          </a:prstGeom>
        </p:spPr>
        <p:txBody>
          <a:bodyPr/>
          <a:lstStyle/>
          <a:p>
            <a:pPr defTabSz="1477178">
              <a:defRPr sz="3382"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t>∼</a:t>
            </a:r>
            <a:r>
              <a:t>(A&amp;</a:t>
            </a:r>
            <a:r>
              <a:t>∼</a:t>
            </a:r>
            <a:r>
              <a:t>A)</a:t>
            </a:r>
          </a:p>
          <a:p>
            <a:pPr defTabSz="1477178">
              <a:defRPr sz="3382">
                <a:latin typeface="Cambria Math"/>
                <a:ea typeface="Cambria Math"/>
                <a:cs typeface="Cambria Math"/>
                <a:sym typeface="Cambria Math"/>
              </a:defRPr>
            </a:pPr>
          </a:p>
          <a:p>
            <a:pPr defTabSz="1477178">
              <a:defRPr sz="3382"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t>Un obiect nu poate fi în același timp și sub același raport A și non-A.</a:t>
            </a:r>
          </a:p>
          <a:p>
            <a:pPr defTabSz="1477178">
              <a:defRPr sz="3382">
                <a:latin typeface="Cambria Math"/>
                <a:ea typeface="Cambria Math"/>
                <a:cs typeface="Cambria Math"/>
                <a:sym typeface="Cambria Math"/>
              </a:defRPr>
            </a:pPr>
          </a:p>
          <a:p>
            <a:pPr defTabSz="1477178">
              <a:defRPr sz="3382">
                <a:latin typeface="Cambria Math"/>
                <a:ea typeface="Cambria Math"/>
                <a:cs typeface="Cambria Math"/>
                <a:sym typeface="Cambria Math"/>
              </a:defRPr>
            </a:pPr>
          </a:p>
          <a:p>
            <a:pPr defTabSz="1477178">
              <a:defRPr sz="3382">
                <a:latin typeface="Cambria Math"/>
                <a:ea typeface="Cambria Math"/>
                <a:cs typeface="Cambria Math"/>
                <a:sym typeface="Cambria Math"/>
              </a:defRPr>
            </a:pPr>
          </a:p>
          <a:p>
            <a:pPr defTabSz="1477178">
              <a:defRPr sz="3382"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t>Ex. Ion nu poate fi simultan chel și non-chel. </a:t>
            </a:r>
          </a:p>
          <a:p>
            <a:pPr defTabSz="1477178">
              <a:defRPr sz="3382">
                <a:latin typeface="Cambria Math"/>
                <a:ea typeface="Cambria Math"/>
                <a:cs typeface="Cambria Math"/>
                <a:sym typeface="Cambria Math"/>
              </a:defRPr>
            </a:pPr>
          </a:p>
          <a:p>
            <a:pPr defTabSz="1477178">
              <a:defRPr sz="3382">
                <a:solidFill>
                  <a:srgbClr val="5E5E5E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 Ion chel dacă are 5000 de fire de păr în cap?</a:t>
            </a:r>
          </a:p>
          <a:p>
            <a:pPr defTabSz="1477178">
              <a:defRPr sz="3382">
                <a:solidFill>
                  <a:srgbClr val="5E5E5E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Dar 4999?....Dar 100?....Dar 35? ...Dar 5?...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Identiatea</a:t>
            </a:r>
          </a:p>
        </p:txBody>
      </p:sp>
      <p:sp>
        <p:nvSpPr>
          <p:cNvPr id="269" name="Text Placeholder 2"/>
          <p:cNvSpPr txBox="1"/>
          <p:nvPr>
            <p:ph type="body" sz="quarter" idx="1"/>
          </p:nvPr>
        </p:nvSpPr>
        <p:spPr>
          <a:xfrm>
            <a:off x="4458019" y="3739050"/>
            <a:ext cx="15829879" cy="3002762"/>
          </a:xfrm>
          <a:prstGeom prst="rect">
            <a:avLst/>
          </a:prstGeom>
        </p:spPr>
        <p:txBody>
          <a:bodyPr/>
          <a:lstStyle/>
          <a:p>
            <a:pPr/>
            <a:r>
              <a:t>Un obiect e identic cu sine și numai cu sine în același timp și sub același raport.</a:t>
            </a:r>
          </a:p>
        </p:txBody>
      </p:sp>
      <p:pic>
        <p:nvPicPr>
          <p:cNvPr id="2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4060" y="5889811"/>
            <a:ext cx="5532505" cy="6915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4682" y="4091747"/>
            <a:ext cx="13831261" cy="6777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Terțul exclus</a:t>
            </a:r>
          </a:p>
        </p:txBody>
      </p:sp>
      <p:sp>
        <p:nvSpPr>
          <p:cNvPr id="275" name="Text Placeholder 2"/>
          <p:cNvSpPr txBox="1"/>
          <p:nvPr>
            <p:ph type="body" sz="half" idx="1"/>
          </p:nvPr>
        </p:nvSpPr>
        <p:spPr>
          <a:xfrm>
            <a:off x="4458019" y="3739050"/>
            <a:ext cx="15829879" cy="5404971"/>
          </a:xfrm>
          <a:prstGeom prst="rect">
            <a:avLst/>
          </a:prstGeom>
        </p:spPr>
        <p:txBody>
          <a:bodyPr/>
          <a:lstStyle/>
          <a:p>
            <a:pPr/>
            <a:r>
              <a:t>În același timp și sub același raport, o propoziție sau este acceptată într-un anumit sistem de propoziții, sau este respinsă. A treia posibilitate este exclusă.</a:t>
            </a:r>
          </a:p>
          <a:p>
            <a:pPr/>
          </a:p>
          <a:p>
            <a:pPr/>
          </a:p>
          <a:p>
            <a:pPr/>
          </a:p>
          <a:p>
            <a:pPr/>
            <a:r>
              <a:t>Această propoziție e adevărată.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Rațiunea suficientă</a:t>
            </a:r>
          </a:p>
        </p:txBody>
      </p:sp>
      <p:sp>
        <p:nvSpPr>
          <p:cNvPr id="278" name="Text Placeholder 2"/>
          <p:cNvSpPr txBox="1"/>
          <p:nvPr>
            <p:ph type="body" sz="quarter" idx="1"/>
          </p:nvPr>
        </p:nvSpPr>
        <p:spPr>
          <a:xfrm>
            <a:off x="4458019" y="3739050"/>
            <a:ext cx="15829879" cy="1201106"/>
          </a:xfrm>
          <a:prstGeom prst="rect">
            <a:avLst/>
          </a:prstGeom>
        </p:spPr>
        <p:txBody>
          <a:bodyPr/>
          <a:lstStyle/>
          <a:p>
            <a:pPr/>
            <a:r>
              <a:t>Pentru a accepta sau respinge o anumită propoziție trebuie să dispunem de o rațiune (temei) suficientă.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Să presupunem:</a:t>
            </a:r>
          </a:p>
        </p:txBody>
      </p:sp>
      <p:sp>
        <p:nvSpPr>
          <p:cNvPr id="281" name="Text Placeholder 2"/>
          <p:cNvSpPr txBox="1"/>
          <p:nvPr>
            <p:ph type="body" sz="half" idx="1"/>
          </p:nvPr>
        </p:nvSpPr>
        <p:spPr>
          <a:xfrm>
            <a:off x="4458019" y="3123559"/>
            <a:ext cx="15829879" cy="6639006"/>
          </a:xfrm>
          <a:prstGeom prst="rect">
            <a:avLst/>
          </a:prstGeom>
        </p:spPr>
        <p:txBody>
          <a:bodyPr/>
          <a:lstStyle/>
          <a:p>
            <a:pPr marL="827314" indent="-827314">
              <a:buSzPct val="100000"/>
              <a:buAutoNum type="arabicParenBoth" startAt="1"/>
            </a:pPr>
            <a:r>
              <a:t>Vă puteți imagina o situație în care principiul identității nu poate fi aplicat?</a:t>
            </a:r>
          </a:p>
          <a:p>
            <a:pPr marL="827314" indent="-827314">
              <a:buSzPct val="100000"/>
              <a:buAutoNum type="arabicParenBoth" startAt="1"/>
            </a:pPr>
          </a:p>
          <a:p>
            <a:pPr marL="827314" indent="-827314">
              <a:buSzPct val="100000"/>
              <a:buAutoNum type="arabicParenBoth" startAt="2"/>
            </a:pPr>
            <a:r>
              <a:t>Vă puteți imagina o situație în care principiul non-contradicției nu poate fi aplicat?</a:t>
            </a:r>
          </a:p>
          <a:p>
            <a:pPr marL="827314" indent="-827314">
              <a:buSzPct val="100000"/>
              <a:buAutoNum type="arabicParenBoth" startAt="2"/>
            </a:pPr>
          </a:p>
          <a:p>
            <a:pPr marL="827314" indent="-827314">
              <a:buSzPct val="100000"/>
              <a:buAutoNum type="arabicParenBoth" startAt="3"/>
            </a:pPr>
            <a:r>
              <a:t>Vă puteți imagina o situație în care principiul terțului exclus nu poate fi aplicat?</a:t>
            </a:r>
          </a:p>
          <a:p>
            <a:pPr marL="827314" indent="-827314">
              <a:buSzPct val="100000"/>
              <a:buAutoNum type="arabicParenBoth" startAt="3"/>
            </a:pPr>
          </a:p>
          <a:p>
            <a:pPr marL="827314" indent="-827314">
              <a:buSzPct val="100000"/>
              <a:buAutoNum type="arabicParenBoth" startAt="4"/>
            </a:pPr>
            <a:r>
              <a:t>Nu, nu vă întreb. E evident că da.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16;p12"/>
          <p:cNvSpPr txBox="1"/>
          <p:nvPr>
            <p:ph type="title"/>
          </p:nvPr>
        </p:nvSpPr>
        <p:spPr>
          <a:xfrm>
            <a:off x="4308181" y="440293"/>
            <a:ext cx="15629326" cy="2458075"/>
          </a:xfrm>
          <a:prstGeom prst="rect">
            <a:avLst/>
          </a:prstGeom>
        </p:spPr>
        <p:txBody>
          <a:bodyPr/>
          <a:lstStyle/>
          <a:p>
            <a:pPr/>
            <a:r>
              <a:t>Adevăr </a:t>
            </a:r>
            <a:r>
              <a:rPr i="1"/>
              <a:t>a priori </a:t>
            </a:r>
            <a:r>
              <a:t>vs. </a:t>
            </a:r>
            <a:r>
              <a:rPr i="1"/>
              <a:t>a posteriori</a:t>
            </a:r>
          </a:p>
        </p:txBody>
      </p:sp>
      <p:sp>
        <p:nvSpPr>
          <p:cNvPr id="206" name="Google Shape;117;p12"/>
          <p:cNvSpPr txBox="1"/>
          <p:nvPr>
            <p:ph type="body" sz="half" idx="1"/>
          </p:nvPr>
        </p:nvSpPr>
        <p:spPr>
          <a:xfrm>
            <a:off x="4458020" y="3739050"/>
            <a:ext cx="15829879" cy="5586535"/>
          </a:xfrm>
          <a:prstGeom prst="rect">
            <a:avLst/>
          </a:prstGeom>
        </p:spPr>
        <p:txBody>
          <a:bodyPr/>
          <a:lstStyle/>
          <a:p>
            <a:pPr marL="0" marR="9220" indent="12700">
              <a:lnSpc>
                <a:spcPct val="87083"/>
              </a:lnSpc>
              <a:defRPr sz="4200"/>
            </a:pPr>
            <a:r>
              <a:t>Adevăr </a:t>
            </a:r>
            <a:r>
              <a:rPr b="1" i="1"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</a:rPr>
              <a:t>a posteriori </a:t>
            </a:r>
            <a:r>
              <a:t>= adevăr ce nu poate fi cunoscut decât prin apel la experiență (=  contact cu lumea externă). </a:t>
            </a:r>
          </a:p>
          <a:p>
            <a:pPr marL="0" marR="9220" indent="12700">
              <a:lnSpc>
                <a:spcPct val="87083"/>
              </a:lnSpc>
              <a:spcBef>
                <a:spcPts val="1400"/>
              </a:spcBef>
            </a:pPr>
            <a:endParaRPr sz="4200"/>
          </a:p>
          <a:p>
            <a:pPr marL="0" indent="12700">
              <a:spcBef>
                <a:spcPts val="1000"/>
              </a:spcBef>
              <a:defRPr sz="4200"/>
            </a:pPr>
            <a:r>
              <a:t>Exemple:</a:t>
            </a:r>
          </a:p>
          <a:p>
            <a:pPr marL="257175" indent="-266700">
              <a:spcBef>
                <a:spcPts val="1000"/>
              </a:spcBef>
              <a:buClr>
                <a:srgbClr val="000000"/>
              </a:buClr>
              <a:buSzPts val="4200"/>
              <a:buFont typeface="Arial"/>
              <a:buChar char="-"/>
              <a:defRPr sz="4200"/>
            </a:pPr>
            <a:r>
              <a:t>Adevărurile empirice</a:t>
            </a:r>
          </a:p>
          <a:p>
            <a:pPr marL="0" indent="12064">
              <a:spcBef>
                <a:spcPts val="1000"/>
              </a:spcBef>
              <a:defRPr sz="4200"/>
            </a:pPr>
            <a:r>
              <a:t>Pe masă e un laptop.</a:t>
            </a:r>
          </a:p>
          <a:p>
            <a:pPr marL="0" indent="12064">
              <a:spcBef>
                <a:spcPts val="1000"/>
              </a:spcBef>
              <a:defRPr sz="4200"/>
            </a:pPr>
            <a:r>
              <a:t>Azi e marți.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>
            <p:ph type="title"/>
          </p:nvPr>
        </p:nvSpPr>
        <p:spPr>
          <a:xfrm>
            <a:off x="6009426" y="440293"/>
            <a:ext cx="12365146" cy="2458075"/>
          </a:xfrm>
          <a:prstGeom prst="rect">
            <a:avLst/>
          </a:prstGeom>
        </p:spPr>
        <p:txBody>
          <a:bodyPr/>
          <a:lstStyle/>
          <a:p>
            <a:pPr/>
            <a:r>
              <a:t>Posibilitate/Imposibilitate empirică</a:t>
            </a:r>
          </a:p>
        </p:txBody>
      </p:sp>
      <p:sp>
        <p:nvSpPr>
          <p:cNvPr id="284" name="Content Placeholder 2"/>
          <p:cNvSpPr txBox="1"/>
          <p:nvPr>
            <p:ph type="body" sz="quarter" idx="1"/>
          </p:nvPr>
        </p:nvSpPr>
        <p:spPr>
          <a:xfrm>
            <a:off x="4458019" y="3739050"/>
            <a:ext cx="15829879" cy="3603315"/>
          </a:xfrm>
          <a:prstGeom prst="rect">
            <a:avLst/>
          </a:prstGeom>
        </p:spPr>
        <p:txBody>
          <a:bodyPr/>
          <a:lstStyle/>
          <a:p>
            <a:pPr/>
            <a:r>
              <a:t>Ceva este imposibil empiric în cazul în care contrazice legile </a:t>
            </a:r>
            <a:r>
              <a:rPr b="1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actuale</a:t>
            </a:r>
            <a:r>
              <a:t> ale fizicii și chimiei.</a:t>
            </a:r>
          </a:p>
          <a:p>
            <a:pPr/>
          </a:p>
          <a:p>
            <a:pPr/>
            <a:r>
              <a:t>Este imposibil empiric aurul să fie H2O.</a:t>
            </a:r>
          </a:p>
          <a:p>
            <a:pPr/>
          </a:p>
          <a:p>
            <a:pPr/>
            <a:r>
              <a:t>Ce înseamnă legi actuale? Pot ele să fie diferite?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1"/>
          <p:cNvSpPr txBox="1"/>
          <p:nvPr>
            <p:ph type="title"/>
          </p:nvPr>
        </p:nvSpPr>
        <p:spPr>
          <a:xfrm>
            <a:off x="6009426" y="440293"/>
            <a:ext cx="12365146" cy="2399724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Posibilitate/Imposibilitate tehnologică</a:t>
            </a:r>
          </a:p>
        </p:txBody>
      </p:sp>
      <p:sp>
        <p:nvSpPr>
          <p:cNvPr id="287" name="Content Placeholder 2"/>
          <p:cNvSpPr txBox="1"/>
          <p:nvPr>
            <p:ph type="body" sz="quarter" idx="1"/>
          </p:nvPr>
        </p:nvSpPr>
        <p:spPr>
          <a:xfrm>
            <a:off x="4458019" y="3739050"/>
            <a:ext cx="15829879" cy="3603315"/>
          </a:xfrm>
          <a:prstGeom prst="rect">
            <a:avLst/>
          </a:prstGeom>
        </p:spPr>
        <p:txBody>
          <a:bodyPr/>
          <a:lstStyle/>
          <a:p>
            <a:pPr/>
            <a:r>
              <a:t>Este imposibil tehnologic când tehnologia curentă nu permite o anumită situație.</a:t>
            </a:r>
          </a:p>
          <a:p>
            <a:pPr/>
          </a:p>
          <a:p>
            <a:pPr/>
            <a:r>
              <a:t>Este tehnologic imposibil să te teleportezi.</a:t>
            </a:r>
          </a:p>
          <a:p>
            <a:pPr/>
          </a:p>
          <a:p>
            <a:pPr/>
            <a:r>
              <a:t>În anul 300 este imposibil tehnologic să trimiți un SMS.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/>
          <p:nvPr>
            <p:ph type="title"/>
          </p:nvPr>
        </p:nvSpPr>
        <p:spPr>
          <a:xfrm>
            <a:off x="6009426" y="440293"/>
            <a:ext cx="12365146" cy="2458075"/>
          </a:xfrm>
          <a:prstGeom prst="rect">
            <a:avLst/>
          </a:prstGeom>
        </p:spPr>
        <p:txBody>
          <a:bodyPr/>
          <a:lstStyle/>
          <a:p>
            <a:pPr/>
            <a:r>
              <a:t>Posibilitate/Imposibilitate legală</a:t>
            </a:r>
          </a:p>
        </p:txBody>
      </p:sp>
      <p:sp>
        <p:nvSpPr>
          <p:cNvPr id="290" name="Content Placeholder 2"/>
          <p:cNvSpPr txBox="1"/>
          <p:nvPr>
            <p:ph type="body" sz="quarter" idx="1"/>
          </p:nvPr>
        </p:nvSpPr>
        <p:spPr>
          <a:xfrm>
            <a:off x="4458019" y="3739050"/>
            <a:ext cx="15829879" cy="3002762"/>
          </a:xfrm>
          <a:prstGeom prst="rect">
            <a:avLst/>
          </a:prstGeom>
        </p:spPr>
        <p:txBody>
          <a:bodyPr/>
          <a:lstStyle/>
          <a:p>
            <a:pPr/>
            <a:r>
              <a:t>Ceva este imposibil legal dacă nu este în concordanță cu legislația actuală (într-o anumită țară, într-un anumit timp).</a:t>
            </a:r>
          </a:p>
          <a:p>
            <a:pPr/>
          </a:p>
          <a:p>
            <a:pPr/>
            <a:r>
              <a:t>Este legal imposibil să consumi alcool în SUA dacă nu ai 21 de ani.</a:t>
            </a:r>
          </a:p>
          <a:p>
            <a:pPr/>
            <a:r>
              <a:t>Este legal posibil să consumi alcool în România dacă ai 19 ani.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/>
          <p:nvPr>
            <p:ph type="title"/>
          </p:nvPr>
        </p:nvSpPr>
        <p:spPr>
          <a:xfrm>
            <a:off x="3478305" y="440293"/>
            <a:ext cx="17150764" cy="2458075"/>
          </a:xfrm>
          <a:prstGeom prst="rect">
            <a:avLst/>
          </a:prstGeom>
        </p:spPr>
        <p:txBody>
          <a:bodyPr/>
          <a:lstStyle/>
          <a:p>
            <a:pPr/>
            <a:r>
              <a:t>Raporturi între diferite posibilități</a:t>
            </a:r>
          </a:p>
        </p:txBody>
      </p:sp>
      <p:sp>
        <p:nvSpPr>
          <p:cNvPr id="293" name="Content Placeholder 2"/>
          <p:cNvSpPr txBox="1"/>
          <p:nvPr>
            <p:ph type="body" sz="half" idx="1"/>
          </p:nvPr>
        </p:nvSpPr>
        <p:spPr>
          <a:xfrm>
            <a:off x="4458019" y="3739050"/>
            <a:ext cx="15829879" cy="738358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Este imposibil ca a=b și a≠b.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Este imposibil ca aurul să se dizolve în apă.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Este imposibil să ne teleportăm.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Este imposibil să ai permis auto în România la vârsta de 10 ani.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Relații între posibilități</a:t>
            </a:r>
          </a:p>
        </p:txBody>
      </p:sp>
      <p:sp>
        <p:nvSpPr>
          <p:cNvPr id="296" name="Content Placeholder 2"/>
          <p:cNvSpPr txBox="1"/>
          <p:nvPr>
            <p:ph type="body" sz="half" idx="1"/>
          </p:nvPr>
        </p:nvSpPr>
        <p:spPr>
          <a:xfrm>
            <a:off x="4458019" y="3739050"/>
            <a:ext cx="15829879" cy="7383587"/>
          </a:xfrm>
          <a:prstGeom prst="rect">
            <a:avLst/>
          </a:prstGeom>
        </p:spPr>
        <p:txBody>
          <a:bodyPr/>
          <a:lstStyle/>
          <a:p>
            <a:pPr/>
            <a:r>
              <a:t>O posibilitate poate să </a:t>
            </a:r>
            <a:r>
              <a:rPr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includă</a:t>
            </a:r>
            <a:r>
              <a:t> o altă posibilitate.</a:t>
            </a:r>
          </a:p>
          <a:p>
            <a:pPr/>
            <a:r>
              <a:t>Mâine este posibil să plouă include posibilitatea ca mâine e posibil să plouă torențial.</a:t>
            </a:r>
          </a:p>
          <a:p>
            <a:pPr/>
            <a:r>
              <a:t>O posibilitate poate să </a:t>
            </a:r>
            <a:r>
              <a:rPr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excludă</a:t>
            </a:r>
            <a:r>
              <a:t> o altă posibilitate.</a:t>
            </a:r>
          </a:p>
          <a:p>
            <a:pPr/>
            <a:r>
              <a:t>Posibilitatea ca Maria să fie în Spania, exclude posibilitatea ca Maria să fie în România.</a:t>
            </a:r>
          </a:p>
          <a:p>
            <a:pPr/>
            <a:r>
              <a:t>Două posibilități pot fi </a:t>
            </a:r>
            <a:r>
              <a:rPr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independente</a:t>
            </a:r>
            <a:r>
              <a:t>.</a:t>
            </a:r>
          </a:p>
          <a:p>
            <a:pPr/>
            <a:r>
              <a:t>Posibilitatea că mâine plouă este independentă de posibilitatea ca eu să beau o cafea la ora 9 dimineața.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 txBox="1"/>
          <p:nvPr>
            <p:ph type="title"/>
          </p:nvPr>
        </p:nvSpPr>
        <p:spPr>
          <a:xfrm>
            <a:off x="6009426" y="440293"/>
            <a:ext cx="12365146" cy="1229037"/>
          </a:xfrm>
          <a:prstGeom prst="rect">
            <a:avLst/>
          </a:prstGeom>
        </p:spPr>
        <p:txBody>
          <a:bodyPr/>
          <a:lstStyle/>
          <a:p>
            <a:pPr/>
            <a:r>
              <a:t>Exhaustiv/Exclusiv</a:t>
            </a:r>
          </a:p>
        </p:txBody>
      </p:sp>
      <p:sp>
        <p:nvSpPr>
          <p:cNvPr id="299" name="Content Placeholder 2"/>
          <p:cNvSpPr txBox="1"/>
          <p:nvPr>
            <p:ph type="body" idx="1"/>
          </p:nvPr>
        </p:nvSpPr>
        <p:spPr>
          <a:xfrm>
            <a:off x="3650428" y="3200399"/>
            <a:ext cx="17083146" cy="9753601"/>
          </a:xfrm>
          <a:prstGeom prst="rect">
            <a:avLst/>
          </a:prstGeom>
        </p:spPr>
        <p:txBody>
          <a:bodyPr/>
          <a:lstStyle/>
          <a:p>
            <a:pPr/>
            <a:r>
              <a:t>Un set de posibilități este </a:t>
            </a:r>
            <a:r>
              <a:rPr b="1">
                <a:solidFill>
                  <a:srgbClr val="FF0000"/>
                </a:solidFill>
              </a:rPr>
              <a:t>exhaustiv</a:t>
            </a:r>
            <a:r>
              <a:t> dacă cel puțin una se actualizează în orice situație posibilă logic (nu lasă descoperită nicio situație).</a:t>
            </a:r>
          </a:p>
          <a:p>
            <a:pPr/>
          </a:p>
          <a:p>
            <a:pPr/>
            <a:r>
              <a:t>Un set de posibilități este </a:t>
            </a:r>
            <a:r>
              <a:rPr b="1">
                <a:solidFill>
                  <a:srgbClr val="FF0000"/>
                </a:solidFill>
              </a:rPr>
              <a:t>exclusiv</a:t>
            </a:r>
            <a:r>
              <a:t> dacă nu există nicio situație logică în care este actualizată mai mult de o situație (adevărul uneia exclude adevărul celorlalte).</a:t>
            </a:r>
          </a:p>
          <a:p>
            <a:pPr/>
          </a:p>
          <a:p>
            <a:pPr/>
            <a:r>
              <a:t>Un set de posibilități este </a:t>
            </a:r>
            <a:r>
              <a:rPr b="1">
                <a:solidFill>
                  <a:srgbClr val="FF0000"/>
                </a:solidFill>
              </a:rPr>
              <a:t>exhaustiv și exclusiv </a:t>
            </a:r>
            <a:r>
              <a:t>dacă în orice situație logică exact una dintre respectivele posibilități este actualizată.</a:t>
            </a:r>
          </a:p>
          <a:p>
            <a:pPr/>
          </a:p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https://mrnussbaum.com/probability-fair-online-game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28;p14"/>
          <p:cNvSpPr txBox="1"/>
          <p:nvPr>
            <p:ph type="title"/>
          </p:nvPr>
        </p:nvSpPr>
        <p:spPr>
          <a:xfrm>
            <a:off x="4202141" y="1007376"/>
            <a:ext cx="15947445" cy="1263256"/>
          </a:xfrm>
          <a:prstGeom prst="rect">
            <a:avLst/>
          </a:prstGeom>
        </p:spPr>
        <p:txBody>
          <a:bodyPr/>
          <a:lstStyle>
            <a:lvl1pPr indent="12700"/>
          </a:lstStyle>
          <a:p>
            <a:pPr/>
            <a:r>
              <a:t>Adevăr analitic	vs. sintetic (empiric)</a:t>
            </a:r>
          </a:p>
        </p:txBody>
      </p:sp>
      <p:sp>
        <p:nvSpPr>
          <p:cNvPr id="209" name="Google Shape;129;p14"/>
          <p:cNvSpPr txBox="1"/>
          <p:nvPr/>
        </p:nvSpPr>
        <p:spPr>
          <a:xfrm>
            <a:off x="4653962" y="3218064"/>
            <a:ext cx="14278474" cy="776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9220" indent="12700" algn="l" defTabSz="1659751">
              <a:lnSpc>
                <a:spcPct val="112542"/>
              </a:lnSpc>
              <a:defRPr sz="5200">
                <a:latin typeface="Arial"/>
                <a:ea typeface="Arial"/>
                <a:cs typeface="Arial"/>
                <a:sym typeface="Arial"/>
              </a:defRPr>
            </a:pPr>
            <a:r>
              <a:t>Adevăr </a:t>
            </a:r>
            <a:r>
              <a:rPr b="1">
                <a:solidFill>
                  <a:schemeClr val="accent5"/>
                </a:solidFill>
              </a:rPr>
              <a:t>analitic</a:t>
            </a:r>
            <a:r>
              <a:t> = adevăr în virtutea înțelesurilor  părților componente ale respectivului enunț.</a:t>
            </a:r>
          </a:p>
          <a:p>
            <a:pPr algn="l" defTabSz="1659751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algn="l" defTabSz="1659751">
              <a:lnSpc>
                <a:spcPct val="100000"/>
              </a:lnSpc>
              <a:defRPr sz="5200">
                <a:latin typeface="Arial"/>
                <a:ea typeface="Arial"/>
                <a:cs typeface="Arial"/>
                <a:sym typeface="Arial"/>
              </a:defRPr>
            </a:pPr>
            <a:r>
              <a:t>“Toți celibatarii sunt necăsătoriți.”</a:t>
            </a:r>
          </a:p>
          <a:p>
            <a:pPr indent="12700" algn="l" defTabSz="1659751">
              <a:lnSpc>
                <a:spcPct val="100000"/>
              </a:lnSpc>
              <a:spcBef>
                <a:spcPts val="1800"/>
              </a:spcBef>
              <a:defRPr sz="5200">
                <a:latin typeface="Arial"/>
                <a:ea typeface="Arial"/>
                <a:cs typeface="Arial"/>
                <a:sym typeface="Arial"/>
              </a:defRPr>
            </a:pPr>
            <a:r>
              <a:t>“Ori se află un laptop pe masă, ori nu se află.”</a:t>
            </a:r>
          </a:p>
          <a:p>
            <a:pPr indent="12700" algn="l" defTabSz="1659751">
              <a:lnSpc>
                <a:spcPct val="100000"/>
              </a:lnSpc>
              <a:spcBef>
                <a:spcPts val="1800"/>
              </a:spcBef>
              <a:defRPr sz="5200">
                <a:latin typeface="Arial"/>
                <a:ea typeface="Arial"/>
                <a:cs typeface="Arial"/>
                <a:sym typeface="Arial"/>
              </a:defRPr>
            </a:pPr>
            <a:r>
              <a:t>- Tautologiile</a:t>
            </a:r>
          </a:p>
          <a:p>
            <a:pPr algn="l" defTabSz="1659751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5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algn="l" defTabSz="1659751">
              <a:lnSpc>
                <a:spcPct val="100000"/>
              </a:lnSpc>
              <a:spcBef>
                <a:spcPts val="3400"/>
              </a:spcBef>
              <a:defRPr sz="5200">
                <a:latin typeface="Arial"/>
                <a:ea typeface="Arial"/>
                <a:cs typeface="Arial"/>
                <a:sym typeface="Arial"/>
              </a:defRPr>
            </a:pPr>
            <a:r>
              <a:t>Adevăr </a:t>
            </a:r>
            <a:r>
              <a:rPr b="1">
                <a:solidFill>
                  <a:schemeClr val="accent5"/>
                </a:solidFill>
              </a:rPr>
              <a:t>sintetic</a:t>
            </a:r>
            <a:r>
              <a:t>/empiric =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34;p15"/>
          <p:cNvSpPr txBox="1"/>
          <p:nvPr>
            <p:ph type="title"/>
          </p:nvPr>
        </p:nvSpPr>
        <p:spPr>
          <a:xfrm>
            <a:off x="6009426" y="440293"/>
            <a:ext cx="12365146" cy="3687112"/>
          </a:xfrm>
          <a:prstGeom prst="rect">
            <a:avLst/>
          </a:prstGeom>
        </p:spPr>
        <p:txBody>
          <a:bodyPr/>
          <a:lstStyle/>
          <a:p>
            <a:pPr algn="ctr">
              <a:defRPr b="1"/>
            </a:pPr>
            <a:r>
              <a:rPr>
                <a:solidFill>
                  <a:schemeClr val="accent5"/>
                </a:solidFill>
              </a:rPr>
              <a:t>Analitic</a:t>
            </a:r>
            <a:r>
              <a:t> – </a:t>
            </a:r>
            <a:r>
              <a:rPr>
                <a:solidFill>
                  <a:schemeClr val="accent5"/>
                </a:solidFill>
              </a:rPr>
              <a:t>Sintetic</a:t>
            </a:r>
            <a:br/>
            <a:r>
              <a:rPr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</a:rPr>
              <a:t>A priori</a:t>
            </a:r>
            <a:r>
              <a:t> – </a:t>
            </a:r>
            <a:r>
              <a:rPr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</a:rPr>
              <a:t>A posteriori</a:t>
            </a:r>
            <a:br>
              <a:rPr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</a:rPr>
            </a:br>
            <a:r>
              <a:rPr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</a:rPr>
              <a:t>Necesar</a:t>
            </a:r>
            <a:r>
              <a:t> - </a:t>
            </a:r>
            <a:r>
              <a:rPr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</a:rPr>
              <a:t>Posibil</a:t>
            </a:r>
          </a:p>
        </p:txBody>
      </p:sp>
      <p:sp>
        <p:nvSpPr>
          <p:cNvPr id="212" name="Google Shape;135;p15"/>
          <p:cNvSpPr txBox="1"/>
          <p:nvPr>
            <p:ph type="body" sz="half" idx="1"/>
          </p:nvPr>
        </p:nvSpPr>
        <p:spPr>
          <a:xfrm>
            <a:off x="4446493" y="4644998"/>
            <a:ext cx="15829880" cy="6005523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A priori – analitic – bazat pe sens (tautologie, contradicție, necesar)</a:t>
            </a:r>
          </a:p>
          <a:p>
            <a:pPr marL="0" indent="0"/>
          </a:p>
          <a:p>
            <a:pPr marL="0" indent="0"/>
          </a:p>
          <a:p>
            <a:pPr marL="0" indent="0"/>
          </a:p>
          <a:p>
            <a:pPr marL="0" indent="0"/>
            <a:r>
              <a:t>A posteriori – sintetic – bazat pe experiență (posibil, contingent)</a:t>
            </a:r>
          </a:p>
          <a:p>
            <a:pPr marL="0" indent="0"/>
          </a:p>
          <a:p>
            <a:pPr marL="0" indent="0"/>
          </a:p>
          <a:p>
            <a:pPr marL="0" indent="0"/>
          </a:p>
          <a:p>
            <a:pPr marL="0" indent="0"/>
            <a:r>
              <a:t>Considerați că enunțurile a posteriori sunt necesare sau posibile? Argumentați-vă răspunsul!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40;p16"/>
          <p:cNvSpPr txBox="1"/>
          <p:nvPr>
            <p:ph type="body" idx="1"/>
          </p:nvPr>
        </p:nvSpPr>
        <p:spPr>
          <a:xfrm>
            <a:off x="4458020" y="1325495"/>
            <a:ext cx="15829879" cy="9608838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Ion Barbu – poet</a:t>
            </a:r>
          </a:p>
          <a:p>
            <a:pPr marL="0" indent="0"/>
            <a:r>
              <a:t>Dan Barbilian – matematician</a:t>
            </a:r>
          </a:p>
          <a:p>
            <a:pPr marL="0" indent="0"/>
          </a:p>
          <a:p>
            <a:pPr marL="0" indent="0"/>
          </a:p>
          <a:p>
            <a:pPr marL="0" indent="0"/>
          </a:p>
          <a:p>
            <a:pPr marL="0" indent="0"/>
            <a:r>
              <a:t>(i) Ion Barbu este Dan Barbilian ( enunț de identitate)</a:t>
            </a:r>
          </a:p>
          <a:p>
            <a:pPr marL="0" indent="0"/>
          </a:p>
          <a:p>
            <a:pPr marL="0" indent="0"/>
            <a:r>
              <a:t>Cum am aflat acest lucru?</a:t>
            </a:r>
          </a:p>
          <a:p>
            <a:pPr marL="0" indent="0"/>
          </a:p>
          <a:p>
            <a:pPr marL="0" indent="0"/>
          </a:p>
          <a:p>
            <a:pPr marL="0" indent="0"/>
            <a:r>
              <a:t>Am citit despre poet și am aflat că era un pseudonim. (empiric)</a:t>
            </a:r>
          </a:p>
          <a:p>
            <a:pPr marL="0" indent="0"/>
          </a:p>
          <a:p>
            <a:pPr marL="0" indent="0"/>
            <a:r>
              <a:t>Enunțul de identitate (i) este necesar sau contingent?</a:t>
            </a:r>
          </a:p>
          <a:p>
            <a:pPr marL="0" indent="0"/>
          </a:p>
          <a:p>
            <a:pPr marL="0" indent="0">
              <a:defRPr>
                <a:solidFill>
                  <a:srgbClr val="FF0000"/>
                </a:solidFill>
              </a:defRPr>
            </a:pPr>
            <a:r>
              <a:t>Există enunțuri a posteriori necesar adevărate?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45;p17"/>
          <p:cNvSpPr txBox="1"/>
          <p:nvPr>
            <p:ph type="title"/>
          </p:nvPr>
        </p:nvSpPr>
        <p:spPr>
          <a:xfrm>
            <a:off x="6009426" y="5629890"/>
            <a:ext cx="12365146" cy="122903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Cunoaștere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51;p18"/>
          <p:cNvSpPr txBox="1"/>
          <p:nvPr>
            <p:ph type="title"/>
          </p:nvPr>
        </p:nvSpPr>
        <p:spPr>
          <a:xfrm>
            <a:off x="6009426" y="440293"/>
            <a:ext cx="12365146" cy="2399724"/>
          </a:xfrm>
          <a:prstGeom prst="rect">
            <a:avLst/>
          </a:prstGeom>
        </p:spPr>
        <p:txBody>
          <a:bodyPr/>
          <a:lstStyle>
            <a:lvl1pPr marL="3608091" marR="9128" indent="-3596147" defTabSz="1643153">
              <a:lnSpc>
                <a:spcPct val="112045"/>
              </a:lnSpc>
              <a:defRPr sz="7722"/>
            </a:lvl1pPr>
          </a:lstStyle>
          <a:p>
            <a:pPr/>
            <a:r>
              <a:t>Atitudini epistemice: opinie,  cunoaștere</a:t>
            </a:r>
          </a:p>
        </p:txBody>
      </p:sp>
      <p:sp>
        <p:nvSpPr>
          <p:cNvPr id="219" name="Google Shape;152;p18"/>
          <p:cNvSpPr txBox="1"/>
          <p:nvPr/>
        </p:nvSpPr>
        <p:spPr>
          <a:xfrm>
            <a:off x="4059218" y="7851527"/>
            <a:ext cx="216689" cy="20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659751">
              <a:lnSpc>
                <a:spcPct val="10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20" name="Google Shape;153;p18"/>
          <p:cNvSpPr txBox="1"/>
          <p:nvPr/>
        </p:nvSpPr>
        <p:spPr>
          <a:xfrm>
            <a:off x="4059218" y="9354524"/>
            <a:ext cx="216689" cy="20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659751">
              <a:lnSpc>
                <a:spcPct val="10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221" name="Google Shape;154;p18"/>
          <p:cNvSpPr txBox="1"/>
          <p:nvPr/>
        </p:nvSpPr>
        <p:spPr>
          <a:xfrm>
            <a:off x="4441881" y="2992364"/>
            <a:ext cx="14640388" cy="7761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137621" indent="12700" algn="l" defTabSz="1659751">
              <a:lnSpc>
                <a:spcPct val="132500"/>
              </a:lnSpc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Def. 1. “Cunoaștere = opinie adevărată”  S știe că P =</a:t>
            </a:r>
          </a:p>
          <a:p>
            <a:pPr marL="2190622" indent="-715518" algn="l" defTabSz="1659751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ts val="3600"/>
              <a:buAutoNum type="arabicParenBoth" startAt="1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S crede că P</a:t>
            </a:r>
          </a:p>
          <a:p>
            <a:pPr marL="2190622" indent="-715518" algn="l" defTabSz="1659751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ts val="3600"/>
              <a:buAutoNum type="arabicParenBoth" startAt="1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P este adevărată</a:t>
            </a:r>
          </a:p>
          <a:p>
            <a:pPr indent="12700" algn="l" defTabSz="1659751">
              <a:lnSpc>
                <a:spcPct val="100000"/>
              </a:lnSpc>
              <a:spcBef>
                <a:spcPts val="140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Obiecții:</a:t>
            </a:r>
          </a:p>
          <a:p>
            <a:pPr marL="727582" indent="-715517" algn="l" defTabSz="1659751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ts val="3600"/>
              <a:buAutoNum type="alphaLcParenBoth" startAt="1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Def.1. ar putea fi prea îngustă:</a:t>
            </a:r>
          </a:p>
          <a:p>
            <a:pPr indent="12700" algn="l" defTabSz="1659751">
              <a:lnSpc>
                <a:spcPct val="100000"/>
              </a:lnSpc>
              <a:spcBef>
                <a:spcPts val="140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Există cunoaștere care nu este opinie adevărată? Nu.</a:t>
            </a:r>
          </a:p>
          <a:p>
            <a:pPr marL="727582" indent="-715517" algn="l" defTabSz="1659751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ts val="3600"/>
              <a:buAutoNum type="alphaLcParenBoth" startAt="2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Def. 1. ar putea fi prea largă:</a:t>
            </a:r>
          </a:p>
          <a:p>
            <a:pPr indent="12700" algn="l" defTabSz="1659751">
              <a:lnSpc>
                <a:spcPct val="100000"/>
              </a:lnSpc>
              <a:spcBef>
                <a:spcPts val="140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Există opinii adevărate care nu sunt cunoscute? Da.</a:t>
            </a:r>
          </a:p>
          <a:p>
            <a:pPr marR="9220" indent="12700" algn="l" defTabSz="1659751">
              <a:lnSpc>
                <a:spcPct val="114146"/>
              </a:lnSpc>
              <a:spcBef>
                <a:spcPts val="160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“- De ce nu ne-ai spus și nouă, dacă știai?! -Păi nu știam, a fost pură  întâmplare! Am ghicit!”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59;p19"/>
          <p:cNvSpPr txBox="1"/>
          <p:nvPr>
            <p:ph type="title"/>
          </p:nvPr>
        </p:nvSpPr>
        <p:spPr>
          <a:xfrm>
            <a:off x="6009426" y="440293"/>
            <a:ext cx="12365146" cy="2399724"/>
          </a:xfrm>
          <a:prstGeom prst="rect">
            <a:avLst/>
          </a:prstGeom>
        </p:spPr>
        <p:txBody>
          <a:bodyPr/>
          <a:lstStyle>
            <a:lvl1pPr marL="3608091" marR="9128" indent="-3596147" defTabSz="1643153">
              <a:lnSpc>
                <a:spcPct val="112045"/>
              </a:lnSpc>
              <a:defRPr sz="7722"/>
            </a:lvl1pPr>
          </a:lstStyle>
          <a:p>
            <a:pPr/>
            <a:r>
              <a:t>Atitudini epistemice: opinie,  cunoaștere</a:t>
            </a:r>
          </a:p>
        </p:txBody>
      </p:sp>
      <p:sp>
        <p:nvSpPr>
          <p:cNvPr id="224" name="Google Shape;160;p19"/>
          <p:cNvSpPr txBox="1"/>
          <p:nvPr/>
        </p:nvSpPr>
        <p:spPr>
          <a:xfrm>
            <a:off x="4716201" y="4029507"/>
            <a:ext cx="14130939" cy="54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97095" indent="12700" algn="l" defTabSz="1659751">
              <a:lnSpc>
                <a:spcPct val="130700"/>
              </a:lnSpc>
              <a:defRPr sz="5800">
                <a:latin typeface="Arial"/>
                <a:ea typeface="Arial"/>
                <a:cs typeface="Arial"/>
                <a:sym typeface="Arial"/>
              </a:defRPr>
            </a:pPr>
            <a:r>
              <a:t>“Cunoaștere = opinie adevărată justificată”  S știe că P =</a:t>
            </a:r>
          </a:p>
          <a:p>
            <a:pPr marL="3485515" indent="-1104900" algn="l" defTabSz="1659751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buSzPts val="5800"/>
              <a:buAutoNum type="arabicParenBoth" startAt="1"/>
              <a:defRPr sz="5800">
                <a:latin typeface="Arial"/>
                <a:ea typeface="Arial"/>
                <a:cs typeface="Arial"/>
                <a:sym typeface="Arial"/>
              </a:defRPr>
            </a:pPr>
            <a:r>
              <a:t>S crede că P</a:t>
            </a:r>
          </a:p>
          <a:p>
            <a:pPr marL="3485515" indent="-1104900" algn="l" defTabSz="1659751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buSzPts val="5800"/>
              <a:buAutoNum type="arabicParenBoth" startAt="1"/>
              <a:defRPr sz="5800">
                <a:latin typeface="Arial"/>
                <a:ea typeface="Arial"/>
                <a:cs typeface="Arial"/>
                <a:sym typeface="Arial"/>
              </a:defRPr>
            </a:pPr>
            <a:r>
              <a:t>Opinia că P este justificată</a:t>
            </a:r>
          </a:p>
          <a:p>
            <a:pPr marL="3485515" indent="-1104900" algn="l" defTabSz="1659751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buSzPts val="5800"/>
              <a:buAutoNum type="arabicParenBoth" startAt="1"/>
              <a:defRPr sz="5800">
                <a:latin typeface="Arial"/>
                <a:ea typeface="Arial"/>
                <a:cs typeface="Arial"/>
                <a:sym typeface="Arial"/>
              </a:defRPr>
            </a:pPr>
            <a:r>
              <a:t>P este adevărată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831EA4B511F4F9E8EC12D8F60CF56" ma:contentTypeVersion="2" ma:contentTypeDescription="Create a new document." ma:contentTypeScope="" ma:versionID="83d939adec09dbda8ec319ace6aaed00">
  <xsd:schema xmlns:xsd="http://www.w3.org/2001/XMLSchema" xmlns:xs="http://www.w3.org/2001/XMLSchema" xmlns:p="http://schemas.microsoft.com/office/2006/metadata/properties" xmlns:ns2="f6d93603-99de-4cc2-9eff-f3d143ea6846" targetNamespace="http://schemas.microsoft.com/office/2006/metadata/properties" ma:root="true" ma:fieldsID="d6d641f57ec4940d2d031f772da188ec" ns2:_="">
    <xsd:import namespace="f6d93603-99de-4cc2-9eff-f3d143ea6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93603-99de-4cc2-9eff-f3d143ea6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62DCF8-0A63-4296-9BF6-D1C3D454CB1C}"/>
</file>

<file path=customXml/itemProps2.xml><?xml version="1.0" encoding="utf-8"?>
<ds:datastoreItem xmlns:ds="http://schemas.openxmlformats.org/officeDocument/2006/customXml" ds:itemID="{33113557-38EC-459C-873B-2888C273199A}"/>
</file>

<file path=customXml/itemProps3.xml><?xml version="1.0" encoding="utf-8"?>
<ds:datastoreItem xmlns:ds="http://schemas.openxmlformats.org/officeDocument/2006/customXml" ds:itemID="{09FC01D0-B64F-4456-A687-3BDF1FB33817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0x01010040D831EA4B511F4F9E8EC12D8F60CF56</vt:lpwstr>
  </property>
</Properties>
</file>