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bleStyles.xml" ContentType="application/vnd.openxmlformats-officedocument.presentationml.tableStyles+xml"/>
  <Override PartName="/ppt/media/image1.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ustomXml" Target="../customXml/item1.xml"/><Relationship Id="rId7" Type="http://schemas.openxmlformats.org/officeDocument/2006/relationships/notesMaster" Target="notesMasters/notesMaster1.xml"/><Relationship Id="rId2" Type="http://schemas.openxmlformats.org/officeDocument/2006/relationships/viewProps" Target="viewProps.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customXml" Target="../customXml/item3.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ustomXml" Target="../customXml/item2.xml"/><Relationship Id="rId8" Type="http://schemas.openxmlformats.org/officeDocument/2006/relationships/slide" Target="slides/slide1.xml"/><Relationship Id="rId3" Type="http://schemas.openxmlformats.org/officeDocument/2006/relationships/commentAuthors" Target="commentAuthors.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presProps" Target="presProps.xml"/><Relationship Id="rId6" Type="http://schemas.openxmlformats.org/officeDocument/2006/relationships/theme" Target="theme/them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8" name="Shape 198"/>
          <p:cNvSpPr/>
          <p:nvPr>
            <p:ph type="sldImg"/>
          </p:nvPr>
        </p:nvSpPr>
        <p:spPr>
          <a:xfrm>
            <a:off x="1143000" y="685800"/>
            <a:ext cx="4572000" cy="3429000"/>
          </a:xfrm>
          <a:prstGeom prst="rect">
            <a:avLst/>
          </a:prstGeom>
        </p:spPr>
        <p:txBody>
          <a:bodyPr/>
          <a:lstStyle/>
          <a:p>
            <a:pPr/>
          </a:p>
        </p:txBody>
      </p:sp>
      <p:sp>
        <p:nvSpPr>
          <p:cNvPr id="199" name="Shape 1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49" name="Title Text"/>
          <p:cNvSpPr txBox="1"/>
          <p:nvPr>
            <p:ph type="title"/>
          </p:nvPr>
        </p:nvSpPr>
        <p:spPr>
          <a:xfrm>
            <a:off x="6009426" y="440293"/>
            <a:ext cx="12365146" cy="2399724"/>
          </a:xfrm>
          <a:prstGeom prst="rect">
            <a:avLst/>
          </a:prstGeom>
        </p:spPr>
        <p:txBody>
          <a:bodyPr lIns="0" tIns="0" rIns="0" bIns="0"/>
          <a:lstStyle>
            <a:lvl1pPr algn="l" defTabSz="1659751">
              <a:lnSpc>
                <a:spcPct val="100000"/>
              </a:lnSpc>
              <a:defRPr spc="0" sz="7800">
                <a:latin typeface="Arial"/>
                <a:ea typeface="Arial"/>
                <a:cs typeface="Arial"/>
                <a:sym typeface="Arial"/>
              </a:defRPr>
            </a:lvl1pPr>
          </a:lstStyle>
          <a:p>
            <a:pPr/>
            <a:r>
              <a:t>Title Text</a:t>
            </a:r>
          </a:p>
        </p:txBody>
      </p:sp>
      <p:sp>
        <p:nvSpPr>
          <p:cNvPr id="150" name="Body Level One…"/>
          <p:cNvSpPr txBox="1"/>
          <p:nvPr>
            <p:ph type="body" sz="half" idx="1"/>
          </p:nvPr>
        </p:nvSpPr>
        <p:spPr>
          <a:xfrm>
            <a:off x="4458020" y="3739050"/>
            <a:ext cx="15829879" cy="7383589"/>
          </a:xfrm>
          <a:prstGeom prst="rect">
            <a:avLst/>
          </a:prstGeom>
        </p:spPr>
        <p:txBody>
          <a:bodyPr lIns="0" tIns="0" rIns="0" bIns="0"/>
          <a:lstStyle>
            <a:lvl1pPr marL="0" indent="0" defTabSz="1659751">
              <a:lnSpc>
                <a:spcPct val="100000"/>
              </a:lnSpc>
              <a:spcBef>
                <a:spcPts val="0"/>
              </a:spcBef>
              <a:buSzTx/>
              <a:buNone/>
              <a:defRPr sz="3800">
                <a:latin typeface="Arial"/>
                <a:ea typeface="Arial"/>
                <a:cs typeface="Arial"/>
                <a:sym typeface="Arial"/>
              </a:defRPr>
            </a:lvl1pPr>
            <a:lvl2pPr marL="0" indent="457200" defTabSz="1659751">
              <a:lnSpc>
                <a:spcPct val="100000"/>
              </a:lnSpc>
              <a:spcBef>
                <a:spcPts val="0"/>
              </a:spcBef>
              <a:buSzTx/>
              <a:buNone/>
              <a:defRPr sz="3800">
                <a:latin typeface="Arial"/>
                <a:ea typeface="Arial"/>
                <a:cs typeface="Arial"/>
                <a:sym typeface="Arial"/>
              </a:defRPr>
            </a:lvl2pPr>
            <a:lvl3pPr marL="0" indent="914400" defTabSz="1659751">
              <a:lnSpc>
                <a:spcPct val="100000"/>
              </a:lnSpc>
              <a:spcBef>
                <a:spcPts val="0"/>
              </a:spcBef>
              <a:buSzTx/>
              <a:buNone/>
              <a:defRPr sz="3800">
                <a:latin typeface="Arial"/>
                <a:ea typeface="Arial"/>
                <a:cs typeface="Arial"/>
                <a:sym typeface="Arial"/>
              </a:defRPr>
            </a:lvl3pPr>
            <a:lvl4pPr marL="0" indent="1371600" defTabSz="1659751">
              <a:lnSpc>
                <a:spcPct val="100000"/>
              </a:lnSpc>
              <a:spcBef>
                <a:spcPts val="0"/>
              </a:spcBef>
              <a:buSzTx/>
              <a:buNone/>
              <a:defRPr sz="3800">
                <a:latin typeface="Arial"/>
                <a:ea typeface="Arial"/>
                <a:cs typeface="Arial"/>
                <a:sym typeface="Arial"/>
              </a:defRPr>
            </a:lvl4pPr>
            <a:lvl5pPr marL="0" indent="1828800" defTabSz="1659751">
              <a:lnSpc>
                <a:spcPct val="100000"/>
              </a:lnSpc>
              <a:spcBef>
                <a:spcPts val="0"/>
              </a:spcBef>
              <a:buSzTx/>
              <a:buNone/>
              <a:defRPr sz="3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20003859" y="12755879"/>
            <a:ext cx="424657" cy="405607"/>
          </a:xfrm>
          <a:prstGeom prst="rect">
            <a:avLst/>
          </a:prstGeom>
        </p:spPr>
        <p:txBody>
          <a:bodyPr lIns="0" tIns="0" rIns="0" bIns="0" anchor="t"/>
          <a:lstStyle>
            <a:lvl1pPr algn="r" defTabSz="1659751">
              <a:defRPr sz="3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58" name="Title Text"/>
          <p:cNvSpPr txBox="1"/>
          <p:nvPr>
            <p:ph type="title"/>
          </p:nvPr>
        </p:nvSpPr>
        <p:spPr>
          <a:xfrm>
            <a:off x="4413068" y="4251959"/>
            <a:ext cx="15557864" cy="2880361"/>
          </a:xfrm>
          <a:prstGeom prst="rect">
            <a:avLst/>
          </a:prstGeom>
        </p:spPr>
        <p:txBody>
          <a:bodyPr lIns="0" tIns="0" rIns="0" bIns="0"/>
          <a:lstStyle>
            <a:lvl1pPr algn="l" defTabSz="1659751">
              <a:lnSpc>
                <a:spcPct val="100000"/>
              </a:lnSpc>
              <a:defRPr spc="0" sz="7800">
                <a:latin typeface="Arial"/>
                <a:ea typeface="Arial"/>
                <a:cs typeface="Arial"/>
                <a:sym typeface="Arial"/>
              </a:defRPr>
            </a:lvl1pPr>
          </a:lstStyle>
          <a:p>
            <a:pPr/>
            <a:r>
              <a:t>Title Text</a:t>
            </a:r>
          </a:p>
        </p:txBody>
      </p:sp>
      <p:sp>
        <p:nvSpPr>
          <p:cNvPr id="159" name="Body Level One…"/>
          <p:cNvSpPr txBox="1"/>
          <p:nvPr>
            <p:ph type="body" sz="quarter" idx="1"/>
          </p:nvPr>
        </p:nvSpPr>
        <p:spPr>
          <a:xfrm>
            <a:off x="5785821" y="7680960"/>
            <a:ext cx="12812358" cy="3429001"/>
          </a:xfrm>
          <a:prstGeom prst="rect">
            <a:avLst/>
          </a:prstGeom>
        </p:spPr>
        <p:txBody>
          <a:bodyPr lIns="0" tIns="0" rIns="0" bIns="0"/>
          <a:lstStyle>
            <a:lvl1pPr marL="0" indent="0" defTabSz="1659751">
              <a:lnSpc>
                <a:spcPct val="100000"/>
              </a:lnSpc>
              <a:spcBef>
                <a:spcPts val="0"/>
              </a:spcBef>
              <a:buSzTx/>
              <a:buNone/>
              <a:defRPr sz="3800">
                <a:latin typeface="Arial"/>
                <a:ea typeface="Arial"/>
                <a:cs typeface="Arial"/>
                <a:sym typeface="Arial"/>
              </a:defRPr>
            </a:lvl1pPr>
            <a:lvl2pPr marL="0" indent="457200" defTabSz="1659751">
              <a:lnSpc>
                <a:spcPct val="100000"/>
              </a:lnSpc>
              <a:spcBef>
                <a:spcPts val="0"/>
              </a:spcBef>
              <a:buSzTx/>
              <a:buNone/>
              <a:defRPr sz="3800">
                <a:latin typeface="Arial"/>
                <a:ea typeface="Arial"/>
                <a:cs typeface="Arial"/>
                <a:sym typeface="Arial"/>
              </a:defRPr>
            </a:lvl2pPr>
            <a:lvl3pPr marL="0" indent="914400" defTabSz="1659751">
              <a:lnSpc>
                <a:spcPct val="100000"/>
              </a:lnSpc>
              <a:spcBef>
                <a:spcPts val="0"/>
              </a:spcBef>
              <a:buSzTx/>
              <a:buNone/>
              <a:defRPr sz="3800">
                <a:latin typeface="Arial"/>
                <a:ea typeface="Arial"/>
                <a:cs typeface="Arial"/>
                <a:sym typeface="Arial"/>
              </a:defRPr>
            </a:lvl3pPr>
            <a:lvl4pPr marL="0" indent="1371600" defTabSz="1659751">
              <a:lnSpc>
                <a:spcPct val="100000"/>
              </a:lnSpc>
              <a:spcBef>
                <a:spcPts val="0"/>
              </a:spcBef>
              <a:buSzTx/>
              <a:buNone/>
              <a:defRPr sz="3800">
                <a:latin typeface="Arial"/>
                <a:ea typeface="Arial"/>
                <a:cs typeface="Arial"/>
                <a:sym typeface="Arial"/>
              </a:defRPr>
            </a:lvl4pPr>
            <a:lvl5pPr marL="0" indent="1828800" defTabSz="1659751">
              <a:lnSpc>
                <a:spcPct val="100000"/>
              </a:lnSpc>
              <a:spcBef>
                <a:spcPts val="0"/>
              </a:spcBef>
              <a:buSzTx/>
              <a:buNone/>
              <a:defRPr sz="3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60" name="Slide Number"/>
          <p:cNvSpPr txBox="1"/>
          <p:nvPr>
            <p:ph type="sldNum" sz="quarter" idx="2"/>
          </p:nvPr>
        </p:nvSpPr>
        <p:spPr>
          <a:xfrm>
            <a:off x="20003859" y="12755879"/>
            <a:ext cx="424657" cy="405607"/>
          </a:xfrm>
          <a:prstGeom prst="rect">
            <a:avLst/>
          </a:prstGeom>
        </p:spPr>
        <p:txBody>
          <a:bodyPr lIns="0" tIns="0" rIns="0" bIns="0" anchor="t"/>
          <a:lstStyle>
            <a:lvl1pPr algn="r" defTabSz="1659751">
              <a:defRPr sz="3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7"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68" name="Rectangle 6"/>
          <p:cNvSpPr/>
          <p:nvPr/>
        </p:nvSpPr>
        <p:spPr>
          <a:xfrm>
            <a:off x="3048000" y="-1"/>
            <a:ext cx="18288000" cy="731522"/>
          </a:xfrm>
          <a:prstGeom prst="rect">
            <a:avLst/>
          </a:prstGeom>
          <a:solidFill>
            <a:srgbClr val="93A299"/>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69" name="Slide Number"/>
          <p:cNvSpPr txBox="1"/>
          <p:nvPr>
            <p:ph type="sldNum" sz="quarter" idx="2"/>
          </p:nvPr>
        </p:nvSpPr>
        <p:spPr>
          <a:xfrm>
            <a:off x="18288000" y="76936"/>
            <a:ext cx="591116" cy="577648"/>
          </a:xfrm>
          <a:prstGeom prst="rect">
            <a:avLst/>
          </a:prstGeom>
        </p:spPr>
        <p:txBody>
          <a:bodyPr lIns="91439" tIns="91439" rIns="91439" bIns="91439"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76"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77" name="Rectangle 6"/>
          <p:cNvSpPr/>
          <p:nvPr/>
        </p:nvSpPr>
        <p:spPr>
          <a:xfrm>
            <a:off x="3048000" y="-1"/>
            <a:ext cx="18288000" cy="731522"/>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78" name="Title Text"/>
          <p:cNvSpPr txBox="1"/>
          <p:nvPr>
            <p:ph type="title"/>
          </p:nvPr>
        </p:nvSpPr>
        <p:spPr>
          <a:xfrm>
            <a:off x="3962400" y="1066800"/>
            <a:ext cx="16459200" cy="1981200"/>
          </a:xfrm>
          <a:prstGeom prst="rect">
            <a:avLst/>
          </a:prstGeom>
        </p:spPr>
        <p:txBody>
          <a:bodyPr lIns="91439" tIns="91439" rIns="91439" bIns="91439" anchor="ctr"/>
          <a:lstStyle>
            <a:lvl1pPr algn="l" defTabSz="1828800">
              <a:lnSpc>
                <a:spcPct val="100000"/>
              </a:lnSpc>
              <a:defRPr spc="-200" sz="8000">
                <a:solidFill>
                  <a:srgbClr val="D2533C"/>
                </a:solidFill>
                <a:latin typeface="Arial"/>
                <a:ea typeface="Arial"/>
                <a:cs typeface="Arial"/>
                <a:sym typeface="Arial"/>
              </a:defRPr>
            </a:lvl1pPr>
          </a:lstStyle>
          <a:p>
            <a:pPr/>
            <a:r>
              <a:t>Title Text</a:t>
            </a:r>
          </a:p>
        </p:txBody>
      </p:sp>
      <p:sp>
        <p:nvSpPr>
          <p:cNvPr id="179" name="Body Level One…"/>
          <p:cNvSpPr txBox="1"/>
          <p:nvPr>
            <p:ph type="body" idx="1"/>
          </p:nvPr>
        </p:nvSpPr>
        <p:spPr>
          <a:xfrm>
            <a:off x="3962400" y="3200400"/>
            <a:ext cx="16459200" cy="9753600"/>
          </a:xfrm>
          <a:prstGeom prst="rect">
            <a:avLst/>
          </a:prstGeom>
        </p:spPr>
        <p:txBody>
          <a:bodyPr lIns="91439" tIns="91439" rIns="91439" bIns="91439"/>
          <a:lstStyle>
            <a:lvl1pPr marL="365759" indent="-365759"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1pPr>
            <a:lvl2pPr marL="713231" indent="-438911"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2pPr>
            <a:lvl3pPr marL="1036319" indent="-487680" defTabSz="1828800">
              <a:lnSpc>
                <a:spcPct val="100000"/>
              </a:lnSpc>
              <a:spcBef>
                <a:spcPts val="1100"/>
              </a:spcBef>
              <a:buClr>
                <a:srgbClr val="93A299"/>
              </a:buClr>
              <a:buSzPct val="90000"/>
              <a:buFont typeface="Arial"/>
              <a:defRPr sz="4800">
                <a:solidFill>
                  <a:srgbClr val="292934"/>
                </a:solidFill>
                <a:latin typeface="Arial"/>
                <a:ea typeface="Arial"/>
                <a:cs typeface="Arial"/>
                <a:sym typeface="Arial"/>
              </a:defRPr>
            </a:lvl3pPr>
            <a:lvl4pPr marL="1371600" indent="-548640"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4pPr>
            <a:lvl5pPr marL="1521822" indent="-470262"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18288000" y="76936"/>
            <a:ext cx="591116" cy="577648"/>
          </a:xfrm>
          <a:prstGeom prst="rect">
            <a:avLst/>
          </a:prstGeom>
        </p:spPr>
        <p:txBody>
          <a:bodyPr lIns="91439" tIns="91439" rIns="91439" bIns="91439"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87"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88" name="Rectangle 6"/>
          <p:cNvSpPr/>
          <p:nvPr/>
        </p:nvSpPr>
        <p:spPr>
          <a:xfrm>
            <a:off x="3048000" y="-1"/>
            <a:ext cx="18288000" cy="731522"/>
          </a:xfrm>
          <a:prstGeom prst="rect">
            <a:avLst/>
          </a:prstGeom>
          <a:solidFill>
            <a:srgbClr val="93A299"/>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p>
        </p:txBody>
      </p:sp>
      <p:sp>
        <p:nvSpPr>
          <p:cNvPr id="189" name="Title Text"/>
          <p:cNvSpPr txBox="1"/>
          <p:nvPr>
            <p:ph type="title"/>
          </p:nvPr>
        </p:nvSpPr>
        <p:spPr>
          <a:xfrm>
            <a:off x="4419600" y="2743200"/>
            <a:ext cx="15697200" cy="3854450"/>
          </a:xfrm>
          <a:prstGeom prst="rect">
            <a:avLst/>
          </a:prstGeom>
        </p:spPr>
        <p:txBody>
          <a:bodyPr lIns="91439" tIns="91439" rIns="91439" bIns="91439" anchor="b"/>
          <a:lstStyle>
            <a:lvl1pPr algn="l" defTabSz="1828800">
              <a:lnSpc>
                <a:spcPct val="100000"/>
              </a:lnSpc>
              <a:defRPr cap="all" spc="-200" sz="10800">
                <a:solidFill>
                  <a:srgbClr val="D2533C"/>
                </a:solidFill>
                <a:latin typeface="Arial"/>
                <a:ea typeface="Arial"/>
                <a:cs typeface="Arial"/>
                <a:sym typeface="Arial"/>
              </a:defRPr>
            </a:lvl1pPr>
          </a:lstStyle>
          <a:p>
            <a:pPr/>
            <a:r>
              <a:t>Title Text</a:t>
            </a:r>
          </a:p>
        </p:txBody>
      </p:sp>
      <p:sp>
        <p:nvSpPr>
          <p:cNvPr id="190" name="Body Level One…"/>
          <p:cNvSpPr txBox="1"/>
          <p:nvPr>
            <p:ph type="body" sz="quarter" idx="1"/>
          </p:nvPr>
        </p:nvSpPr>
        <p:spPr>
          <a:xfrm>
            <a:off x="4419600" y="7010400"/>
            <a:ext cx="12801600" cy="3505200"/>
          </a:xfrm>
          <a:prstGeom prst="rect">
            <a:avLst/>
          </a:prstGeom>
        </p:spPr>
        <p:txBody>
          <a:bodyPr lIns="91439" tIns="91439" rIns="91439" bIns="91439"/>
          <a:lstStyle>
            <a:lvl1pPr marL="0" indent="0" defTabSz="1828800">
              <a:lnSpc>
                <a:spcPct val="100000"/>
              </a:lnSpc>
              <a:spcBef>
                <a:spcPts val="1100"/>
              </a:spcBef>
              <a:buSzTx/>
              <a:buNone/>
              <a:defRPr sz="4800">
                <a:solidFill>
                  <a:srgbClr val="57576E"/>
                </a:solidFill>
                <a:latin typeface="Arial"/>
                <a:ea typeface="Arial"/>
                <a:cs typeface="Arial"/>
                <a:sym typeface="Arial"/>
              </a:defRPr>
            </a:lvl1pPr>
            <a:lvl2pPr marL="0" indent="457200" defTabSz="1828800">
              <a:lnSpc>
                <a:spcPct val="100000"/>
              </a:lnSpc>
              <a:spcBef>
                <a:spcPts val="1100"/>
              </a:spcBef>
              <a:buSzTx/>
              <a:buNone/>
              <a:defRPr sz="4800">
                <a:solidFill>
                  <a:srgbClr val="57576E"/>
                </a:solidFill>
                <a:latin typeface="Arial"/>
                <a:ea typeface="Arial"/>
                <a:cs typeface="Arial"/>
                <a:sym typeface="Arial"/>
              </a:defRPr>
            </a:lvl2pPr>
            <a:lvl3pPr marL="0" indent="914400" defTabSz="1828800">
              <a:lnSpc>
                <a:spcPct val="100000"/>
              </a:lnSpc>
              <a:spcBef>
                <a:spcPts val="1100"/>
              </a:spcBef>
              <a:buSzTx/>
              <a:buNone/>
              <a:defRPr sz="4800">
                <a:solidFill>
                  <a:srgbClr val="57576E"/>
                </a:solidFill>
                <a:latin typeface="Arial"/>
                <a:ea typeface="Arial"/>
                <a:cs typeface="Arial"/>
                <a:sym typeface="Arial"/>
              </a:defRPr>
            </a:lvl3pPr>
            <a:lvl4pPr marL="0" indent="1371600" defTabSz="1828800">
              <a:lnSpc>
                <a:spcPct val="100000"/>
              </a:lnSpc>
              <a:spcBef>
                <a:spcPts val="1100"/>
              </a:spcBef>
              <a:buSzTx/>
              <a:buNone/>
              <a:defRPr sz="4800">
                <a:solidFill>
                  <a:srgbClr val="57576E"/>
                </a:solidFill>
                <a:latin typeface="Arial"/>
                <a:ea typeface="Arial"/>
                <a:cs typeface="Arial"/>
                <a:sym typeface="Arial"/>
              </a:defRPr>
            </a:lvl4pPr>
            <a:lvl5pPr marL="0" indent="1828800" defTabSz="1828800">
              <a:lnSpc>
                <a:spcPct val="100000"/>
              </a:lnSpc>
              <a:spcBef>
                <a:spcPts val="1100"/>
              </a:spcBef>
              <a:buSzTx/>
              <a:buNone/>
              <a:defRPr sz="4800">
                <a:solidFill>
                  <a:srgbClr val="57576E"/>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91" name="Straight Connector 7"/>
          <p:cNvSpPr/>
          <p:nvPr/>
        </p:nvSpPr>
        <p:spPr>
          <a:xfrm>
            <a:off x="4419600" y="6797039"/>
            <a:ext cx="15697200" cy="3178"/>
          </a:xfrm>
          <a:prstGeom prst="line">
            <a:avLst/>
          </a:prstGeom>
          <a:ln w="38100">
            <a:solidFill>
              <a:srgbClr val="D2533C"/>
            </a:solidFill>
          </a:ln>
        </p:spPr>
        <p:txBody>
          <a:bodyPr tIns="91439" bIns="91439"/>
          <a:lstStyle/>
          <a:p>
            <a:pPr algn="l" defTabSz="1828800">
              <a:lnSpc>
                <a:spcPct val="100000"/>
              </a:lnSpc>
              <a:defRPr sz="3600">
                <a:solidFill>
                  <a:srgbClr val="292934"/>
                </a:solidFill>
                <a:latin typeface="Arial"/>
                <a:ea typeface="Arial"/>
                <a:cs typeface="Arial"/>
                <a:sym typeface="Arial"/>
              </a:defRPr>
            </a:pPr>
          </a:p>
        </p:txBody>
      </p:sp>
      <p:sp>
        <p:nvSpPr>
          <p:cNvPr id="192" name="Slide Number"/>
          <p:cNvSpPr txBox="1"/>
          <p:nvPr>
            <p:ph type="sldNum" sz="quarter" idx="2"/>
          </p:nvPr>
        </p:nvSpPr>
        <p:spPr>
          <a:xfrm>
            <a:off x="18288000" y="76936"/>
            <a:ext cx="591116" cy="577648"/>
          </a:xfrm>
          <a:prstGeom prst="rect">
            <a:avLst/>
          </a:prstGeom>
        </p:spPr>
        <p:txBody>
          <a:bodyPr lIns="91439" tIns="91439" rIns="91439" bIns="91439" anchor="ctr"/>
          <a:lstStyle>
            <a:lvl1pPr algn="l" defTabSz="1828800">
              <a:defRPr b="1" sz="28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s://mrnussbaum.com/probability-fair-online-game"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2 Noiembrie 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2 Noiembrie 2021</a:t>
            </a:r>
          </a:p>
        </p:txBody>
      </p:sp>
      <p:sp>
        <p:nvSpPr>
          <p:cNvPr id="202" name="Condiții necesare și suficiente &amp; Ce este un raționament"/>
          <p:cNvSpPr txBox="1"/>
          <p:nvPr>
            <p:ph type="ctrTitle"/>
          </p:nvPr>
        </p:nvSpPr>
        <p:spPr>
          <a:prstGeom prst="rect">
            <a:avLst/>
          </a:prstGeom>
        </p:spPr>
        <p:txBody>
          <a:bodyPr/>
          <a:lstStyle>
            <a:lvl1pPr defTabSz="2292095">
              <a:defRPr spc="-120" sz="12032"/>
            </a:lvl1pPr>
          </a:lstStyle>
          <a:p>
            <a:pPr/>
            <a:r>
              <a:t>Condiții necesare și suficiente &amp; Ce este un raționament</a:t>
            </a:r>
          </a:p>
        </p:txBody>
      </p:sp>
      <p:sp>
        <p:nvSpPr>
          <p:cNvPr id="203" name="Curs 5"/>
          <p:cNvSpPr txBox="1"/>
          <p:nvPr>
            <p:ph type="subTitle" sz="quarter" idx="1"/>
          </p:nvPr>
        </p:nvSpPr>
        <p:spPr>
          <a:prstGeom prst="rect">
            <a:avLst/>
          </a:prstGeom>
        </p:spPr>
        <p:txBody>
          <a:bodyPr/>
          <a:lstStyle/>
          <a:p>
            <a:pPr/>
            <a:r>
              <a:t>Curs 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xfrm>
            <a:off x="6009426" y="440293"/>
            <a:ext cx="12365146" cy="1229037"/>
          </a:xfrm>
          <a:prstGeom prst="rect">
            <a:avLst/>
          </a:prstGeom>
        </p:spPr>
        <p:txBody>
          <a:bodyPr/>
          <a:lstStyle/>
          <a:p>
            <a:pPr/>
            <a:r>
              <a:t>Non-contradicția</a:t>
            </a:r>
          </a:p>
        </p:txBody>
      </p:sp>
      <p:sp>
        <p:nvSpPr>
          <p:cNvPr id="228" name="Text Placeholder 2"/>
          <p:cNvSpPr txBox="1"/>
          <p:nvPr>
            <p:ph type="body" sz="half" idx="1"/>
          </p:nvPr>
        </p:nvSpPr>
        <p:spPr>
          <a:xfrm>
            <a:off x="4458020" y="3739050"/>
            <a:ext cx="15829879" cy="5404971"/>
          </a:xfrm>
          <a:prstGeom prst="rect">
            <a:avLst/>
          </a:prstGeom>
        </p:spPr>
        <p:txBody>
          <a:bodyPr/>
          <a:lstStyle/>
          <a:p>
            <a:pPr defTabSz="1477178">
              <a:defRPr sz="3382">
                <a:latin typeface="Cambria Math"/>
                <a:ea typeface="Cambria Math"/>
                <a:cs typeface="Cambria Math"/>
                <a:sym typeface="Cambria Math"/>
              </a:defRPr>
            </a:pPr>
            <a:r>
              <a:t>∼</a:t>
            </a:r>
            <a:r>
              <a:t>(A&amp;</a:t>
            </a:r>
            <a:r>
              <a:t>∼</a:t>
            </a:r>
            <a:r>
              <a:t>A)</a:t>
            </a:r>
          </a:p>
          <a:p>
            <a:pPr defTabSz="1477178">
              <a:defRPr sz="3382">
                <a:latin typeface="Cambria Math"/>
                <a:ea typeface="Cambria Math"/>
                <a:cs typeface="Cambria Math"/>
                <a:sym typeface="Cambria Math"/>
              </a:defRPr>
            </a:pPr>
          </a:p>
          <a:p>
            <a:pPr defTabSz="1477178">
              <a:defRPr sz="3382">
                <a:latin typeface="Cambria Math"/>
                <a:ea typeface="Cambria Math"/>
                <a:cs typeface="Cambria Math"/>
                <a:sym typeface="Cambria Math"/>
              </a:defRPr>
            </a:pPr>
            <a:r>
              <a:t>Un obiect nu poate fi în același timp și sub același raport A și non-A.</a:t>
            </a:r>
          </a:p>
          <a:p>
            <a:pPr defTabSz="1477178">
              <a:defRPr sz="3382">
                <a:latin typeface="Cambria Math"/>
                <a:ea typeface="Cambria Math"/>
                <a:cs typeface="Cambria Math"/>
                <a:sym typeface="Cambria Math"/>
              </a:defRPr>
            </a:pPr>
          </a:p>
          <a:p>
            <a:pPr defTabSz="1477178">
              <a:defRPr sz="3382">
                <a:latin typeface="Cambria Math"/>
                <a:ea typeface="Cambria Math"/>
                <a:cs typeface="Cambria Math"/>
                <a:sym typeface="Cambria Math"/>
              </a:defRPr>
            </a:pPr>
          </a:p>
          <a:p>
            <a:pPr defTabSz="1477178">
              <a:defRPr sz="3382">
                <a:latin typeface="Cambria Math"/>
                <a:ea typeface="Cambria Math"/>
                <a:cs typeface="Cambria Math"/>
                <a:sym typeface="Cambria Math"/>
              </a:defRPr>
            </a:pPr>
          </a:p>
          <a:p>
            <a:pPr defTabSz="1477178">
              <a:defRPr sz="3382">
                <a:latin typeface="Cambria Math"/>
                <a:ea typeface="Cambria Math"/>
                <a:cs typeface="Cambria Math"/>
                <a:sym typeface="Cambria Math"/>
              </a:defRPr>
            </a:pPr>
            <a:r>
              <a:t>Ex. Ion nu poate fi simultan chel și non-chel. </a:t>
            </a:r>
          </a:p>
          <a:p>
            <a:pPr defTabSz="1477178">
              <a:defRPr sz="3382">
                <a:latin typeface="Cambria Math"/>
                <a:ea typeface="Cambria Math"/>
                <a:cs typeface="Cambria Math"/>
                <a:sym typeface="Cambria Math"/>
              </a:defRPr>
            </a:pPr>
          </a:p>
          <a:p>
            <a:pPr defTabSz="1477178">
              <a:defRPr sz="3382">
                <a:solidFill>
                  <a:srgbClr val="5E5E5E"/>
                </a:solidFill>
                <a:latin typeface="Comic Sans MS"/>
                <a:ea typeface="Comic Sans MS"/>
                <a:cs typeface="Comic Sans MS"/>
                <a:sym typeface="Comic Sans MS"/>
              </a:defRPr>
            </a:pPr>
            <a:r>
              <a:t>E Ion chel dacă are 5000 de fire de păr în cap?</a:t>
            </a:r>
          </a:p>
          <a:p>
            <a:pPr defTabSz="1477178">
              <a:defRPr sz="3382">
                <a:solidFill>
                  <a:srgbClr val="5E5E5E"/>
                </a:solidFill>
                <a:latin typeface="Comic Sans MS"/>
                <a:ea typeface="Comic Sans MS"/>
                <a:cs typeface="Comic Sans MS"/>
                <a:sym typeface="Comic Sans MS"/>
              </a:defRPr>
            </a:pPr>
            <a:r>
              <a:t>Dar 4999?....Dar 100?....Dar 35? ...Dar 5?...</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xfrm>
            <a:off x="6009426" y="440293"/>
            <a:ext cx="12365146" cy="1229037"/>
          </a:xfrm>
          <a:prstGeom prst="rect">
            <a:avLst/>
          </a:prstGeom>
        </p:spPr>
        <p:txBody>
          <a:bodyPr/>
          <a:lstStyle/>
          <a:p>
            <a:pPr/>
            <a:r>
              <a:t>Identiatea</a:t>
            </a:r>
          </a:p>
        </p:txBody>
      </p:sp>
      <p:sp>
        <p:nvSpPr>
          <p:cNvPr id="231" name="Text Placeholder 2"/>
          <p:cNvSpPr txBox="1"/>
          <p:nvPr>
            <p:ph type="body" sz="quarter" idx="1"/>
          </p:nvPr>
        </p:nvSpPr>
        <p:spPr>
          <a:xfrm>
            <a:off x="4458020" y="3739050"/>
            <a:ext cx="15829879" cy="3002763"/>
          </a:xfrm>
          <a:prstGeom prst="rect">
            <a:avLst/>
          </a:prstGeom>
        </p:spPr>
        <p:txBody>
          <a:bodyPr/>
          <a:lstStyle/>
          <a:p>
            <a:pPr/>
            <a:r>
              <a:t>Un obiect e identic cu sine și numai cu sine în același timp și sub același raport.</a:t>
            </a:r>
          </a:p>
        </p:txBody>
      </p:sp>
      <p:pic>
        <p:nvPicPr>
          <p:cNvPr id="232" name="Picture 3" descr="Picture 3"/>
          <p:cNvPicPr>
            <a:picLocks noChangeAspect="1"/>
          </p:cNvPicPr>
          <p:nvPr/>
        </p:nvPicPr>
        <p:blipFill>
          <a:blip r:embed="rId2">
            <a:extLst/>
          </a:blip>
          <a:stretch>
            <a:fillRect/>
          </a:stretch>
        </p:blipFill>
        <p:spPr>
          <a:xfrm>
            <a:off x="9564060" y="5889811"/>
            <a:ext cx="5532505" cy="691563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Picture 3" descr="Picture 3"/>
          <p:cNvPicPr>
            <a:picLocks noChangeAspect="1"/>
          </p:cNvPicPr>
          <p:nvPr/>
        </p:nvPicPr>
        <p:blipFill>
          <a:blip r:embed="rId2">
            <a:extLst/>
          </a:blip>
          <a:stretch>
            <a:fillRect/>
          </a:stretch>
        </p:blipFill>
        <p:spPr>
          <a:xfrm>
            <a:off x="5414682" y="4091747"/>
            <a:ext cx="13831262" cy="677731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itle 1"/>
          <p:cNvSpPr txBox="1"/>
          <p:nvPr>
            <p:ph type="title"/>
          </p:nvPr>
        </p:nvSpPr>
        <p:spPr>
          <a:xfrm>
            <a:off x="6009426" y="440293"/>
            <a:ext cx="12365146" cy="1229037"/>
          </a:xfrm>
          <a:prstGeom prst="rect">
            <a:avLst/>
          </a:prstGeom>
        </p:spPr>
        <p:txBody>
          <a:bodyPr/>
          <a:lstStyle/>
          <a:p>
            <a:pPr/>
            <a:r>
              <a:t>Terțul exclus</a:t>
            </a:r>
          </a:p>
        </p:txBody>
      </p:sp>
      <p:sp>
        <p:nvSpPr>
          <p:cNvPr id="237" name="Text Placeholder 2"/>
          <p:cNvSpPr txBox="1"/>
          <p:nvPr>
            <p:ph type="body" sz="half" idx="1"/>
          </p:nvPr>
        </p:nvSpPr>
        <p:spPr>
          <a:xfrm>
            <a:off x="4458020" y="3739050"/>
            <a:ext cx="15829879" cy="5404971"/>
          </a:xfrm>
          <a:prstGeom prst="rect">
            <a:avLst/>
          </a:prstGeom>
        </p:spPr>
        <p:txBody>
          <a:bodyPr/>
          <a:lstStyle/>
          <a:p>
            <a:pPr/>
            <a:r>
              <a:t>În același timp și sub același raport, o propoziție sau este acceptată într-un anumit sistem de propoziții, sau este respinsă. A treia posibilitate este exclusă.</a:t>
            </a:r>
          </a:p>
          <a:p>
            <a:pPr/>
          </a:p>
          <a:p>
            <a:pPr/>
          </a:p>
          <a:p>
            <a:pPr/>
          </a:p>
          <a:p>
            <a:pPr/>
            <a:r>
              <a:t>Această propoziție e adevărată.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1"/>
          <p:cNvSpPr txBox="1"/>
          <p:nvPr>
            <p:ph type="title"/>
          </p:nvPr>
        </p:nvSpPr>
        <p:spPr>
          <a:xfrm>
            <a:off x="6009426" y="440293"/>
            <a:ext cx="12365146" cy="1229037"/>
          </a:xfrm>
          <a:prstGeom prst="rect">
            <a:avLst/>
          </a:prstGeom>
        </p:spPr>
        <p:txBody>
          <a:bodyPr/>
          <a:lstStyle/>
          <a:p>
            <a:pPr/>
            <a:r>
              <a:t>Rațiunea suficientă</a:t>
            </a:r>
          </a:p>
        </p:txBody>
      </p:sp>
      <p:sp>
        <p:nvSpPr>
          <p:cNvPr id="240" name="Text Placeholder 2"/>
          <p:cNvSpPr txBox="1"/>
          <p:nvPr>
            <p:ph type="body" sz="quarter" idx="1"/>
          </p:nvPr>
        </p:nvSpPr>
        <p:spPr>
          <a:xfrm>
            <a:off x="4458020" y="3739050"/>
            <a:ext cx="15829879" cy="1201106"/>
          </a:xfrm>
          <a:prstGeom prst="rect">
            <a:avLst/>
          </a:prstGeom>
        </p:spPr>
        <p:txBody>
          <a:bodyPr/>
          <a:lstStyle/>
          <a:p>
            <a:pPr/>
            <a:r>
              <a:t>Pentru a accepta sau respinge o anumită propoziție trebuie să dispunem de o rațiune (temei) suficientă.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itle 1"/>
          <p:cNvSpPr txBox="1"/>
          <p:nvPr>
            <p:ph type="title"/>
          </p:nvPr>
        </p:nvSpPr>
        <p:spPr>
          <a:xfrm>
            <a:off x="6009426" y="440293"/>
            <a:ext cx="12365146" cy="1229037"/>
          </a:xfrm>
          <a:prstGeom prst="rect">
            <a:avLst/>
          </a:prstGeom>
        </p:spPr>
        <p:txBody>
          <a:bodyPr/>
          <a:lstStyle/>
          <a:p>
            <a:pPr/>
            <a:r>
              <a:t>Să presupunem:</a:t>
            </a:r>
          </a:p>
        </p:txBody>
      </p:sp>
      <p:sp>
        <p:nvSpPr>
          <p:cNvPr id="243" name="Text Placeholder 2"/>
          <p:cNvSpPr txBox="1"/>
          <p:nvPr>
            <p:ph type="body" sz="half" idx="1"/>
          </p:nvPr>
        </p:nvSpPr>
        <p:spPr>
          <a:xfrm>
            <a:off x="4458020" y="3123559"/>
            <a:ext cx="15829879" cy="6639006"/>
          </a:xfrm>
          <a:prstGeom prst="rect">
            <a:avLst/>
          </a:prstGeom>
        </p:spPr>
        <p:txBody>
          <a:bodyPr/>
          <a:lstStyle/>
          <a:p>
            <a:pPr marL="827314" indent="-827314">
              <a:buSzPct val="100000"/>
              <a:buAutoNum type="arabicParenBoth" startAt="1"/>
            </a:pPr>
            <a:r>
              <a:t>Vă puteți imagina o situație în care principiul identității nu poate fi aplicat?</a:t>
            </a:r>
          </a:p>
          <a:p>
            <a:pPr marL="827314" indent="-827314">
              <a:buSzPct val="100000"/>
              <a:buAutoNum type="arabicParenBoth" startAt="1"/>
            </a:pPr>
          </a:p>
          <a:p>
            <a:pPr marL="827314" indent="-827314">
              <a:buSzPct val="100000"/>
              <a:buAutoNum type="arabicParenBoth" startAt="2"/>
            </a:pPr>
            <a:r>
              <a:t>Vă puteți imagina o situație în care principiul non-contradicției nu poate fi aplicat?</a:t>
            </a:r>
          </a:p>
          <a:p>
            <a:pPr marL="827314" indent="-827314">
              <a:buSzPct val="100000"/>
              <a:buAutoNum type="arabicParenBoth" startAt="2"/>
            </a:pPr>
          </a:p>
          <a:p>
            <a:pPr marL="827314" indent="-827314">
              <a:buSzPct val="100000"/>
              <a:buAutoNum type="arabicParenBoth" startAt="3"/>
            </a:pPr>
            <a:r>
              <a:t>Vă puteți imagina o situație în care principiul terțului exclus nu poate fi aplicat?</a:t>
            </a:r>
          </a:p>
          <a:p>
            <a:pPr marL="827314" indent="-827314">
              <a:buSzPct val="100000"/>
              <a:buAutoNum type="arabicParenBoth" startAt="3"/>
            </a:pPr>
          </a:p>
          <a:p>
            <a:pPr marL="827314" indent="-827314">
              <a:buSzPct val="100000"/>
              <a:buAutoNum type="arabicParenBoth" startAt="4"/>
            </a:pPr>
            <a:r>
              <a:t>Nu, nu vă întreb. E evident că da. </a:t>
            </a:r>
            <a:r>
              <a:rPr>
                <a:latin typeface="Wingdings"/>
                <a:ea typeface="Wingdings"/>
                <a:cs typeface="Wingdings"/>
                <a:sym typeface="Wingdings"/>
              </a:rP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le 1"/>
          <p:cNvSpPr txBox="1"/>
          <p:nvPr>
            <p:ph type="title"/>
          </p:nvPr>
        </p:nvSpPr>
        <p:spPr>
          <a:xfrm>
            <a:off x="6009426" y="440293"/>
            <a:ext cx="12365146" cy="2458075"/>
          </a:xfrm>
          <a:prstGeom prst="rect">
            <a:avLst/>
          </a:prstGeom>
        </p:spPr>
        <p:txBody>
          <a:bodyPr/>
          <a:lstStyle/>
          <a:p>
            <a:pPr/>
            <a:r>
              <a:t>Posibilitate/Imposibilitate empirică</a:t>
            </a:r>
          </a:p>
        </p:txBody>
      </p:sp>
      <p:sp>
        <p:nvSpPr>
          <p:cNvPr id="246" name="Content Placeholder 2"/>
          <p:cNvSpPr txBox="1"/>
          <p:nvPr>
            <p:ph type="body" sz="quarter" idx="1"/>
          </p:nvPr>
        </p:nvSpPr>
        <p:spPr>
          <a:xfrm>
            <a:off x="4458020" y="3739050"/>
            <a:ext cx="15829879" cy="3603315"/>
          </a:xfrm>
          <a:prstGeom prst="rect">
            <a:avLst/>
          </a:prstGeom>
        </p:spPr>
        <p:txBody>
          <a:bodyPr/>
          <a:lstStyle/>
          <a:p>
            <a:pPr/>
            <a:r>
              <a:t>Ceva este imposibil empiric în cazul în care contrazice legile </a:t>
            </a:r>
            <a:r>
              <a:rPr b="1">
                <a:solidFill>
                  <a:srgbClr val="FF0000"/>
                </a:solidFill>
                <a:effectLst>
                  <a:outerShdw sx="100000" sy="100000" kx="0" ky="0" algn="b" rotWithShape="0" blurRad="38100" dist="38100" dir="2700000">
                    <a:srgbClr val="000000">
                      <a:alpha val="43137"/>
                    </a:srgbClr>
                  </a:outerShdw>
                </a:effectLst>
              </a:rPr>
              <a:t>actuale</a:t>
            </a:r>
            <a:r>
              <a:t> ale fizicii și chimiei.</a:t>
            </a:r>
          </a:p>
          <a:p>
            <a:pPr/>
          </a:p>
          <a:p>
            <a:pPr/>
            <a:r>
              <a:t>Este imposibil empiric aurul să fie H2O.</a:t>
            </a:r>
          </a:p>
          <a:p>
            <a:pPr/>
          </a:p>
          <a:p>
            <a:pPr/>
            <a:r>
              <a:t>Ce înseamnă legi actuale? Pot ele să fie diferite?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Title 1"/>
          <p:cNvSpPr txBox="1"/>
          <p:nvPr>
            <p:ph type="title"/>
          </p:nvPr>
        </p:nvSpPr>
        <p:spPr>
          <a:xfrm>
            <a:off x="6009426" y="440293"/>
            <a:ext cx="12365146" cy="2399724"/>
          </a:xfrm>
          <a:prstGeom prst="rect">
            <a:avLst/>
          </a:prstGeom>
        </p:spPr>
        <p:txBody>
          <a:bodyPr/>
          <a:lstStyle>
            <a:lvl1pPr>
              <a:defRPr sz="7000"/>
            </a:lvl1pPr>
          </a:lstStyle>
          <a:p>
            <a:pPr/>
            <a:r>
              <a:t>Posibilitate/Imposibilitate tehnologică</a:t>
            </a:r>
          </a:p>
        </p:txBody>
      </p:sp>
      <p:sp>
        <p:nvSpPr>
          <p:cNvPr id="249" name="Content Placeholder 2"/>
          <p:cNvSpPr txBox="1"/>
          <p:nvPr>
            <p:ph type="body" sz="quarter" idx="1"/>
          </p:nvPr>
        </p:nvSpPr>
        <p:spPr>
          <a:xfrm>
            <a:off x="4458020" y="3739050"/>
            <a:ext cx="15829879" cy="3603315"/>
          </a:xfrm>
          <a:prstGeom prst="rect">
            <a:avLst/>
          </a:prstGeom>
        </p:spPr>
        <p:txBody>
          <a:bodyPr/>
          <a:lstStyle/>
          <a:p>
            <a:pPr/>
            <a:r>
              <a:t>Este imposibil tehnologic când tehnologia curentă nu permite o anumită situație.</a:t>
            </a:r>
          </a:p>
          <a:p>
            <a:pPr/>
          </a:p>
          <a:p>
            <a:pPr/>
            <a:r>
              <a:t>Este tehnologic imposibil să te teleportezi.</a:t>
            </a:r>
          </a:p>
          <a:p>
            <a:pPr/>
          </a:p>
          <a:p>
            <a:pPr/>
            <a:r>
              <a:t>În anul 300 este imposibil tehnologic să trimiți un SMS.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itle 1"/>
          <p:cNvSpPr txBox="1"/>
          <p:nvPr>
            <p:ph type="title"/>
          </p:nvPr>
        </p:nvSpPr>
        <p:spPr>
          <a:xfrm>
            <a:off x="6009426" y="440293"/>
            <a:ext cx="12365146" cy="2458075"/>
          </a:xfrm>
          <a:prstGeom prst="rect">
            <a:avLst/>
          </a:prstGeom>
        </p:spPr>
        <p:txBody>
          <a:bodyPr/>
          <a:lstStyle/>
          <a:p>
            <a:pPr/>
            <a:r>
              <a:t>Posibilitate/Imposibilitate legală</a:t>
            </a:r>
          </a:p>
        </p:txBody>
      </p:sp>
      <p:sp>
        <p:nvSpPr>
          <p:cNvPr id="252" name="Content Placeholder 2"/>
          <p:cNvSpPr txBox="1"/>
          <p:nvPr>
            <p:ph type="body" sz="quarter" idx="1"/>
          </p:nvPr>
        </p:nvSpPr>
        <p:spPr>
          <a:xfrm>
            <a:off x="4458020" y="3739050"/>
            <a:ext cx="15829879" cy="3002763"/>
          </a:xfrm>
          <a:prstGeom prst="rect">
            <a:avLst/>
          </a:prstGeom>
        </p:spPr>
        <p:txBody>
          <a:bodyPr/>
          <a:lstStyle/>
          <a:p>
            <a:pPr/>
            <a:r>
              <a:t>Ceva este imposibil legal dacă nu este în concordanță cu legislația actuală (într-o anumită țară, într-un anumit timp).</a:t>
            </a:r>
          </a:p>
          <a:p>
            <a:pPr/>
          </a:p>
          <a:p>
            <a:pPr/>
            <a:r>
              <a:t>Este legal imposibil să consumi alcool în SUA dacă nu ai 21 de ani.</a:t>
            </a:r>
          </a:p>
          <a:p>
            <a:pPr/>
            <a:r>
              <a:t>Este legal posibil să consumi alcool în România dacă ai 19 ani.</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xfrm>
            <a:off x="3478305" y="440293"/>
            <a:ext cx="17150764" cy="2458075"/>
          </a:xfrm>
          <a:prstGeom prst="rect">
            <a:avLst/>
          </a:prstGeom>
        </p:spPr>
        <p:txBody>
          <a:bodyPr/>
          <a:lstStyle/>
          <a:p>
            <a:pPr/>
            <a:r>
              <a:t>Raporturi între diferite posibilități</a:t>
            </a:r>
          </a:p>
        </p:txBody>
      </p:sp>
      <p:sp>
        <p:nvSpPr>
          <p:cNvPr id="255" name="Content Placeholder 2"/>
          <p:cNvSpPr txBox="1"/>
          <p:nvPr>
            <p:ph type="body" sz="half" idx="1"/>
          </p:nvPr>
        </p:nvSpPr>
        <p:spPr>
          <a:xfrm>
            <a:off x="4458020" y="3739050"/>
            <a:ext cx="15829879" cy="7383588"/>
          </a:xfrm>
          <a:prstGeom prst="rect">
            <a:avLst/>
          </a:prstGeom>
        </p:spPr>
        <p:txBody>
          <a:bodyPr/>
          <a:lstStyle/>
          <a:p>
            <a:pPr>
              <a:defRPr>
                <a:latin typeface="Calibri"/>
                <a:ea typeface="Calibri"/>
                <a:cs typeface="Calibri"/>
                <a:sym typeface="Calibri"/>
              </a:defRPr>
            </a:pPr>
            <a:r>
              <a:t>Este imposibil ca a=b și a≠b.</a:t>
            </a:r>
          </a:p>
          <a:p>
            <a:pPr>
              <a:defRPr>
                <a:latin typeface="Calibri"/>
                <a:ea typeface="Calibri"/>
                <a:cs typeface="Calibri"/>
                <a:sym typeface="Calibri"/>
              </a:defRPr>
            </a:pPr>
          </a:p>
          <a:p>
            <a:pPr>
              <a:defRPr>
                <a:latin typeface="Calibri"/>
                <a:ea typeface="Calibri"/>
                <a:cs typeface="Calibri"/>
                <a:sym typeface="Calibri"/>
              </a:defRPr>
            </a:pPr>
            <a:r>
              <a:t>Este imposibil ca aurul să se dizolve în apă.</a:t>
            </a:r>
          </a:p>
          <a:p>
            <a:pPr>
              <a:defRPr>
                <a:latin typeface="Calibri"/>
                <a:ea typeface="Calibri"/>
                <a:cs typeface="Calibri"/>
                <a:sym typeface="Calibri"/>
              </a:defRPr>
            </a:pPr>
          </a:p>
          <a:p>
            <a:pPr>
              <a:defRPr>
                <a:latin typeface="Calibri"/>
                <a:ea typeface="Calibri"/>
                <a:cs typeface="Calibri"/>
                <a:sym typeface="Calibri"/>
              </a:defRPr>
            </a:pPr>
            <a:r>
              <a:t>Este imposibil să ne teleportăm.</a:t>
            </a:r>
          </a:p>
          <a:p>
            <a:pPr>
              <a:defRPr>
                <a:latin typeface="Calibri"/>
                <a:ea typeface="Calibri"/>
                <a:cs typeface="Calibri"/>
                <a:sym typeface="Calibri"/>
              </a:defRPr>
            </a:pPr>
          </a:p>
          <a:p>
            <a:pPr>
              <a:defRPr>
                <a:latin typeface="Calibri"/>
                <a:ea typeface="Calibri"/>
                <a:cs typeface="Calibri"/>
                <a:sym typeface="Calibri"/>
              </a:defRPr>
            </a:pPr>
            <a:r>
              <a:t>Este imposibil să ai permis auto în România la vârsta de 10 ani.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6009426" y="440293"/>
            <a:ext cx="12365146" cy="1229037"/>
          </a:xfrm>
          <a:prstGeom prst="rect">
            <a:avLst/>
          </a:prstGeom>
        </p:spPr>
        <p:txBody>
          <a:bodyPr/>
          <a:lstStyle/>
          <a:p>
            <a:pPr/>
            <a:r>
              <a:t>Necesar/ Suficient</a:t>
            </a:r>
          </a:p>
        </p:txBody>
      </p:sp>
      <p:sp>
        <p:nvSpPr>
          <p:cNvPr id="206" name="Content Placeholder 2"/>
          <p:cNvSpPr txBox="1"/>
          <p:nvPr>
            <p:ph type="body" idx="1"/>
          </p:nvPr>
        </p:nvSpPr>
        <p:spPr>
          <a:xfrm>
            <a:off x="3955485" y="3200399"/>
            <a:ext cx="16473031" cy="9906000"/>
          </a:xfrm>
          <a:prstGeom prst="rect">
            <a:avLst/>
          </a:prstGeom>
        </p:spPr>
        <p:txBody>
          <a:bodyPr/>
          <a:lstStyle/>
          <a:p>
            <a:pPr/>
            <a:r>
              <a:t>X este o condiție </a:t>
            </a:r>
            <a:r>
              <a:rPr b="1">
                <a:solidFill>
                  <a:srgbClr val="FF0000"/>
                </a:solidFill>
                <a:effectLst>
                  <a:outerShdw sx="100000" sy="100000" kx="0" ky="0" algn="b" rotWithShape="0" blurRad="38100" dist="38100" dir="2700000">
                    <a:srgbClr val="000000">
                      <a:alpha val="43137"/>
                    </a:srgbClr>
                  </a:outerShdw>
                </a:effectLst>
              </a:rPr>
              <a:t>NECESARĂ</a:t>
            </a:r>
            <a:r>
              <a:t> pentru Y dacă ocurența lui X se cere pentru ocurența lui Y (dacă nu ar fi X, nu ar fi nici Y)</a:t>
            </a:r>
          </a:p>
          <a:p>
            <a:pPr/>
            <a:r>
              <a:t>Ex. Mihai Eminescu și Ion Creangă au fost contemporani.</a:t>
            </a:r>
          </a:p>
          <a:p>
            <a:pPr/>
            <a:r>
              <a:t>Deci, Mihai Eminescu și Ion Creangă au fost prieteni. </a:t>
            </a:r>
          </a:p>
          <a:p>
            <a:pPr/>
          </a:p>
          <a:p>
            <a:pPr>
              <a:defRPr b="1"/>
            </a:pPr>
            <a:r>
              <a:t>Dați și voi un exemplu!</a:t>
            </a:r>
          </a:p>
          <a:p>
            <a:pPr/>
          </a:p>
          <a:p>
            <a:pPr/>
            <a:r>
              <a:t>X este o condiție </a:t>
            </a:r>
            <a:r>
              <a:rPr b="1">
                <a:solidFill>
                  <a:srgbClr val="FF0000"/>
                </a:solidFill>
                <a:effectLst>
                  <a:outerShdw sx="100000" sy="100000" kx="0" ky="0" algn="b" rotWithShape="0" blurRad="38100" dist="38100" dir="2700000">
                    <a:srgbClr val="000000">
                      <a:alpha val="43137"/>
                    </a:srgbClr>
                  </a:outerShdw>
                </a:effectLst>
              </a:rPr>
              <a:t>SUFICIENTĂ</a:t>
            </a:r>
            <a:r>
              <a:t> pentru Y dacă ocurența lui X garantează ocurența lui Y (dacă avem X, este imposibil să nu avem Y)</a:t>
            </a:r>
          </a:p>
          <a:p>
            <a:pPr/>
            <a:r>
              <a:t>Ex. Mihai Eminescu și Ion Creangă au fost prieteni.</a:t>
            </a:r>
          </a:p>
          <a:p>
            <a:pPr/>
            <a:r>
              <a:t>Deci, Mihai Eminescu și Ion Creangă au fost contemporani.</a:t>
            </a:r>
          </a:p>
          <a:p>
            <a:pPr>
              <a:defRPr b="1"/>
            </a:pPr>
          </a:p>
          <a:p>
            <a:pPr>
              <a:defRPr b="1"/>
            </a:pPr>
            <a:r>
              <a:t>Dați și voi un exemplu!</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itle 1"/>
          <p:cNvSpPr txBox="1"/>
          <p:nvPr>
            <p:ph type="title"/>
          </p:nvPr>
        </p:nvSpPr>
        <p:spPr>
          <a:xfrm>
            <a:off x="6009426" y="440293"/>
            <a:ext cx="12365146" cy="1229037"/>
          </a:xfrm>
          <a:prstGeom prst="rect">
            <a:avLst/>
          </a:prstGeom>
        </p:spPr>
        <p:txBody>
          <a:bodyPr/>
          <a:lstStyle/>
          <a:p>
            <a:pPr/>
            <a:r>
              <a:t>Relații între posibilități</a:t>
            </a:r>
          </a:p>
        </p:txBody>
      </p:sp>
      <p:sp>
        <p:nvSpPr>
          <p:cNvPr id="258" name="Content Placeholder 2"/>
          <p:cNvSpPr txBox="1"/>
          <p:nvPr>
            <p:ph type="body" sz="half" idx="1"/>
          </p:nvPr>
        </p:nvSpPr>
        <p:spPr>
          <a:xfrm>
            <a:off x="4458020" y="3739050"/>
            <a:ext cx="15829879" cy="7383588"/>
          </a:xfrm>
          <a:prstGeom prst="rect">
            <a:avLst/>
          </a:prstGeom>
        </p:spPr>
        <p:txBody>
          <a:bodyPr/>
          <a:lstStyle/>
          <a:p>
            <a:pPr/>
            <a:r>
              <a:t>O posibilitate poate să </a:t>
            </a:r>
            <a:r>
              <a:rPr>
                <a:solidFill>
                  <a:srgbClr val="FF0000"/>
                </a:solidFill>
                <a:effectLst>
                  <a:outerShdw sx="100000" sy="100000" kx="0" ky="0" algn="b" rotWithShape="0" blurRad="38100" dist="38100" dir="2700000">
                    <a:srgbClr val="000000">
                      <a:alpha val="43137"/>
                    </a:srgbClr>
                  </a:outerShdw>
                </a:effectLst>
              </a:rPr>
              <a:t>includă</a:t>
            </a:r>
            <a:r>
              <a:t> o altă posibilitate.</a:t>
            </a:r>
          </a:p>
          <a:p>
            <a:pPr/>
            <a:r>
              <a:t>Mâine este posibil să plouă include posibilitatea ca mâine e posibil să plouă torențial.</a:t>
            </a:r>
          </a:p>
          <a:p>
            <a:pPr/>
            <a:r>
              <a:t>O posibilitate poate să </a:t>
            </a:r>
            <a:r>
              <a:rPr>
                <a:solidFill>
                  <a:srgbClr val="FF0000"/>
                </a:solidFill>
                <a:effectLst>
                  <a:outerShdw sx="100000" sy="100000" kx="0" ky="0" algn="b" rotWithShape="0" blurRad="38100" dist="38100" dir="2700000">
                    <a:srgbClr val="000000">
                      <a:alpha val="43137"/>
                    </a:srgbClr>
                  </a:outerShdw>
                </a:effectLst>
              </a:rPr>
              <a:t>excludă</a:t>
            </a:r>
            <a:r>
              <a:t> o altă posibilitate.</a:t>
            </a:r>
          </a:p>
          <a:p>
            <a:pPr/>
            <a:r>
              <a:t>Posibilitatea ca Maria să fie în Spania, exclude posibilitatea ca Maria să fie în România.</a:t>
            </a:r>
          </a:p>
          <a:p>
            <a:pPr/>
            <a:r>
              <a:t>Două posibilități pot fi </a:t>
            </a:r>
            <a:r>
              <a:rPr>
                <a:solidFill>
                  <a:srgbClr val="FF0000"/>
                </a:solidFill>
                <a:effectLst>
                  <a:outerShdw sx="100000" sy="100000" kx="0" ky="0" algn="b" rotWithShape="0" blurRad="38100" dist="38100" dir="2700000">
                    <a:srgbClr val="000000">
                      <a:alpha val="43137"/>
                    </a:srgbClr>
                  </a:outerShdw>
                </a:effectLst>
              </a:rPr>
              <a:t>independente</a:t>
            </a:r>
            <a:r>
              <a:t>.</a:t>
            </a:r>
          </a:p>
          <a:p>
            <a:pPr/>
            <a:r>
              <a:t>Posibilitatea că mâine plouă este independentă de posibilitatea ca eu să beau o cafea la ora 9 dimineața.</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Title 1"/>
          <p:cNvSpPr txBox="1"/>
          <p:nvPr>
            <p:ph type="title"/>
          </p:nvPr>
        </p:nvSpPr>
        <p:spPr>
          <a:xfrm>
            <a:off x="6009426" y="440293"/>
            <a:ext cx="12365146" cy="1229037"/>
          </a:xfrm>
          <a:prstGeom prst="rect">
            <a:avLst/>
          </a:prstGeom>
        </p:spPr>
        <p:txBody>
          <a:bodyPr/>
          <a:lstStyle/>
          <a:p>
            <a:pPr/>
            <a:r>
              <a:t>Exhaustiv/Exclusiv</a:t>
            </a:r>
          </a:p>
        </p:txBody>
      </p:sp>
      <p:sp>
        <p:nvSpPr>
          <p:cNvPr id="261" name="Content Placeholder 2"/>
          <p:cNvSpPr txBox="1"/>
          <p:nvPr>
            <p:ph type="body" idx="1"/>
          </p:nvPr>
        </p:nvSpPr>
        <p:spPr>
          <a:xfrm>
            <a:off x="3650428" y="3200399"/>
            <a:ext cx="17083146" cy="9753601"/>
          </a:xfrm>
          <a:prstGeom prst="rect">
            <a:avLst/>
          </a:prstGeom>
        </p:spPr>
        <p:txBody>
          <a:bodyPr/>
          <a:lstStyle/>
          <a:p>
            <a:pPr/>
            <a:r>
              <a:t>Un set de posibilități este </a:t>
            </a:r>
            <a:r>
              <a:rPr b="1">
                <a:solidFill>
                  <a:srgbClr val="FF0000"/>
                </a:solidFill>
              </a:rPr>
              <a:t>exhaustiv</a:t>
            </a:r>
            <a:r>
              <a:t> dacă cel puțin una se actualizează în orice situație posibilă logic (nu lasă descoperită nicio situație).</a:t>
            </a:r>
          </a:p>
          <a:p>
            <a:pPr/>
          </a:p>
          <a:p>
            <a:pPr/>
            <a:r>
              <a:t>Un set de posibilități este </a:t>
            </a:r>
            <a:r>
              <a:rPr b="1">
                <a:solidFill>
                  <a:srgbClr val="FF0000"/>
                </a:solidFill>
              </a:rPr>
              <a:t>exclusiv</a:t>
            </a:r>
            <a:r>
              <a:t> dacă nu există nicio situație logică în care este actualizată mai mult de o situație (adevărul uneia exclude adevărul celorlalte).</a:t>
            </a:r>
          </a:p>
          <a:p>
            <a:pPr/>
          </a:p>
          <a:p>
            <a:pPr/>
            <a:r>
              <a:t>Un set de posibilități este </a:t>
            </a:r>
            <a:r>
              <a:rPr b="1">
                <a:solidFill>
                  <a:srgbClr val="FF0000"/>
                </a:solidFill>
              </a:rPr>
              <a:t>exhaustiv și exclusiv </a:t>
            </a:r>
            <a:r>
              <a:t>dacă în orice situație logică exact una dintre respectivele posibilități este actualizată.</a:t>
            </a:r>
          </a:p>
          <a:p>
            <a:pPr/>
          </a:p>
          <a:p>
            <a:pPr/>
          </a:p>
          <a:p>
            <a:pPr/>
            <a:r>
              <a:rPr u="sng">
                <a:hlinkClick r:id="rId2" invalidUrl="" action="" tgtFrame="" tooltip="" history="1" highlightClick="0" endSnd="0"/>
              </a:rPr>
              <a:t>https://mrnussbaum.com/probability-fair-online-game</a:t>
            </a:r>
            <a:r>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prstGeom prst="rect">
            <a:avLst/>
          </a:prstGeom>
        </p:spPr>
        <p:txBody>
          <a:bodyPr/>
          <a:lstStyle/>
          <a:p>
            <a:pPr/>
            <a:r>
              <a:t>Argument</a:t>
            </a:r>
          </a:p>
        </p:txBody>
      </p:sp>
      <p:sp>
        <p:nvSpPr>
          <p:cNvPr id="264" name="Content Placeholder 2"/>
          <p:cNvSpPr txBox="1"/>
          <p:nvPr>
            <p:ph type="body" idx="1"/>
          </p:nvPr>
        </p:nvSpPr>
        <p:spPr>
          <a:xfrm>
            <a:off x="3505200" y="2743200"/>
            <a:ext cx="17373600" cy="10820400"/>
          </a:xfrm>
          <a:prstGeom prst="rect">
            <a:avLst/>
          </a:prstGeom>
        </p:spPr>
        <p:txBody>
          <a:bodyPr/>
          <a:lstStyle/>
          <a:p>
            <a:pPr/>
            <a:r>
              <a:t>Ce este un argument?</a:t>
            </a:r>
          </a:p>
          <a:p>
            <a:pPr/>
          </a:p>
          <a:p>
            <a:pPr marL="0" indent="0">
              <a:buSzTx/>
              <a:buNone/>
              <a:defRPr b="1">
                <a:solidFill>
                  <a:srgbClr val="FF0000"/>
                </a:solidFill>
                <a:effectLst>
                  <a:outerShdw sx="100000" sy="100000" kx="0" ky="0" algn="b" rotWithShape="0" blurRad="38100" dist="38100" dir="2700000">
                    <a:srgbClr val="000000">
                      <a:alpha val="43137"/>
                    </a:srgbClr>
                  </a:outerShdw>
                </a:effectLst>
              </a:defRPr>
            </a:pPr>
            <a:r>
              <a:t>Argumentul</a:t>
            </a:r>
            <a:r>
              <a:rPr b="0">
                <a:solidFill>
                  <a:srgbClr val="292934"/>
                </a:solidFill>
              </a:rPr>
              <a:t> = (df) un set de enunțuri, din care unul este </a:t>
            </a:r>
            <a:r>
              <a:rPr>
                <a:solidFill>
                  <a:srgbClr val="292934"/>
                </a:solidFill>
              </a:rPr>
              <a:t>concluzia</a:t>
            </a:r>
            <a:r>
              <a:rPr i="1">
                <a:solidFill>
                  <a:srgbClr val="292934"/>
                </a:solidFill>
              </a:rPr>
              <a:t> </a:t>
            </a:r>
            <a:r>
              <a:rPr b="0">
                <a:solidFill>
                  <a:srgbClr val="292934"/>
                </a:solidFill>
              </a:rPr>
              <a:t>și cel puțin unul este </a:t>
            </a:r>
            <a:r>
              <a:rPr>
                <a:solidFill>
                  <a:srgbClr val="292934"/>
                </a:solidFill>
              </a:rPr>
              <a:t>premisa </a:t>
            </a:r>
            <a:r>
              <a:rPr b="0">
                <a:solidFill>
                  <a:srgbClr val="292934"/>
                </a:solidFill>
              </a:rPr>
              <a:t>care susține concluzia</a:t>
            </a:r>
            <a:endParaRPr i="1"/>
          </a:p>
          <a:p>
            <a:pPr>
              <a:buFontTx/>
              <a:buChar char="-"/>
            </a:pPr>
            <a:r>
              <a:t>Poate avea una sau mai multe premise</a:t>
            </a:r>
          </a:p>
          <a:p>
            <a:pPr marL="0" indent="0">
              <a:buSzTx/>
              <a:buNone/>
            </a:pPr>
          </a:p>
          <a:p>
            <a:pPr marL="0" indent="0">
              <a:buSzTx/>
              <a:buNone/>
              <a:defRPr i="1">
                <a:effectLst>
                  <a:outerShdw sx="100000" sy="100000" kx="0" ky="0" algn="b" rotWithShape="0" blurRad="38100" dist="38100" dir="2700000">
                    <a:srgbClr val="000000">
                      <a:alpha val="43137"/>
                    </a:srgbClr>
                  </a:outerShdw>
                </a:effectLst>
              </a:defRPr>
            </a:pPr>
            <a:r>
              <a:t>Reprezintă următoarele exemple argumente?</a:t>
            </a:r>
          </a:p>
          <a:p>
            <a:pPr marL="914400" indent="-914400">
              <a:buFontTx/>
              <a:buAutoNum type="alphaLcPeriod" startAt="1"/>
            </a:pPr>
            <a:r>
              <a:t>Trebuie să luptăm și să mergem până la capăt. </a:t>
            </a:r>
          </a:p>
          <a:p>
            <a:pPr marL="914400" indent="-914400">
              <a:buFontTx/>
              <a:buAutoNum type="alphaLcPeriod" startAt="1"/>
            </a:pPr>
            <a:r>
              <a:t>Toți oamenii sunt muritori și Socrate e om. În concluzie, Socrate e muritor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64">
                                            <p:txEl>
                                              <p:pRg st="2" end="2"/>
                                            </p:txEl>
                                          </p:spTgt>
                                        </p:tgtEl>
                                        <p:attrNameLst>
                                          <p:attrName>style.visibility</p:attrName>
                                        </p:attrNameLst>
                                      </p:cBhvr>
                                      <p:to>
                                        <p:strVal val="visible"/>
                                      </p:to>
                                    </p:set>
                                    <p:anim calcmode="lin" valueType="num">
                                      <p:cBhvr>
                                        <p:cTn id="7" dur="500" fill="hold"/>
                                        <p:tgtEl>
                                          <p:spTgt spid="264">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6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64">
                                            <p:txEl>
                                              <p:pRg st="3" end="3"/>
                                            </p:txEl>
                                          </p:spTgt>
                                        </p:tgtEl>
                                        <p:attrNameLst>
                                          <p:attrName>style.visibility</p:attrName>
                                        </p:attrNameLst>
                                      </p:cBhvr>
                                      <p:to>
                                        <p:strVal val="visible"/>
                                      </p:to>
                                    </p:set>
                                    <p:anim calcmode="lin" valueType="num">
                                      <p:cBhvr>
                                        <p:cTn id="12" dur="500" fill="hold"/>
                                        <p:tgtEl>
                                          <p:spTgt spid="264">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64">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64">
                                            <p:txEl>
                                              <p:pRg st="4" end="4"/>
                                            </p:txEl>
                                          </p:spTgt>
                                        </p:tgtEl>
                                        <p:attrNameLst>
                                          <p:attrName>style.visibility</p:attrName>
                                        </p:attrNameLst>
                                      </p:cBhvr>
                                      <p:to>
                                        <p:strVal val="visible"/>
                                      </p:to>
                                    </p:set>
                                    <p:anim calcmode="lin" valueType="num">
                                      <p:cBhvr>
                                        <p:cTn id="17" dur="500" fill="hold"/>
                                        <p:tgtEl>
                                          <p:spTgt spid="264">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264">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264">
                                            <p:txEl>
                                              <p:pRg st="5" end="5"/>
                                            </p:txEl>
                                          </p:spTgt>
                                        </p:tgtEl>
                                        <p:attrNameLst>
                                          <p:attrName>style.visibility</p:attrName>
                                        </p:attrNameLst>
                                      </p:cBhvr>
                                      <p:to>
                                        <p:strVal val="visible"/>
                                      </p:to>
                                    </p:set>
                                    <p:anim calcmode="lin" valueType="num">
                                      <p:cBhvr>
                                        <p:cTn id="22" dur="500" fill="hold"/>
                                        <p:tgtEl>
                                          <p:spTgt spid="264">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264">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1" fill="hold">
                                  <p:stCondLst>
                                    <p:cond delay="0"/>
                                  </p:stCondLst>
                                  <p:iterate type="el" backwards="0">
                                    <p:tmAbs val="0"/>
                                  </p:iterate>
                                  <p:childTnLst>
                                    <p:set>
                                      <p:cBhvr>
                                        <p:cTn id="26" fill="hold"/>
                                        <p:tgtEl>
                                          <p:spTgt spid="264">
                                            <p:txEl>
                                              <p:pRg st="6" end="6"/>
                                            </p:txEl>
                                          </p:spTgt>
                                        </p:tgtEl>
                                        <p:attrNameLst>
                                          <p:attrName>style.visibility</p:attrName>
                                        </p:attrNameLst>
                                      </p:cBhvr>
                                      <p:to>
                                        <p:strVal val="visible"/>
                                      </p:to>
                                    </p:set>
                                    <p:anim calcmode="lin" valueType="num">
                                      <p:cBhvr>
                                        <p:cTn id="27" dur="500" fill="hold"/>
                                        <p:tgtEl>
                                          <p:spTgt spid="264">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264">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1" fill="hold">
                                  <p:stCondLst>
                                    <p:cond delay="0"/>
                                  </p:stCondLst>
                                  <p:iterate type="el" backwards="0">
                                    <p:tmAbs val="0"/>
                                  </p:iterate>
                                  <p:childTnLst>
                                    <p:set>
                                      <p:cBhvr>
                                        <p:cTn id="31" fill="hold"/>
                                        <p:tgtEl>
                                          <p:spTgt spid="264">
                                            <p:txEl>
                                              <p:pRg st="7" end="7"/>
                                            </p:txEl>
                                          </p:spTgt>
                                        </p:tgtEl>
                                        <p:attrNameLst>
                                          <p:attrName>style.visibility</p:attrName>
                                        </p:attrNameLst>
                                      </p:cBhvr>
                                      <p:to>
                                        <p:strVal val="visible"/>
                                      </p:to>
                                    </p:set>
                                    <p:anim calcmode="lin" valueType="num">
                                      <p:cBhvr>
                                        <p:cTn id="32" dur="500" fill="hold"/>
                                        <p:tgtEl>
                                          <p:spTgt spid="264">
                                            <p:txEl>
                                              <p:pRg st="7" end="7"/>
                                            </p:txEl>
                                          </p:spTgt>
                                        </p:tgtEl>
                                        <p:attrNameLst>
                                          <p:attrName>ppt_x</p:attrName>
                                        </p:attrNameLst>
                                      </p:cBhvr>
                                      <p:tavLst>
                                        <p:tav tm="0">
                                          <p:val>
                                            <p:strVal val="#ppt_x"/>
                                          </p:val>
                                        </p:tav>
                                        <p:tav tm="100000">
                                          <p:val>
                                            <p:strVal val="#ppt_x"/>
                                          </p:val>
                                        </p:tav>
                                      </p:tavLst>
                                    </p:anim>
                                    <p:anim calcmode="lin" valueType="num">
                                      <p:cBhvr>
                                        <p:cTn id="33" dur="500" fill="hold"/>
                                        <p:tgtEl>
                                          <p:spTgt spid="26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4"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TextShape 1"/>
          <p:cNvSpPr txBox="1"/>
          <p:nvPr/>
        </p:nvSpPr>
        <p:spPr>
          <a:xfrm>
            <a:off x="4053839" y="49507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Argumente</a:t>
            </a:r>
          </a:p>
        </p:txBody>
      </p:sp>
      <p:sp>
        <p:nvSpPr>
          <p:cNvPr id="267" name="TextShape 2"/>
          <p:cNvSpPr txBox="1"/>
          <p:nvPr/>
        </p:nvSpPr>
        <p:spPr>
          <a:xfrm>
            <a:off x="4053839" y="1981200"/>
            <a:ext cx="16275602" cy="12310785"/>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sz="6400">
                <a:latin typeface="Calibri"/>
                <a:ea typeface="Calibri"/>
                <a:cs typeface="Calibri"/>
                <a:sym typeface="Calibri"/>
              </a:defRPr>
            </a:pPr>
            <a:r>
              <a:t>Forma unui argument:</a:t>
            </a:r>
          </a:p>
          <a:p>
            <a:pPr algn="l" defTabSz="1828800">
              <a:lnSpc>
                <a:spcPct val="100000"/>
              </a:lnSpc>
              <a:defRPr sz="6400">
                <a:latin typeface="Calibri"/>
                <a:ea typeface="Calibri"/>
                <a:cs typeface="Calibri"/>
                <a:sym typeface="Calibri"/>
              </a:defRPr>
            </a:pPr>
            <a:r>
              <a:t>		Premisa 1</a:t>
            </a:r>
          </a:p>
          <a:p>
            <a:pPr algn="l" defTabSz="1828800">
              <a:lnSpc>
                <a:spcPct val="100000"/>
              </a:lnSpc>
              <a:defRPr sz="6400">
                <a:latin typeface="Calibri"/>
                <a:ea typeface="Calibri"/>
                <a:cs typeface="Calibri"/>
                <a:sym typeface="Calibri"/>
              </a:defRPr>
            </a:pPr>
            <a:r>
              <a:t>		Premisa 2</a:t>
            </a:r>
          </a:p>
          <a:p>
            <a:pPr algn="l" defTabSz="1828800">
              <a:lnSpc>
                <a:spcPct val="100000"/>
              </a:lnSpc>
              <a:defRPr sz="6400">
                <a:latin typeface="Calibri"/>
                <a:ea typeface="Calibri"/>
                <a:cs typeface="Calibri"/>
                <a:sym typeface="Calibri"/>
              </a:defRPr>
            </a:pPr>
            <a:r>
              <a:t>		…</a:t>
            </a:r>
          </a:p>
          <a:p>
            <a:pPr algn="l" defTabSz="1828800">
              <a:lnSpc>
                <a:spcPct val="100000"/>
              </a:lnSpc>
              <a:defRPr sz="6400">
                <a:latin typeface="Calibri"/>
                <a:ea typeface="Calibri"/>
                <a:cs typeface="Calibri"/>
                <a:sym typeface="Calibri"/>
              </a:defRPr>
            </a:pPr>
            <a:r>
              <a:t>		Concluzie</a:t>
            </a:r>
          </a:p>
          <a:p>
            <a:pPr algn="l" defTabSz="1828800">
              <a:lnSpc>
                <a:spcPct val="100000"/>
              </a:lnSpc>
              <a:defRPr sz="6400">
                <a:latin typeface="Calibri"/>
                <a:ea typeface="Calibri"/>
                <a:cs typeface="Calibri"/>
                <a:sym typeface="Calibri"/>
              </a:defRPr>
            </a:pPr>
          </a:p>
          <a:p>
            <a:pPr algn="l" defTabSz="1828800">
              <a:lnSpc>
                <a:spcPct val="100000"/>
              </a:lnSpc>
              <a:defRPr b="1" sz="5600">
                <a:latin typeface="Calibri"/>
                <a:ea typeface="Calibri"/>
                <a:cs typeface="Calibri"/>
                <a:sym typeface="Calibri"/>
              </a:defRPr>
            </a:pPr>
            <a:r>
              <a:t>Argument valid</a:t>
            </a:r>
          </a:p>
          <a:p>
            <a:pPr algn="l" defTabSz="1828800">
              <a:lnSpc>
                <a:spcPct val="100000"/>
              </a:lnSpc>
              <a:defRPr sz="5600">
                <a:latin typeface="Calibri"/>
                <a:ea typeface="Calibri"/>
                <a:cs typeface="Calibri"/>
                <a:sym typeface="Calibri"/>
              </a:defRPr>
            </a:pPr>
            <a:r>
              <a:t>= </a:t>
            </a:r>
            <a:r>
              <a:t>Este imposibil</a:t>
            </a:r>
            <a:r>
              <a:t> ca premisele să fie adevărate și concluzia falsă</a:t>
            </a:r>
          </a:p>
          <a:p>
            <a:pPr algn="l" defTabSz="1828800">
              <a:lnSpc>
                <a:spcPct val="100000"/>
              </a:lnSpc>
              <a:defRPr sz="5600">
                <a:latin typeface="Calibri"/>
                <a:ea typeface="Calibri"/>
                <a:cs typeface="Calibri"/>
                <a:sym typeface="Calibri"/>
              </a:defRPr>
            </a:pPr>
            <a:r>
              <a:t>= Cu necesitate, adevărul premiselor implică adevărul concluziei.</a:t>
            </a:r>
            <a:endParaRPr sz="3200"/>
          </a:p>
          <a:p>
            <a:pPr algn="l" defTabSz="1828800">
              <a:lnSpc>
                <a:spcPct val="100000"/>
              </a:lnSpc>
              <a:defRPr sz="3600">
                <a:solidFill>
                  <a:srgbClr val="292934"/>
                </a:solidFill>
                <a:latin typeface="Arial"/>
                <a:ea typeface="Arial"/>
                <a:cs typeface="Arial"/>
                <a:sym typeface="Arial"/>
              </a:defRPr>
            </a:pPr>
            <a:endParaRPr sz="3200"/>
          </a:p>
          <a:p>
            <a:pPr algn="l" defTabSz="1828800">
              <a:lnSpc>
                <a:spcPct val="100000"/>
              </a:lnSpc>
              <a:defRPr sz="3600">
                <a:solidFill>
                  <a:srgbClr val="292934"/>
                </a:solidFill>
                <a:latin typeface="Arial"/>
                <a:ea typeface="Arial"/>
                <a:cs typeface="Arial"/>
                <a:sym typeface="Arial"/>
              </a:defRPr>
            </a:pPr>
            <a:endParaRPr sz="3200"/>
          </a:p>
          <a:p>
            <a:pPr algn="l" defTabSz="1828800">
              <a:lnSpc>
                <a:spcPct val="100000"/>
              </a:lnSpc>
              <a:defRPr sz="3600">
                <a:solidFill>
                  <a:srgbClr val="292934"/>
                </a:solidFill>
                <a:latin typeface="Arial"/>
                <a:ea typeface="Arial"/>
                <a:cs typeface="Arial"/>
                <a:sym typeface="Arial"/>
              </a:defRPr>
            </a:pPr>
            <a:endParaRPr sz="3200"/>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itle 1"/>
          <p:cNvSpPr txBox="1"/>
          <p:nvPr>
            <p:ph type="title"/>
          </p:nvPr>
        </p:nvSpPr>
        <p:spPr>
          <a:prstGeom prst="rect">
            <a:avLst/>
          </a:prstGeom>
        </p:spPr>
        <p:txBody>
          <a:bodyPr/>
          <a:lstStyle/>
          <a:p>
            <a:pPr/>
            <a:r>
              <a:t>But why?</a:t>
            </a:r>
          </a:p>
        </p:txBody>
      </p:sp>
      <p:sp>
        <p:nvSpPr>
          <p:cNvPr id="270" name="Content Placeholder 2"/>
          <p:cNvSpPr txBox="1"/>
          <p:nvPr>
            <p:ph type="body" idx="1"/>
          </p:nvPr>
        </p:nvSpPr>
        <p:spPr>
          <a:prstGeom prst="rect">
            <a:avLst/>
          </a:prstGeom>
        </p:spPr>
        <p:txBody>
          <a:bodyPr/>
          <a:lstStyle>
            <a:lvl1pPr marL="0" indent="0">
              <a:buSzTx/>
              <a:buNone/>
            </a:lvl1pPr>
          </a:lstStyle>
          <a:p>
            <a:pPr/>
            <a:r>
              <a:t>(P1&amp;P2&amp;..Pn)→C</a:t>
            </a:r>
          </a:p>
        </p:txBody>
      </p:sp>
      <p:graphicFrame>
        <p:nvGraphicFramePr>
          <p:cNvPr id="271" name="Table 3"/>
          <p:cNvGraphicFramePr/>
          <p:nvPr/>
        </p:nvGraphicFramePr>
        <p:xfrm>
          <a:off x="6400800" y="5791200"/>
          <a:ext cx="12192000" cy="37084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055533"/>
                <a:gridCol w="4055533"/>
                <a:gridCol w="4055533"/>
              </a:tblGrid>
              <a:tr h="802599">
                <a:tc>
                  <a:txBody>
                    <a:bodyPr/>
                    <a:lstStyle/>
                    <a:p>
                      <a:pPr defTabSz="1828800">
                        <a:defRPr b="0" sz="1800"/>
                      </a:pPr>
                      <a:r>
                        <a:rPr b="1" sz="3600">
                          <a:solidFill>
                            <a:srgbClr val="FFFFFF"/>
                          </a:solidFill>
                          <a:latin typeface="Arial"/>
                          <a:ea typeface="Arial"/>
                          <a:cs typeface="Arial"/>
                          <a:sym typeface="Arial"/>
                        </a:rPr>
                        <a:t>Premise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Concluzie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b="0" sz="1800"/>
                      </a:pPr>
                      <a:r>
                        <a:rPr b="1" sz="3600">
                          <a:solidFill>
                            <a:srgbClr val="FFFFFF"/>
                          </a:solidFill>
                          <a:latin typeface="Arial"/>
                          <a:ea typeface="Arial"/>
                          <a:cs typeface="Arial"/>
                          <a:sym typeface="Arial"/>
                        </a:rPr>
                        <a:t>Argument</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r>
              <a:tr h="802599">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r h="751819">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r h="751819">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r>
              <a:tr h="751819">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1</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TextShape 1"/>
          <p:cNvSpPr txBox="1"/>
          <p:nvPr/>
        </p:nvSpPr>
        <p:spPr>
          <a:xfrm>
            <a:off x="4053839" y="495078"/>
            <a:ext cx="16275602" cy="1295124"/>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pPr/>
            <a:r>
              <a:t>Argumente</a:t>
            </a:r>
          </a:p>
        </p:txBody>
      </p:sp>
      <p:sp>
        <p:nvSpPr>
          <p:cNvPr id="274" name="TextShape 2"/>
          <p:cNvSpPr txBox="1"/>
          <p:nvPr/>
        </p:nvSpPr>
        <p:spPr>
          <a:xfrm>
            <a:off x="4053839" y="2133600"/>
            <a:ext cx="16275602" cy="16843693"/>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00000"/>
              </a:lnSpc>
              <a:defRPr b="1" sz="6400">
                <a:latin typeface="Calibri"/>
                <a:ea typeface="Calibri"/>
                <a:cs typeface="Calibri"/>
                <a:sym typeface="Calibri"/>
              </a:defRPr>
            </a:pPr>
            <a:r>
              <a:t>Premisă 1</a:t>
            </a:r>
            <a:r>
              <a:rPr b="0"/>
              <a:t>: Dacă pe Marte există viață inteligentă, atunci există extratereștri.</a:t>
            </a:r>
            <a:endParaRPr b="0"/>
          </a:p>
          <a:p>
            <a:pPr algn="l" defTabSz="1828800">
              <a:lnSpc>
                <a:spcPct val="100000"/>
              </a:lnSpc>
              <a:defRPr b="1" sz="6400">
                <a:latin typeface="Calibri"/>
                <a:ea typeface="Calibri"/>
                <a:cs typeface="Calibri"/>
                <a:sym typeface="Calibri"/>
              </a:defRPr>
            </a:pPr>
            <a:r>
              <a:t>Premisă 2</a:t>
            </a:r>
            <a:r>
              <a:rPr b="0"/>
              <a:t>: Pe Marte există viață inteligentă</a:t>
            </a:r>
            <a:endParaRPr b="0"/>
          </a:p>
          <a:p>
            <a:pPr algn="l" defTabSz="1828800">
              <a:lnSpc>
                <a:spcPct val="100000"/>
              </a:lnSpc>
              <a:defRPr b="1" sz="6400">
                <a:latin typeface="Calibri"/>
                <a:ea typeface="Calibri"/>
                <a:cs typeface="Calibri"/>
                <a:sym typeface="Calibri"/>
              </a:defRPr>
            </a:pPr>
            <a:r>
              <a:t>Concluzie</a:t>
            </a:r>
            <a:r>
              <a:rPr b="0"/>
              <a:t>: Există extratereștri.</a:t>
            </a:r>
            <a:endParaRPr sz="2800"/>
          </a:p>
          <a:p>
            <a:pPr algn="l" defTabSz="1828800">
              <a:lnSpc>
                <a:spcPct val="100000"/>
              </a:lnSpc>
              <a:defRPr sz="6400">
                <a:latin typeface="Calibri"/>
                <a:ea typeface="Calibri"/>
                <a:cs typeface="Calibri"/>
                <a:sym typeface="Calibri"/>
              </a:defRPr>
            </a:pPr>
          </a:p>
          <a:p>
            <a:pPr algn="l" defTabSz="1828800">
              <a:lnSpc>
                <a:spcPct val="100000"/>
              </a:lnSpc>
              <a:defRPr sz="6400">
                <a:latin typeface="Calibri"/>
                <a:ea typeface="Calibri"/>
                <a:cs typeface="Calibri"/>
                <a:sym typeface="Calibri"/>
              </a:defRPr>
            </a:pPr>
            <a:r>
              <a:t>Argumentul este </a:t>
            </a:r>
            <a:r>
              <a:rPr b="1"/>
              <a:t>valid</a:t>
            </a:r>
            <a:r>
              <a:t>, dar nu este </a:t>
            </a:r>
            <a:r>
              <a:rPr b="1"/>
              <a:t>tare valid</a:t>
            </a:r>
            <a:r>
              <a:t> (</a:t>
            </a:r>
            <a:r>
              <a:rPr i="1"/>
              <a:t>sound</a:t>
            </a:r>
            <a:r>
              <a:t>), deoarece premisa 2 nu este adevărată.</a:t>
            </a:r>
          </a:p>
          <a:p>
            <a:pPr algn="l" defTabSz="1828800">
              <a:lnSpc>
                <a:spcPct val="100000"/>
              </a:lnSpc>
              <a:defRPr sz="6400">
                <a:latin typeface="Calibri"/>
                <a:ea typeface="Calibri"/>
                <a:cs typeface="Calibri"/>
                <a:sym typeface="Calibri"/>
              </a:defRPr>
            </a:pPr>
          </a:p>
          <a:p>
            <a:pPr algn="l" defTabSz="1828800">
              <a:lnSpc>
                <a:spcPct val="100000"/>
              </a:lnSpc>
              <a:defRPr sz="6400">
                <a:latin typeface="Calibri"/>
                <a:ea typeface="Calibri"/>
                <a:cs typeface="Calibri"/>
                <a:sym typeface="Calibri"/>
              </a:defRPr>
            </a:pPr>
            <a:r>
              <a:t>Argument </a:t>
            </a:r>
            <a:r>
              <a:rPr b="1"/>
              <a:t>tare valid </a:t>
            </a:r>
            <a:r>
              <a:t>(</a:t>
            </a:r>
            <a:r>
              <a:rPr i="1"/>
              <a:t>sound</a:t>
            </a:r>
            <a:r>
              <a:t>)</a:t>
            </a:r>
          </a:p>
          <a:p>
            <a:pPr algn="l" defTabSz="1828800">
              <a:lnSpc>
                <a:spcPct val="100000"/>
              </a:lnSpc>
              <a:defRPr sz="6400">
                <a:latin typeface="Calibri"/>
                <a:ea typeface="Calibri"/>
                <a:cs typeface="Calibri"/>
                <a:sym typeface="Calibri"/>
              </a:defRPr>
            </a:pPr>
            <a:r>
              <a:t>= Argument valid + Toate premisele sunt adevărate.</a:t>
            </a:r>
            <a:endParaRPr sz="4800"/>
          </a:p>
          <a:p>
            <a:pPr algn="l" defTabSz="1828800">
              <a:lnSpc>
                <a:spcPct val="100000"/>
              </a:lnSpc>
              <a:defRPr sz="6400">
                <a:latin typeface="Calibri"/>
                <a:ea typeface="Calibri"/>
                <a:cs typeface="Calibri"/>
                <a:sym typeface="Calibri"/>
              </a:defRPr>
            </a:pPr>
          </a:p>
          <a:p>
            <a:pPr algn="l" defTabSz="1828800">
              <a:lnSpc>
                <a:spcPct val="100000"/>
              </a:lnSpc>
              <a:defRPr sz="6400">
                <a:latin typeface="Calibri"/>
                <a:ea typeface="Calibri"/>
                <a:cs typeface="Calibri"/>
                <a:sym typeface="Calibri"/>
              </a:defRPr>
            </a:pPr>
          </a:p>
          <a:p>
            <a:pPr algn="l" defTabSz="1828800">
              <a:lnSpc>
                <a:spcPct val="100000"/>
              </a:lnSpc>
              <a:defRPr sz="3600">
                <a:solidFill>
                  <a:srgbClr val="292934"/>
                </a:solidFill>
                <a:latin typeface="Arial"/>
                <a:ea typeface="Arial"/>
                <a:cs typeface="Arial"/>
                <a:sym typeface="Arial"/>
              </a:defRPr>
            </a:pPr>
            <a:endParaRPr sz="6400">
              <a:solidFill>
                <a:srgbClr val="000000"/>
              </a:solidFill>
              <a:latin typeface="Calibri"/>
              <a:ea typeface="Calibri"/>
              <a:cs typeface="Calibri"/>
              <a:sym typeface="Calibri"/>
            </a:endParaRPr>
          </a:p>
          <a:p>
            <a:pPr algn="l" defTabSz="1828800">
              <a:lnSpc>
                <a:spcPct val="100000"/>
              </a:lnSpc>
              <a:defRPr sz="3600">
                <a:solidFill>
                  <a:srgbClr val="292934"/>
                </a:solidFill>
                <a:latin typeface="Arial"/>
                <a:ea typeface="Arial"/>
                <a:cs typeface="Arial"/>
                <a:sym typeface="Arial"/>
              </a:defRPr>
            </a:pPr>
            <a:endParaRPr sz="6400">
              <a:solidFill>
                <a:srgbClr val="000000"/>
              </a:solidFill>
              <a:latin typeface="Calibri"/>
              <a:ea typeface="Calibri"/>
              <a:cs typeface="Calibri"/>
              <a:sym typeface="Calibri"/>
            </a:endParaRPr>
          </a:p>
          <a:p>
            <a:pPr algn="l" defTabSz="1828800">
              <a:lnSpc>
                <a:spcPct val="100000"/>
              </a:lnSpc>
              <a:defRPr sz="3600">
                <a:solidFill>
                  <a:srgbClr val="292934"/>
                </a:solidFill>
                <a:latin typeface="Arial"/>
                <a:ea typeface="Arial"/>
                <a:cs typeface="Arial"/>
                <a:sym typeface="Arial"/>
              </a:defRPr>
            </a:pPr>
            <a:endParaRPr sz="6400">
              <a:solidFill>
                <a:srgbClr val="000000"/>
              </a:solidFill>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Title 1"/>
          <p:cNvSpPr txBox="1"/>
          <p:nvPr>
            <p:ph type="title"/>
          </p:nvPr>
        </p:nvSpPr>
        <p:spPr>
          <a:prstGeom prst="rect">
            <a:avLst/>
          </a:prstGeom>
        </p:spPr>
        <p:txBody>
          <a:bodyPr/>
          <a:lstStyle/>
          <a:p>
            <a:pPr/>
            <a:r>
              <a:t>Enunțuri (declarative)</a:t>
            </a:r>
          </a:p>
        </p:txBody>
      </p:sp>
      <p:sp>
        <p:nvSpPr>
          <p:cNvPr id="277" name="Content Placeholder 2"/>
          <p:cNvSpPr txBox="1"/>
          <p:nvPr>
            <p:ph type="body" idx="1"/>
          </p:nvPr>
        </p:nvSpPr>
        <p:spPr>
          <a:xfrm>
            <a:off x="3505200" y="2743200"/>
            <a:ext cx="17373600" cy="10668000"/>
          </a:xfrm>
          <a:prstGeom prst="rect">
            <a:avLst/>
          </a:prstGeom>
        </p:spPr>
        <p:txBody>
          <a:bodyPr/>
          <a:lstStyle/>
          <a:p>
            <a:pPr marL="0" indent="0">
              <a:lnSpc>
                <a:spcPct val="80000"/>
              </a:lnSpc>
              <a:spcBef>
                <a:spcPts val="1000"/>
              </a:spcBef>
              <a:buSzTx/>
              <a:buNone/>
              <a:defRPr sz="4400"/>
            </a:pPr>
            <a:r>
              <a:t>Enunțul (statement) = (df) este o propoziție (sentence) care are valoare de adevăr</a:t>
            </a:r>
          </a:p>
          <a:p>
            <a:pPr marL="0" indent="0">
              <a:lnSpc>
                <a:spcPct val="80000"/>
              </a:lnSpc>
              <a:spcBef>
                <a:spcPts val="1000"/>
              </a:spcBef>
              <a:buSzTx/>
              <a:buNone/>
              <a:defRPr sz="4400"/>
            </a:pPr>
          </a:p>
          <a:p>
            <a:pPr marL="0" indent="0">
              <a:lnSpc>
                <a:spcPct val="80000"/>
              </a:lnSpc>
              <a:spcBef>
                <a:spcPts val="1000"/>
              </a:spcBef>
              <a:buSzTx/>
              <a:buNone/>
              <a:defRPr sz="4400">
                <a:effectLst>
                  <a:outerShdw sx="100000" sy="100000" kx="0" ky="0" algn="b" rotWithShape="0" blurRad="38100" dist="38100" dir="2700000">
                    <a:srgbClr val="000000">
                      <a:alpha val="43137"/>
                    </a:srgbClr>
                  </a:outerShdw>
                </a:effectLst>
              </a:defRPr>
            </a:pPr>
            <a:r>
              <a:t>De ce avem nevoie de enunțuri declarative în cadrul unui argument?</a:t>
            </a:r>
          </a:p>
          <a:p>
            <a:pPr marL="0" indent="0">
              <a:lnSpc>
                <a:spcPct val="80000"/>
              </a:lnSpc>
              <a:spcBef>
                <a:spcPts val="1000"/>
              </a:spcBef>
              <a:buSzTx/>
              <a:buNone/>
              <a:defRPr sz="4400"/>
            </a:pPr>
            <a:r>
              <a:t>- Scopul unui argument este de a susține adevărul concluziei → adevărul premiselor + susținerea concluziei în mod adecvat de către premise</a:t>
            </a:r>
          </a:p>
          <a:p>
            <a:pPr>
              <a:lnSpc>
                <a:spcPct val="80000"/>
              </a:lnSpc>
              <a:spcBef>
                <a:spcPts val="1000"/>
              </a:spcBef>
              <a:defRPr i="1" sz="4400">
                <a:effectLst>
                  <a:outerShdw sx="100000" sy="100000" kx="0" ky="0" algn="b" rotWithShape="0" blurRad="38100" dist="38100" dir="2700000">
                    <a:srgbClr val="000000">
                      <a:alpha val="43137"/>
                    </a:srgbClr>
                  </a:outerShdw>
                </a:effectLst>
              </a:defRPr>
            </a:pPr>
            <a:r>
              <a:t>Reprezintă următorul exemplu un argument?</a:t>
            </a:r>
          </a:p>
          <a:p>
            <a:pPr>
              <a:lnSpc>
                <a:spcPct val="80000"/>
              </a:lnSpc>
              <a:spcBef>
                <a:spcPts val="1000"/>
              </a:spcBef>
              <a:defRPr sz="4400"/>
            </a:pPr>
          </a:p>
          <a:p>
            <a:pPr marL="914400" indent="-914400">
              <a:lnSpc>
                <a:spcPct val="80000"/>
              </a:lnSpc>
              <a:spcBef>
                <a:spcPts val="1000"/>
              </a:spcBef>
              <a:buFontTx/>
              <a:buAutoNum type="alphaLcPeriod" startAt="1"/>
              <a:defRPr sz="4400"/>
            </a:pPr>
            <a:r>
              <a:t>Ascultă-mă! Tu nu vezi că nu ar trebui să conduci? Abia îți poți ține ochii deschiși!</a:t>
            </a:r>
          </a:p>
          <a:p>
            <a:pPr marL="0" indent="0">
              <a:lnSpc>
                <a:spcPct val="80000"/>
              </a:lnSpc>
              <a:spcBef>
                <a:spcPts val="1000"/>
              </a:spcBef>
              <a:buSzTx/>
              <a:buNone/>
              <a:defRPr sz="4400"/>
            </a:pPr>
          </a:p>
          <a:p>
            <a:pPr>
              <a:lnSpc>
                <a:spcPct val="80000"/>
              </a:lnSpc>
              <a:spcBef>
                <a:spcPts val="1000"/>
              </a:spcBef>
              <a:buFontTx/>
              <a:buChar char="-"/>
              <a:defRPr sz="4400"/>
            </a:pPr>
            <a:r>
              <a:t>Uneori enunțurile declarative se pot ascunde în spatele unor întrebări (retorice) sau comenzi</a:t>
            </a:r>
          </a:p>
          <a:p>
            <a:pPr>
              <a:lnSpc>
                <a:spcPct val="80000"/>
              </a:lnSpc>
              <a:spcBef>
                <a:spcPts val="1000"/>
              </a:spcBef>
              <a:buFontTx/>
              <a:buChar char="-"/>
              <a:defRPr sz="4400"/>
            </a:pPr>
            <a:r>
              <a:t>Întrebările, comenzile, interjecțiile, etc. </a:t>
            </a:r>
            <a:r>
              <a:rPr b="1"/>
              <a:t>nu </a:t>
            </a:r>
            <a:r>
              <a:t> pot fi premise sau concluzii ale argumentelor. → </a:t>
            </a:r>
            <a:r>
              <a:rPr>
                <a:effectLst>
                  <a:outerShdw sx="100000" sy="100000" kx="0" ky="0" algn="b" rotWithShape="0" blurRad="38100" dist="38100" dir="2700000">
                    <a:srgbClr val="000000">
                      <a:alpha val="43137"/>
                    </a:srgbClr>
                  </a:outerShdw>
                </a:effectLst>
              </a:rPr>
              <a:t>Forma standard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77">
                                            <p:txEl>
                                              <p:pRg st="8" end="8"/>
                                            </p:txEl>
                                          </p:spTgt>
                                        </p:tgtEl>
                                        <p:attrNameLst>
                                          <p:attrName>style.visibility</p:attrName>
                                        </p:attrNameLst>
                                      </p:cBhvr>
                                      <p:to>
                                        <p:strVal val="visible"/>
                                      </p:to>
                                    </p:set>
                                    <p:anim calcmode="lin" valueType="num">
                                      <p:cBhvr>
                                        <p:cTn id="7" dur="500" fill="hold"/>
                                        <p:tgtEl>
                                          <p:spTgt spid="277">
                                            <p:txEl>
                                              <p:pRg st="8" end="8"/>
                                            </p:txEl>
                                          </p:spTgt>
                                        </p:tgtEl>
                                        <p:attrNameLst>
                                          <p:attrName>ppt_x</p:attrName>
                                        </p:attrNameLst>
                                      </p:cBhvr>
                                      <p:tavLst>
                                        <p:tav tm="0">
                                          <p:val>
                                            <p:strVal val="#ppt_x"/>
                                          </p:val>
                                        </p:tav>
                                        <p:tav tm="100000">
                                          <p:val>
                                            <p:strVal val="#ppt_x"/>
                                          </p:val>
                                        </p:tav>
                                      </p:tavLst>
                                    </p:anim>
                                    <p:anim calcmode="lin" valueType="num">
                                      <p:cBhvr>
                                        <p:cTn id="8" dur="500" fill="hold"/>
                                        <p:tgtEl>
                                          <p:spTgt spid="277">
                                            <p:txEl>
                                              <p:pRg st="8" end="8"/>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77">
                                            <p:txEl>
                                              <p:pRg st="9" end="9"/>
                                            </p:txEl>
                                          </p:spTgt>
                                        </p:tgtEl>
                                        <p:attrNameLst>
                                          <p:attrName>style.visibility</p:attrName>
                                        </p:attrNameLst>
                                      </p:cBhvr>
                                      <p:to>
                                        <p:strVal val="visible"/>
                                      </p:to>
                                    </p:set>
                                    <p:anim calcmode="lin" valueType="num">
                                      <p:cBhvr>
                                        <p:cTn id="12" dur="500" fill="hold"/>
                                        <p:tgtEl>
                                          <p:spTgt spid="277">
                                            <p:txEl>
                                              <p:pRg st="9" end="9"/>
                                            </p:txEl>
                                          </p:spTgt>
                                        </p:tgtEl>
                                        <p:attrNameLst>
                                          <p:attrName>ppt_x</p:attrName>
                                        </p:attrNameLst>
                                      </p:cBhvr>
                                      <p:tavLst>
                                        <p:tav tm="0">
                                          <p:val>
                                            <p:strVal val="#ppt_x"/>
                                          </p:val>
                                        </p:tav>
                                        <p:tav tm="100000">
                                          <p:val>
                                            <p:strVal val="#ppt_x"/>
                                          </p:val>
                                        </p:tav>
                                      </p:tavLst>
                                    </p:anim>
                                    <p:anim calcmode="lin" valueType="num">
                                      <p:cBhvr>
                                        <p:cTn id="13" dur="500" fill="hold"/>
                                        <p:tgtEl>
                                          <p:spTgt spid="27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7"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Title 1"/>
          <p:cNvSpPr txBox="1"/>
          <p:nvPr>
            <p:ph type="title"/>
          </p:nvPr>
        </p:nvSpPr>
        <p:spPr>
          <a:prstGeom prst="rect">
            <a:avLst/>
          </a:prstGeom>
        </p:spPr>
        <p:txBody>
          <a:bodyPr/>
          <a:lstStyle/>
          <a:p>
            <a:pPr/>
            <a:r>
              <a:t>Indicatori pentru premise și concluzii</a:t>
            </a:r>
          </a:p>
        </p:txBody>
      </p:sp>
      <p:graphicFrame>
        <p:nvGraphicFramePr>
          <p:cNvPr id="280" name="Content Placeholder 4"/>
          <p:cNvGraphicFramePr/>
          <p:nvPr/>
        </p:nvGraphicFramePr>
        <p:xfrm>
          <a:off x="5486400" y="3962400"/>
          <a:ext cx="12923520" cy="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227705"/>
                <a:gridCol w="3227705"/>
                <a:gridCol w="3227705"/>
                <a:gridCol w="3227705"/>
              </a:tblGrid>
              <a:tr h="510728">
                <a:tc gridSpan="4">
                  <a:txBody>
                    <a:bodyPr/>
                    <a:lstStyle/>
                    <a:p>
                      <a:pPr defTabSz="1828800">
                        <a:lnSpc>
                          <a:spcPct val="115000"/>
                        </a:lnSpc>
                        <a:defRPr b="0" sz="1800"/>
                      </a:pPr>
                      <a:r>
                        <a:rPr b="1" sz="2400">
                          <a:solidFill>
                            <a:srgbClr val="FF0000"/>
                          </a:solidFill>
                          <a:effectLst>
                            <a:outerShdw sx="100000" sy="100000" kx="0" ky="0" algn="b" rotWithShape="0" blurRad="38100" dist="38100" dir="2700000">
                              <a:srgbClr val="000000">
                                <a:alpha val="43137"/>
                              </a:srgbClr>
                            </a:outerShdw>
                          </a:effectLst>
                          <a:latin typeface="Arial"/>
                          <a:ea typeface="Arial"/>
                          <a:cs typeface="Arial"/>
                          <a:sym typeface="Arial"/>
                        </a:rPr>
                        <a:t>Premise</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hMerge="1">
                  <a:tcPr/>
                </a:tc>
                <a:tc hMerge="1">
                  <a:tcPr/>
                </a:tc>
                <a:tc hMerge="1">
                  <a:tcPr/>
                </a:tc>
              </a:tr>
              <a:tr h="486159">
                <a:tc>
                  <a:txBody>
                    <a:bodyPr/>
                    <a:lstStyle/>
                    <a:p>
                      <a:pPr algn="l" defTabSz="1828800">
                        <a:lnSpc>
                          <a:spcPct val="115000"/>
                        </a:lnSpc>
                        <a:defRPr sz="1800"/>
                      </a:pPr>
                      <a:r>
                        <a:rPr b="1" sz="2200">
                          <a:latin typeface="Arial"/>
                          <a:ea typeface="Arial"/>
                          <a:cs typeface="Arial"/>
                          <a:sym typeface="Arial"/>
                        </a:rPr>
                        <a:t>Deoarece </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Pentru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Asumând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solidFill>
                            <a:srgbClr val="292934"/>
                          </a:solidFill>
                          <a:latin typeface="Arial"/>
                          <a:ea typeface="Arial"/>
                          <a:cs typeface="Arial"/>
                          <a:sym typeface="Arial"/>
                        </a:rPr>
                        <a:t>Pornind de la ideea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r h="864518">
                <a:tc>
                  <a:txBody>
                    <a:bodyPr/>
                    <a:lstStyle/>
                    <a:p>
                      <a:pPr algn="l" defTabSz="1828800">
                        <a:lnSpc>
                          <a:spcPct val="115000"/>
                        </a:lnSpc>
                        <a:defRPr sz="1800"/>
                      </a:pPr>
                      <a:r>
                        <a:rPr b="1" sz="2200">
                          <a:latin typeface="Arial"/>
                          <a:ea typeface="Arial"/>
                          <a:cs typeface="Arial"/>
                          <a:sym typeface="Arial"/>
                        </a:rPr>
                        <a:t>Având în vedere </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Luând în considerare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solidFill>
                            <a:srgbClr val="292934"/>
                          </a:solidFill>
                          <a:latin typeface="Arial"/>
                          <a:ea typeface="Arial"/>
                          <a:cs typeface="Arial"/>
                          <a:sym typeface="Arial"/>
                        </a:rPr>
                        <a:t>Presupunând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solidFill>
                            <a:srgbClr val="292934"/>
                          </a:solidFill>
                          <a:latin typeface="Arial"/>
                          <a:ea typeface="Arial"/>
                          <a:cs typeface="Arial"/>
                          <a:sym typeface="Arial"/>
                        </a:rPr>
                        <a:t>Datorită (faptului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r h="486159">
                <a:tc>
                  <a:txBody>
                    <a:bodyPr/>
                    <a:lstStyle/>
                    <a:p>
                      <a:pPr algn="l" defTabSz="1828800">
                        <a:lnSpc>
                          <a:spcPct val="115000"/>
                        </a:lnSpc>
                        <a:defRPr sz="1800"/>
                      </a:pPr>
                      <a:r>
                        <a:rPr b="1" sz="2200">
                          <a:latin typeface="Arial"/>
                          <a:ea typeface="Arial"/>
                          <a:cs typeface="Arial"/>
                          <a:sym typeface="Arial"/>
                        </a:rPr>
                        <a:t>Considerând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Motivul e ...</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Fiindcă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solidFill>
                            <a:srgbClr val="292934"/>
                          </a:solidFill>
                          <a:latin typeface="Arial"/>
                          <a:ea typeface="Arial"/>
                          <a:cs typeface="Arial"/>
                          <a:sym typeface="Arial"/>
                        </a:rPr>
                        <a:t>Pe baza faptului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bl>
          </a:graphicData>
        </a:graphic>
      </p:graphicFrame>
      <p:graphicFrame>
        <p:nvGraphicFramePr>
          <p:cNvPr id="281" name="Table 6"/>
          <p:cNvGraphicFramePr/>
          <p:nvPr/>
        </p:nvGraphicFramePr>
        <p:xfrm>
          <a:off x="4876800" y="9296400"/>
          <a:ext cx="14782800" cy="26416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692525"/>
                <a:gridCol w="3692525"/>
                <a:gridCol w="3692525"/>
                <a:gridCol w="3692525"/>
              </a:tblGrid>
              <a:tr h="671866">
                <a:tc gridSpan="4">
                  <a:txBody>
                    <a:bodyPr/>
                    <a:lstStyle/>
                    <a:p>
                      <a:pPr defTabSz="1828800">
                        <a:lnSpc>
                          <a:spcPct val="115000"/>
                        </a:lnSpc>
                        <a:defRPr b="0" sz="1800"/>
                      </a:pPr>
                      <a:r>
                        <a:rPr b="1" sz="2400">
                          <a:solidFill>
                            <a:srgbClr val="FF0000"/>
                          </a:solidFill>
                          <a:effectLst>
                            <a:outerShdw sx="100000" sy="100000" kx="0" ky="0" algn="b" rotWithShape="0" blurRad="38100" dist="38100" dir="2700000">
                              <a:srgbClr val="000000">
                                <a:alpha val="43137"/>
                              </a:srgbClr>
                            </a:outerShdw>
                          </a:effectLst>
                          <a:latin typeface="Arial"/>
                          <a:ea typeface="Arial"/>
                          <a:cs typeface="Arial"/>
                          <a:sym typeface="Arial"/>
                        </a:rPr>
                        <a:t>Concluzii</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hMerge="1">
                  <a:tcPr/>
                </a:tc>
                <a:tc hMerge="1">
                  <a:tcPr/>
                </a:tc>
                <a:tc hMerge="1">
                  <a:tcPr/>
                </a:tc>
              </a:tr>
              <a:tr h="656528">
                <a:tc>
                  <a:txBody>
                    <a:bodyPr/>
                    <a:lstStyle/>
                    <a:p>
                      <a:pPr algn="l" defTabSz="1828800">
                        <a:lnSpc>
                          <a:spcPct val="115000"/>
                        </a:lnSpc>
                        <a:defRPr sz="1800"/>
                      </a:pPr>
                      <a:r>
                        <a:rPr b="1" sz="2200">
                          <a:latin typeface="Arial"/>
                          <a:ea typeface="Arial"/>
                          <a:cs typeface="Arial"/>
                          <a:sym typeface="Arial"/>
                        </a:rPr>
                        <a:t>Deci</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Așadar</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(Acestea) arată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Rezultă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r h="656528">
                <a:tc>
                  <a:txBody>
                    <a:bodyPr/>
                    <a:lstStyle/>
                    <a:p>
                      <a:pPr algn="l" defTabSz="1828800">
                        <a:lnSpc>
                          <a:spcPct val="115000"/>
                        </a:lnSpc>
                        <a:defRPr sz="1800"/>
                      </a:pPr>
                      <a:r>
                        <a:rPr b="1" sz="2200">
                          <a:latin typeface="Arial"/>
                          <a:ea typeface="Arial"/>
                          <a:cs typeface="Arial"/>
                          <a:sym typeface="Arial"/>
                        </a:rPr>
                        <a:t>Astfel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În concluzie</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Ceea ce dovedește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În consecință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r h="656528">
                <a:tc>
                  <a:txBody>
                    <a:bodyPr/>
                    <a:lstStyle/>
                    <a:p>
                      <a:pPr algn="l" defTabSz="1828800">
                        <a:lnSpc>
                          <a:spcPct val="115000"/>
                        </a:lnSpc>
                        <a:defRPr sz="1800"/>
                      </a:pPr>
                      <a:r>
                        <a:rPr b="1" sz="2200">
                          <a:latin typeface="Arial"/>
                          <a:ea typeface="Arial"/>
                          <a:cs typeface="Arial"/>
                          <a:sym typeface="Arial"/>
                        </a:rPr>
                        <a:t>Prin urmare</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Putem deduce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Urmează că</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b="1" sz="2200">
                          <a:latin typeface="Arial"/>
                          <a:ea typeface="Arial"/>
                          <a:cs typeface="Arial"/>
                          <a:sym typeface="Arial"/>
                        </a:rPr>
                        <a:t>Decurge </a:t>
                      </a:r>
                    </a:p>
                  </a:txBody>
                  <a:tcPr marL="76200" marR="76200" marT="76200" marB="76200" anchor="t" anchorCtr="0" horzOverflow="overflow">
                    <a:lnL w="25400">
                      <a:solidFill>
                        <a:srgbClr val="1371B2"/>
                      </a:solidFill>
                    </a:lnL>
                    <a:lnR w="25400">
                      <a:solidFill>
                        <a:srgbClr val="1371B2"/>
                      </a:solidFill>
                    </a:lnR>
                    <a:lnT w="25400">
                      <a:solidFill>
                        <a:srgbClr val="1371B2"/>
                      </a:solidFill>
                    </a:lnT>
                    <a:lnB w="25400">
                      <a:solidFill>
                        <a:srgbClr val="1371B2"/>
                      </a:solidFill>
                    </a:lnB>
                  </a:tcPr>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Title 1"/>
          <p:cNvSpPr txBox="1"/>
          <p:nvPr>
            <p:ph type="title"/>
          </p:nvPr>
        </p:nvSpPr>
        <p:spPr>
          <a:prstGeom prst="rect">
            <a:avLst/>
          </a:prstGeom>
        </p:spPr>
        <p:txBody>
          <a:bodyPr/>
          <a:lstStyle>
            <a:lvl1pPr defTabSz="1700783">
              <a:defRPr spc="-186" sz="6696"/>
            </a:lvl1pPr>
          </a:lstStyle>
          <a:p>
            <a:pPr/>
            <a:r>
              <a:t>Reprezintă următoarele exemple argumente?</a:t>
            </a:r>
          </a:p>
        </p:txBody>
      </p:sp>
      <p:sp>
        <p:nvSpPr>
          <p:cNvPr id="284" name="Content Placeholder 2"/>
          <p:cNvSpPr txBox="1"/>
          <p:nvPr>
            <p:ph type="body" idx="1"/>
          </p:nvPr>
        </p:nvSpPr>
        <p:spPr>
          <a:xfrm>
            <a:off x="3810000" y="4622510"/>
            <a:ext cx="16459200" cy="9051926"/>
          </a:xfrm>
          <a:prstGeom prst="rect">
            <a:avLst/>
          </a:prstGeom>
        </p:spPr>
        <p:txBody>
          <a:bodyPr/>
          <a:lstStyle/>
          <a:p>
            <a:pPr marL="1028700" indent="-1028700">
              <a:lnSpc>
                <a:spcPct val="80000"/>
              </a:lnSpc>
              <a:spcBef>
                <a:spcPts val="900"/>
              </a:spcBef>
              <a:buFontTx/>
              <a:buAutoNum type="arabicPeriod" startAt="1"/>
              <a:defRPr sz="4000"/>
            </a:pPr>
            <a:r>
              <a:t>Pe bune, chiar nu crezi că ar trebui să stai acasă? Nu ai aflat că e pandemie?</a:t>
            </a:r>
          </a:p>
          <a:p>
            <a:pPr marL="1028700" indent="-1028700">
              <a:lnSpc>
                <a:spcPct val="80000"/>
              </a:lnSpc>
              <a:spcBef>
                <a:spcPts val="900"/>
              </a:spcBef>
              <a:buFontTx/>
              <a:buAutoNum type="arabicPeriod" startAt="1"/>
              <a:defRPr sz="4000"/>
            </a:pPr>
            <a:r>
              <a:t>El nu a sunat. Dacă dorea să iasă cu mine, atunci ar fi sunat. Prin urmare, nu dorește să iasă cu mine.</a:t>
            </a:r>
          </a:p>
          <a:p>
            <a:pPr marL="1028700" indent="-1028700">
              <a:lnSpc>
                <a:spcPct val="80000"/>
              </a:lnSpc>
              <a:spcBef>
                <a:spcPts val="900"/>
              </a:spcBef>
              <a:buFontTx/>
              <a:buAutoNum type="arabicPeriod" startAt="1"/>
              <a:defRPr sz="4000"/>
            </a:pPr>
            <a:r>
              <a:t>Trebuie să mergem până la capăt. Trebuie să luptăm în Franța. Trebuie să luptăm pe mare și pe uscat. Trebuie să luptăm cu încredere și putere în aer. Trebuie să ne apărăm insula, indiferent de costuri. (W. Churchill)</a:t>
            </a:r>
          </a:p>
          <a:p>
            <a:pPr marL="1028700" indent="-1028700">
              <a:lnSpc>
                <a:spcPct val="80000"/>
              </a:lnSpc>
              <a:spcBef>
                <a:spcPts val="900"/>
              </a:spcBef>
              <a:buFontTx/>
              <a:buAutoNum type="arabicPeriod" startAt="1"/>
              <a:defRPr sz="4000"/>
            </a:pPr>
            <a:r>
              <a:t>Toți oamenii sunt muritori și Socrate e om. În concluzie, Socrate e muritor</a:t>
            </a:r>
          </a:p>
          <a:p>
            <a:pPr marL="1028700" indent="-1028700">
              <a:lnSpc>
                <a:spcPct val="80000"/>
              </a:lnSpc>
              <a:spcBef>
                <a:spcPts val="900"/>
              </a:spcBef>
              <a:buFontTx/>
              <a:buAutoNum type="arabicPeriod" startAt="1"/>
              <a:defRPr sz="4000"/>
            </a:pPr>
            <a:r>
              <a:t>În primul rând, mașina ta nu e deloc sigură. În al doilea rând, Bucureștiul e un oraș aglomerat și șoferii neexperimentați sunt vulnerabili. Tu ești un șofer neexperimentat. În concluzie, nu ar trebui să conduci. </a:t>
            </a:r>
          </a:p>
          <a:p>
            <a:pPr marL="1028700" indent="-1028700">
              <a:lnSpc>
                <a:spcPct val="80000"/>
              </a:lnSpc>
              <a:spcBef>
                <a:spcPts val="900"/>
              </a:spcBef>
              <a:buFontTx/>
              <a:buAutoNum type="arabicPeriod" startAt="1"/>
              <a:defRPr sz="4000"/>
            </a:pPr>
            <a:r>
              <a:t>Toate lebedele pe care le-am văzut în parc sunt albe. În concluzie, toate lebedele sunt albe.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Title 1"/>
          <p:cNvSpPr txBox="1"/>
          <p:nvPr>
            <p:ph type="title"/>
          </p:nvPr>
        </p:nvSpPr>
        <p:spPr>
          <a:prstGeom prst="rect">
            <a:avLst/>
          </a:prstGeom>
        </p:spPr>
        <p:txBody>
          <a:bodyPr/>
          <a:lstStyle>
            <a:lvl1pPr algn="ctr" defTabSz="1572768">
              <a:defRPr spc="-172" sz="6192"/>
            </a:lvl1pPr>
          </a:lstStyle>
          <a:p>
            <a:pPr/>
            <a:r>
              <a:t>Astăzi este 12 septembrie. Ieri a fost 11 septembrie.</a:t>
            </a:r>
          </a:p>
        </p:txBody>
      </p:sp>
      <p:sp>
        <p:nvSpPr>
          <p:cNvPr id="287" name="Content Placeholder 2"/>
          <p:cNvSpPr txBox="1"/>
          <p:nvPr>
            <p:ph type="body" idx="1"/>
          </p:nvPr>
        </p:nvSpPr>
        <p:spPr>
          <a:xfrm>
            <a:off x="3962400" y="3505200"/>
            <a:ext cx="16459200" cy="9448800"/>
          </a:xfrm>
          <a:prstGeom prst="rect">
            <a:avLst/>
          </a:prstGeom>
        </p:spPr>
        <p:txBody>
          <a:bodyPr/>
          <a:lstStyle/>
          <a:p>
            <a:pPr>
              <a:lnSpc>
                <a:spcPct val="80000"/>
              </a:lnSpc>
              <a:spcBef>
                <a:spcPts val="1000"/>
              </a:spcBef>
              <a:defRPr sz="4400"/>
            </a:pPr>
            <a:r>
              <a:t>Este acesta un argument?</a:t>
            </a:r>
          </a:p>
          <a:p>
            <a:pPr>
              <a:lnSpc>
                <a:spcPct val="80000"/>
              </a:lnSpc>
              <a:spcBef>
                <a:spcPts val="1000"/>
              </a:spcBef>
              <a:defRPr sz="4400"/>
            </a:pPr>
          </a:p>
          <a:p>
            <a:pPr marL="0" indent="0">
              <a:lnSpc>
                <a:spcPct val="80000"/>
              </a:lnSpc>
              <a:spcBef>
                <a:spcPts val="1000"/>
              </a:spcBef>
              <a:buSzTx/>
              <a:buNone/>
              <a:defRPr sz="4400">
                <a:effectLst>
                  <a:outerShdw sx="100000" sy="100000" kx="0" ky="0" algn="b" rotWithShape="0" blurRad="38100" dist="38100" dir="2700000">
                    <a:srgbClr val="000000">
                      <a:alpha val="43137"/>
                    </a:srgbClr>
                  </a:outerShdw>
                </a:effectLst>
              </a:defRPr>
            </a:pPr>
            <a:r>
              <a:t>Presupunem că da.</a:t>
            </a:r>
          </a:p>
          <a:p>
            <a:pPr>
              <a:lnSpc>
                <a:spcPct val="80000"/>
              </a:lnSpc>
              <a:spcBef>
                <a:spcPts val="1000"/>
              </a:spcBef>
              <a:buFontTx/>
              <a:buChar char="-"/>
              <a:defRPr sz="4400"/>
            </a:pPr>
            <a:r>
              <a:t>Care este premisa și care este concluzia?</a:t>
            </a:r>
          </a:p>
          <a:p>
            <a:pPr marL="914400" indent="-914400">
              <a:lnSpc>
                <a:spcPct val="80000"/>
              </a:lnSpc>
              <a:spcBef>
                <a:spcPts val="1000"/>
              </a:spcBef>
              <a:buFontTx/>
              <a:buAutoNum type="alphaLcPeriod" startAt="1"/>
              <a:defRPr sz="4400"/>
            </a:pPr>
            <a:r>
              <a:t>Premisa: Astăzi este 12 septembrie.</a:t>
            </a:r>
          </a:p>
          <a:p>
            <a:pPr marL="0" indent="0">
              <a:lnSpc>
                <a:spcPct val="80000"/>
              </a:lnSpc>
              <a:spcBef>
                <a:spcPts val="1000"/>
              </a:spcBef>
              <a:buSzTx/>
              <a:buNone/>
              <a:defRPr sz="4400"/>
            </a:pPr>
            <a:r>
              <a:t>     Concluzia: Ieri a fost 11 septembrie.</a:t>
            </a:r>
          </a:p>
          <a:p>
            <a:pPr marL="914400" indent="-914400">
              <a:lnSpc>
                <a:spcPct val="80000"/>
              </a:lnSpc>
              <a:spcBef>
                <a:spcPts val="1000"/>
              </a:spcBef>
              <a:buFontTx/>
              <a:buAutoNum type="alphaLcPeriod" startAt="2"/>
              <a:defRPr sz="4400"/>
            </a:pPr>
            <a:r>
              <a:t>Premisa: Ieri a fost 11 septembrie.</a:t>
            </a:r>
          </a:p>
          <a:p>
            <a:pPr marL="0" indent="0">
              <a:lnSpc>
                <a:spcPct val="80000"/>
              </a:lnSpc>
              <a:spcBef>
                <a:spcPts val="1000"/>
              </a:spcBef>
              <a:buSzTx/>
              <a:buNone/>
              <a:defRPr sz="4400"/>
            </a:pPr>
            <a:r>
              <a:t>      Concluzia: Astăzi este 12 septembrie.</a:t>
            </a:r>
          </a:p>
          <a:p>
            <a:pPr marL="0" indent="0">
              <a:lnSpc>
                <a:spcPct val="80000"/>
              </a:lnSpc>
              <a:spcBef>
                <a:spcPts val="1000"/>
              </a:spcBef>
              <a:buSzTx/>
              <a:buNone/>
              <a:defRPr sz="4400"/>
            </a:pPr>
          </a:p>
          <a:p>
            <a:pPr marL="0" indent="0">
              <a:lnSpc>
                <a:spcPct val="80000"/>
              </a:lnSpc>
              <a:spcBef>
                <a:spcPts val="1000"/>
              </a:spcBef>
              <a:buSzTx/>
              <a:buNone/>
              <a:defRPr sz="4400">
                <a:effectLst>
                  <a:outerShdw sx="100000" sy="100000" kx="0" ky="0" algn="b" rotWithShape="0" blurRad="38100" dist="38100" dir="2700000">
                    <a:srgbClr val="000000">
                      <a:alpha val="43137"/>
                    </a:srgbClr>
                  </a:outerShdw>
                </a:effectLst>
              </a:defRPr>
            </a:pPr>
            <a:r>
              <a:t>Presupunem că nu.</a:t>
            </a:r>
          </a:p>
          <a:p>
            <a:pPr>
              <a:lnSpc>
                <a:spcPct val="80000"/>
              </a:lnSpc>
              <a:spcBef>
                <a:spcPts val="1000"/>
              </a:spcBef>
              <a:buFontTx/>
              <a:buChar char="-"/>
              <a:defRPr sz="4400"/>
            </a:pPr>
            <a:r>
              <a:t>Atunci avem două enunțuri legate, fără o inferență: Astăzi este 12 septembrie și ieri a fost 11 septembrie. </a:t>
            </a:r>
          </a:p>
          <a:p>
            <a:pPr>
              <a:lnSpc>
                <a:spcPct val="80000"/>
              </a:lnSpc>
              <a:spcBef>
                <a:spcPts val="1000"/>
              </a:spcBef>
              <a:buFontTx/>
              <a:buChar char="-"/>
              <a:defRPr sz="4400"/>
            </a:pPr>
          </a:p>
          <a:p>
            <a:pPr marL="0" indent="0">
              <a:lnSpc>
                <a:spcPct val="80000"/>
              </a:lnSpc>
              <a:spcBef>
                <a:spcPts val="1000"/>
              </a:spcBef>
              <a:buSzTx/>
              <a:buNone/>
              <a:defRPr b="1" sz="4400">
                <a:solidFill>
                  <a:srgbClr val="FF0000"/>
                </a:solidFill>
                <a:effectLst>
                  <a:outerShdw sx="100000" sy="100000" kx="0" ky="0" algn="b" rotWithShape="0" blurRad="38100" dist="38100" dir="2700000">
                    <a:srgbClr val="000000">
                      <a:alpha val="43137"/>
                    </a:srgbClr>
                  </a:outerShdw>
                </a:effectLst>
              </a:defRPr>
            </a:pPr>
            <a:r>
              <a:t>Ambiguitate!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87">
                                            <p:txEl>
                                              <p:pRg st="2" end="2"/>
                                            </p:txEl>
                                          </p:spTgt>
                                        </p:tgtEl>
                                        <p:attrNameLst>
                                          <p:attrName>style.visibility</p:attrName>
                                        </p:attrNameLst>
                                      </p:cBhvr>
                                      <p:to>
                                        <p:strVal val="visible"/>
                                      </p:to>
                                    </p:set>
                                    <p:anim calcmode="lin" valueType="num">
                                      <p:cBhvr>
                                        <p:cTn id="7" dur="500" fill="hold"/>
                                        <p:tgtEl>
                                          <p:spTgt spid="287">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87">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87">
                                            <p:txEl>
                                              <p:pRg st="3" end="3"/>
                                            </p:txEl>
                                          </p:spTgt>
                                        </p:tgtEl>
                                        <p:attrNameLst>
                                          <p:attrName>style.visibility</p:attrName>
                                        </p:attrNameLst>
                                      </p:cBhvr>
                                      <p:to>
                                        <p:strVal val="visible"/>
                                      </p:to>
                                    </p:set>
                                    <p:anim calcmode="lin" valueType="num">
                                      <p:cBhvr>
                                        <p:cTn id="12" dur="500" fill="hold"/>
                                        <p:tgtEl>
                                          <p:spTgt spid="287">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87">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87">
                                            <p:txEl>
                                              <p:pRg st="4" end="4"/>
                                            </p:txEl>
                                          </p:spTgt>
                                        </p:tgtEl>
                                        <p:attrNameLst>
                                          <p:attrName>style.visibility</p:attrName>
                                        </p:attrNameLst>
                                      </p:cBhvr>
                                      <p:to>
                                        <p:strVal val="visible"/>
                                      </p:to>
                                    </p:set>
                                    <p:anim calcmode="lin" valueType="num">
                                      <p:cBhvr>
                                        <p:cTn id="17" dur="500" fill="hold"/>
                                        <p:tgtEl>
                                          <p:spTgt spid="287">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287">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287">
                                            <p:txEl>
                                              <p:pRg st="5" end="5"/>
                                            </p:txEl>
                                          </p:spTgt>
                                        </p:tgtEl>
                                        <p:attrNameLst>
                                          <p:attrName>style.visibility</p:attrName>
                                        </p:attrNameLst>
                                      </p:cBhvr>
                                      <p:to>
                                        <p:strVal val="visible"/>
                                      </p:to>
                                    </p:set>
                                    <p:anim calcmode="lin" valueType="num">
                                      <p:cBhvr>
                                        <p:cTn id="22" dur="500" fill="hold"/>
                                        <p:tgtEl>
                                          <p:spTgt spid="287">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287">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1" fill="hold">
                                  <p:stCondLst>
                                    <p:cond delay="0"/>
                                  </p:stCondLst>
                                  <p:iterate type="el" backwards="0">
                                    <p:tmAbs val="0"/>
                                  </p:iterate>
                                  <p:childTnLst>
                                    <p:set>
                                      <p:cBhvr>
                                        <p:cTn id="26" fill="hold"/>
                                        <p:tgtEl>
                                          <p:spTgt spid="287">
                                            <p:txEl>
                                              <p:pRg st="6" end="6"/>
                                            </p:txEl>
                                          </p:spTgt>
                                        </p:tgtEl>
                                        <p:attrNameLst>
                                          <p:attrName>style.visibility</p:attrName>
                                        </p:attrNameLst>
                                      </p:cBhvr>
                                      <p:to>
                                        <p:strVal val="visible"/>
                                      </p:to>
                                    </p:set>
                                    <p:anim calcmode="lin" valueType="num">
                                      <p:cBhvr>
                                        <p:cTn id="27" dur="500" fill="hold"/>
                                        <p:tgtEl>
                                          <p:spTgt spid="287">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287">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1" fill="hold">
                                  <p:stCondLst>
                                    <p:cond delay="0"/>
                                  </p:stCondLst>
                                  <p:iterate type="el" backwards="0">
                                    <p:tmAbs val="0"/>
                                  </p:iterate>
                                  <p:childTnLst>
                                    <p:set>
                                      <p:cBhvr>
                                        <p:cTn id="31" fill="hold"/>
                                        <p:tgtEl>
                                          <p:spTgt spid="287">
                                            <p:txEl>
                                              <p:pRg st="7" end="7"/>
                                            </p:txEl>
                                          </p:spTgt>
                                        </p:tgtEl>
                                        <p:attrNameLst>
                                          <p:attrName>style.visibility</p:attrName>
                                        </p:attrNameLst>
                                      </p:cBhvr>
                                      <p:to>
                                        <p:strVal val="visible"/>
                                      </p:to>
                                    </p:set>
                                    <p:anim calcmode="lin" valueType="num">
                                      <p:cBhvr>
                                        <p:cTn id="32" dur="500" fill="hold"/>
                                        <p:tgtEl>
                                          <p:spTgt spid="287">
                                            <p:txEl>
                                              <p:pRg st="7" end="7"/>
                                            </p:txEl>
                                          </p:spTgt>
                                        </p:tgtEl>
                                        <p:attrNameLst>
                                          <p:attrName>ppt_x</p:attrName>
                                        </p:attrNameLst>
                                      </p:cBhvr>
                                      <p:tavLst>
                                        <p:tav tm="0">
                                          <p:val>
                                            <p:strVal val="#ppt_x"/>
                                          </p:val>
                                        </p:tav>
                                        <p:tav tm="100000">
                                          <p:val>
                                            <p:strVal val="#ppt_x"/>
                                          </p:val>
                                        </p:tav>
                                      </p:tavLst>
                                    </p:anim>
                                    <p:anim calcmode="lin" valueType="num">
                                      <p:cBhvr>
                                        <p:cTn id="33" dur="500" fill="hold"/>
                                        <p:tgtEl>
                                          <p:spTgt spid="287">
                                            <p:txEl>
                                              <p:pRg st="7" end="7"/>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1" fill="hold">
                                  <p:stCondLst>
                                    <p:cond delay="0"/>
                                  </p:stCondLst>
                                  <p:iterate type="el" backwards="0">
                                    <p:tmAbs val="0"/>
                                  </p:iterate>
                                  <p:childTnLst>
                                    <p:set>
                                      <p:cBhvr>
                                        <p:cTn id="36" fill="hold"/>
                                        <p:tgtEl>
                                          <p:spTgt spid="287">
                                            <p:txEl>
                                              <p:pRg st="8" end="8"/>
                                            </p:txEl>
                                          </p:spTgt>
                                        </p:tgtEl>
                                        <p:attrNameLst>
                                          <p:attrName>style.visibility</p:attrName>
                                        </p:attrNameLst>
                                      </p:cBhvr>
                                      <p:to>
                                        <p:strVal val="visible"/>
                                      </p:to>
                                    </p:set>
                                    <p:anim calcmode="lin" valueType="num">
                                      <p:cBhvr>
                                        <p:cTn id="37" dur="500" fill="hold"/>
                                        <p:tgtEl>
                                          <p:spTgt spid="287">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2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4" presetID="2" grpId="1" fill="hold">
                                  <p:stCondLst>
                                    <p:cond delay="0"/>
                                  </p:stCondLst>
                                  <p:iterate type="el" backwards="0">
                                    <p:tmAbs val="0"/>
                                  </p:iterate>
                                  <p:childTnLst>
                                    <p:set>
                                      <p:cBhvr>
                                        <p:cTn id="42" fill="hold"/>
                                        <p:tgtEl>
                                          <p:spTgt spid="287">
                                            <p:txEl>
                                              <p:pRg st="9" end="9"/>
                                            </p:txEl>
                                          </p:spTgt>
                                        </p:tgtEl>
                                        <p:attrNameLst>
                                          <p:attrName>style.visibility</p:attrName>
                                        </p:attrNameLst>
                                      </p:cBhvr>
                                      <p:to>
                                        <p:strVal val="visible"/>
                                      </p:to>
                                    </p:set>
                                    <p:anim calcmode="lin" valueType="num">
                                      <p:cBhvr>
                                        <p:cTn id="43" dur="500" fill="hold"/>
                                        <p:tgtEl>
                                          <p:spTgt spid="287">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287">
                                            <p:txEl>
                                              <p:pRg st="9" end="9"/>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Class="entr" nodeType="afterEffect" presetSubtype="4" presetID="2" grpId="1" fill="hold">
                                  <p:stCondLst>
                                    <p:cond delay="0"/>
                                  </p:stCondLst>
                                  <p:iterate type="el" backwards="0">
                                    <p:tmAbs val="0"/>
                                  </p:iterate>
                                  <p:childTnLst>
                                    <p:set>
                                      <p:cBhvr>
                                        <p:cTn id="47" fill="hold"/>
                                        <p:tgtEl>
                                          <p:spTgt spid="287">
                                            <p:txEl>
                                              <p:pRg st="10" end="10"/>
                                            </p:txEl>
                                          </p:spTgt>
                                        </p:tgtEl>
                                        <p:attrNameLst>
                                          <p:attrName>style.visibility</p:attrName>
                                        </p:attrNameLst>
                                      </p:cBhvr>
                                      <p:to>
                                        <p:strVal val="visible"/>
                                      </p:to>
                                    </p:set>
                                    <p:anim calcmode="lin" valueType="num">
                                      <p:cBhvr>
                                        <p:cTn id="48" dur="500" fill="hold"/>
                                        <p:tgtEl>
                                          <p:spTgt spid="287">
                                            <p:txEl>
                                              <p:pRg st="10" end="10"/>
                                            </p:txEl>
                                          </p:spTgt>
                                        </p:tgtEl>
                                        <p:attrNameLst>
                                          <p:attrName>ppt_x</p:attrName>
                                        </p:attrNameLst>
                                      </p:cBhvr>
                                      <p:tavLst>
                                        <p:tav tm="0">
                                          <p:val>
                                            <p:strVal val="#ppt_x"/>
                                          </p:val>
                                        </p:tav>
                                        <p:tav tm="100000">
                                          <p:val>
                                            <p:strVal val="#ppt_x"/>
                                          </p:val>
                                        </p:tav>
                                      </p:tavLst>
                                    </p:anim>
                                    <p:anim calcmode="lin" valueType="num">
                                      <p:cBhvr>
                                        <p:cTn id="49" dur="500" fill="hold"/>
                                        <p:tgtEl>
                                          <p:spTgt spid="287">
                                            <p:txEl>
                                              <p:pRg st="10" end="1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Class="entr" nodeType="afterEffect" presetSubtype="4" presetID="2" grpId="1" fill="hold">
                                  <p:stCondLst>
                                    <p:cond delay="0"/>
                                  </p:stCondLst>
                                  <p:iterate type="el" backwards="0">
                                    <p:tmAbs val="0"/>
                                  </p:iterate>
                                  <p:childTnLst>
                                    <p:set>
                                      <p:cBhvr>
                                        <p:cTn id="52" fill="hold"/>
                                        <p:tgtEl>
                                          <p:spTgt spid="287">
                                            <p:txEl>
                                              <p:pRg st="11" end="11"/>
                                            </p:txEl>
                                          </p:spTgt>
                                        </p:tgtEl>
                                        <p:attrNameLst>
                                          <p:attrName>style.visibility</p:attrName>
                                        </p:attrNameLst>
                                      </p:cBhvr>
                                      <p:to>
                                        <p:strVal val="visible"/>
                                      </p:to>
                                    </p:set>
                                    <p:anim calcmode="lin" valueType="num">
                                      <p:cBhvr>
                                        <p:cTn id="53" dur="500" fill="hold"/>
                                        <p:tgtEl>
                                          <p:spTgt spid="287">
                                            <p:txEl>
                                              <p:pRg st="11" end="11"/>
                                            </p:txEl>
                                          </p:spTgt>
                                        </p:tgtEl>
                                        <p:attrNameLst>
                                          <p:attrName>ppt_x</p:attrName>
                                        </p:attrNameLst>
                                      </p:cBhvr>
                                      <p:tavLst>
                                        <p:tav tm="0">
                                          <p:val>
                                            <p:strVal val="#ppt_x"/>
                                          </p:val>
                                        </p:tav>
                                        <p:tav tm="100000">
                                          <p:val>
                                            <p:strVal val="#ppt_x"/>
                                          </p:val>
                                        </p:tav>
                                      </p:tavLst>
                                    </p:anim>
                                    <p:anim calcmode="lin" valueType="num">
                                      <p:cBhvr>
                                        <p:cTn id="54" dur="500" fill="hold"/>
                                        <p:tgtEl>
                                          <p:spTgt spid="287">
                                            <p:txEl>
                                              <p:pRg st="11" end="1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1500"/>
                            </p:stCondLst>
                            <p:childTnLst>
                              <p:par>
                                <p:cTn id="56" presetClass="entr" nodeType="afterEffect" presetSubtype="4" presetID="2" grpId="1" fill="hold">
                                  <p:stCondLst>
                                    <p:cond delay="0"/>
                                  </p:stCondLst>
                                  <p:iterate type="el" backwards="0">
                                    <p:tmAbs val="0"/>
                                  </p:iterate>
                                  <p:childTnLst>
                                    <p:set>
                                      <p:cBhvr>
                                        <p:cTn id="57" fill="hold"/>
                                        <p:tgtEl>
                                          <p:spTgt spid="287">
                                            <p:txEl>
                                              <p:pRg st="12" end="12"/>
                                            </p:txEl>
                                          </p:spTgt>
                                        </p:tgtEl>
                                        <p:attrNameLst>
                                          <p:attrName>style.visibility</p:attrName>
                                        </p:attrNameLst>
                                      </p:cBhvr>
                                      <p:to>
                                        <p:strVal val="visible"/>
                                      </p:to>
                                    </p:set>
                                    <p:anim calcmode="lin" valueType="num">
                                      <p:cBhvr>
                                        <p:cTn id="58" dur="500" fill="hold"/>
                                        <p:tgtEl>
                                          <p:spTgt spid="287">
                                            <p:txEl>
                                              <p:pRg st="12" end="12"/>
                                            </p:txEl>
                                          </p:spTgt>
                                        </p:tgtEl>
                                        <p:attrNameLst>
                                          <p:attrName>ppt_x</p:attrName>
                                        </p:attrNameLst>
                                      </p:cBhvr>
                                      <p:tavLst>
                                        <p:tav tm="0">
                                          <p:val>
                                            <p:strVal val="#ppt_x"/>
                                          </p:val>
                                        </p:tav>
                                        <p:tav tm="100000">
                                          <p:val>
                                            <p:strVal val="#ppt_x"/>
                                          </p:val>
                                        </p:tav>
                                      </p:tavLst>
                                    </p:anim>
                                    <p:anim calcmode="lin" valueType="num">
                                      <p:cBhvr>
                                        <p:cTn id="59" dur="500" fill="hold"/>
                                        <p:tgtEl>
                                          <p:spTgt spid="2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7"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6009426" y="440293"/>
            <a:ext cx="12365146" cy="1229037"/>
          </a:xfrm>
          <a:prstGeom prst="rect">
            <a:avLst/>
          </a:prstGeom>
        </p:spPr>
        <p:txBody>
          <a:bodyPr/>
          <a:lstStyle/>
          <a:p>
            <a:pPr/>
            <a:r>
              <a:t>Necesar/Suficient</a:t>
            </a:r>
          </a:p>
        </p:txBody>
      </p:sp>
      <p:sp>
        <p:nvSpPr>
          <p:cNvPr id="209" name="Content Placeholder 2"/>
          <p:cNvSpPr txBox="1"/>
          <p:nvPr>
            <p:ph type="body" idx="1"/>
          </p:nvPr>
        </p:nvSpPr>
        <p:spPr>
          <a:xfrm>
            <a:off x="3955485" y="2743200"/>
            <a:ext cx="16473031" cy="10668001"/>
          </a:xfrm>
          <a:prstGeom prst="rect">
            <a:avLst/>
          </a:prstGeom>
        </p:spPr>
        <p:txBody>
          <a:bodyPr/>
          <a:lstStyle/>
          <a:p>
            <a:pPr>
              <a:defRPr>
                <a:solidFill>
                  <a:srgbClr val="FF0000"/>
                </a:solidFill>
              </a:defRPr>
            </a:pPr>
            <a:r>
              <a:t>!</a:t>
            </a:r>
            <a:r>
              <a:rPr>
                <a:solidFill>
                  <a:srgbClr val="000000"/>
                </a:solidFill>
              </a:rPr>
              <a:t> </a:t>
            </a:r>
            <a:r>
              <a:rPr>
                <a:solidFill>
                  <a:srgbClr val="000000"/>
                </a:solidFill>
                <a:effectLst>
                  <a:outerShdw sx="100000" sy="100000" kx="0" ky="0" algn="b" rotWithShape="0" blurRad="38100" dist="38100" dir="2700000">
                    <a:srgbClr val="000000">
                      <a:alpha val="43137"/>
                    </a:srgbClr>
                  </a:outerShdw>
                </a:effectLst>
              </a:rPr>
              <a:t>O singură situație poate avea mai mult de o condiție necesară</a:t>
            </a:r>
            <a:endParaRPr>
              <a:solidFill>
                <a:srgbClr val="000000"/>
              </a:solidFill>
              <a:effectLst>
                <a:outerShdw sx="100000" sy="100000" kx="0" ky="0" algn="b" rotWithShape="0" blurRad="38100" dist="38100" dir="2700000">
                  <a:srgbClr val="000000">
                    <a:alpha val="43137"/>
                  </a:srgbClr>
                </a:outerShdw>
              </a:effectLst>
            </a:endParaRPr>
          </a:p>
          <a:p>
            <a:pPr/>
            <a:r>
              <a:t>Ex. A avea voce este necesar pentru a fi cântăreț de operă. A fi capabil să citești partiturile este necesar pentru a fi cântăreț de operă. </a:t>
            </a:r>
          </a:p>
          <a:p>
            <a:pPr>
              <a:defRPr b="1"/>
            </a:pPr>
            <a:r>
              <a:t>Sunt ele și condiții suficiente?</a:t>
            </a:r>
          </a:p>
          <a:p>
            <a:pPr/>
          </a:p>
          <a:p>
            <a:pPr>
              <a:defRPr>
                <a:solidFill>
                  <a:srgbClr val="FF0000"/>
                </a:solidFill>
              </a:defRPr>
            </a:pPr>
            <a:r>
              <a:t>! </a:t>
            </a:r>
            <a:r>
              <a:rPr>
                <a:solidFill>
                  <a:srgbClr val="000000"/>
                </a:solidFill>
                <a:effectLst>
                  <a:outerShdw sx="100000" sy="100000" kx="0" ky="0" algn="b" rotWithShape="0" blurRad="38100" dist="38100" dir="2700000">
                    <a:srgbClr val="000000">
                      <a:alpha val="43137"/>
                    </a:srgbClr>
                  </a:outerShdw>
                </a:effectLst>
              </a:rPr>
              <a:t>Pot exist</a:t>
            </a:r>
            <a:r>
              <a:rPr>
                <a:solidFill>
                  <a:srgbClr val="000000"/>
                </a:solidFill>
                <a:effectLst>
                  <a:outerShdw sx="100000" sy="100000" kx="0" ky="0" algn="b" rotWithShape="0" blurRad="38100" dist="38100" dir="2700000">
                    <a:srgbClr val="000000">
                      <a:alpha val="43137"/>
                    </a:srgbClr>
                  </a:outerShdw>
                </a:effectLst>
              </a:rPr>
              <a:t>a</a:t>
            </a:r>
            <a:r>
              <a:rPr>
                <a:solidFill>
                  <a:srgbClr val="000000"/>
                </a:solidFill>
                <a:effectLst>
                  <a:outerShdw sx="100000" sy="100000" kx="0" ky="0" algn="b" rotWithShape="0" blurRad="38100" dist="38100" dir="2700000">
                    <a:srgbClr val="000000">
                      <a:alpha val="43137"/>
                    </a:srgbClr>
                  </a:outerShdw>
                </a:effectLst>
              </a:rPr>
              <a:t> mai multe condiții suficiente pentru o stare de lucruri.</a:t>
            </a:r>
            <a:endParaRPr>
              <a:solidFill>
                <a:srgbClr val="000000"/>
              </a:solidFill>
              <a:effectLst>
                <a:outerShdw sx="100000" sy="100000" kx="0" ky="0" algn="b" rotWithShape="0" blurRad="38100" dist="38100" dir="2700000">
                  <a:srgbClr val="000000">
                    <a:alpha val="43137"/>
                  </a:srgbClr>
                </a:outerShdw>
              </a:effectLst>
            </a:endParaRPr>
          </a:p>
          <a:p>
            <a:pPr/>
            <a:r>
              <a:t>Ex. A fi roșu este suficient pentru a fi colorat. A fi verde este suficient pentru a fi colorat.</a:t>
            </a:r>
          </a:p>
          <a:p>
            <a:pPr>
              <a:defRPr b="1"/>
            </a:pPr>
            <a:r>
              <a:t>Sunt ele și condiții necesare?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itle 1"/>
          <p:cNvSpPr txBox="1"/>
          <p:nvPr>
            <p:ph type="title"/>
          </p:nvPr>
        </p:nvSpPr>
        <p:spPr>
          <a:prstGeom prst="rect">
            <a:avLst/>
          </a:prstGeom>
        </p:spPr>
        <p:txBody>
          <a:bodyPr/>
          <a:lstStyle/>
          <a:p>
            <a:pPr/>
            <a:r>
              <a:t>Argument vs. Explicație</a:t>
            </a:r>
          </a:p>
        </p:txBody>
      </p:sp>
      <p:sp>
        <p:nvSpPr>
          <p:cNvPr id="290" name="Content Placeholder 2"/>
          <p:cNvSpPr txBox="1"/>
          <p:nvPr>
            <p:ph type="body" idx="1"/>
          </p:nvPr>
        </p:nvSpPr>
        <p:spPr>
          <a:xfrm>
            <a:off x="3657600" y="3200400"/>
            <a:ext cx="17068800" cy="10210800"/>
          </a:xfrm>
          <a:prstGeom prst="rect">
            <a:avLst/>
          </a:prstGeom>
        </p:spPr>
        <p:txBody>
          <a:bodyPr/>
          <a:lstStyle/>
          <a:p>
            <a:pPr/>
            <a:r>
              <a:t>Explicația vizează un fenomen (de cele mai multe ori) acceptat și răspunde la întrebarea „de ce”</a:t>
            </a:r>
          </a:p>
          <a:p>
            <a:pPr marL="0" indent="0">
              <a:buSzTx/>
              <a:buNone/>
            </a:pPr>
            <a:r>
              <a:t>Explanandum: ceea ce trebuie explicat</a:t>
            </a:r>
          </a:p>
          <a:p>
            <a:pPr marL="0" indent="0">
              <a:buSzTx/>
              <a:buNone/>
            </a:pPr>
            <a:r>
              <a:t>Explanans: enunțul/enunțurile prin care se oferă explicația</a:t>
            </a:r>
          </a:p>
          <a:p>
            <a:pPr marL="0" indent="0">
              <a:buSzTx/>
              <a:buNone/>
            </a:pPr>
          </a:p>
          <a:p>
            <a:pPr>
              <a:buFontTx/>
              <a:buChar char="-"/>
            </a:pPr>
            <a:r>
              <a:t>Descrie producerea unui fenomen → Explicație</a:t>
            </a:r>
          </a:p>
          <a:p>
            <a:pPr>
              <a:buFontTx/>
              <a:buChar char="-"/>
            </a:pPr>
            <a:r>
              <a:t>Demonstrează că lucrurile sunt așa → Argument</a:t>
            </a:r>
          </a:p>
          <a:p>
            <a:pPr marL="0" indent="0">
              <a:buSzTx/>
              <a:buNone/>
            </a:pPr>
          </a:p>
          <a:p>
            <a:pPr>
              <a:buFontTx/>
              <a:buChar char="▪"/>
            </a:pPr>
            <a:r>
              <a:t>O să îmi iau umbrela pentru că plouă.</a:t>
            </a:r>
          </a:p>
          <a:p>
            <a:pPr>
              <a:buFontTx/>
              <a:buChar char="▪"/>
            </a:pPr>
            <a:r>
              <a:t>Dacă soluția ar fi fost acidă atunci hârtia de turnesol ar fi devenit roșie. Hârtia de turnesol nu a devenit roșie, deci soluția nu e acidă.</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prstGeom prst="rect">
            <a:avLst/>
          </a:prstGeom>
        </p:spPr>
        <p:txBody>
          <a:bodyPr/>
          <a:lstStyle/>
          <a:p>
            <a:pPr/>
            <a:r>
              <a:t>Argument? Explicație?</a:t>
            </a:r>
          </a:p>
        </p:txBody>
      </p:sp>
      <p:sp>
        <p:nvSpPr>
          <p:cNvPr id="293" name="Content Placeholder 2"/>
          <p:cNvSpPr txBox="1"/>
          <p:nvPr>
            <p:ph type="body" sz="half" idx="1"/>
          </p:nvPr>
        </p:nvSpPr>
        <p:spPr>
          <a:xfrm>
            <a:off x="3962400" y="4724400"/>
            <a:ext cx="16459200" cy="7010400"/>
          </a:xfrm>
          <a:prstGeom prst="rect">
            <a:avLst/>
          </a:prstGeom>
        </p:spPr>
        <p:txBody>
          <a:bodyPr/>
          <a:lstStyle/>
          <a:p>
            <a:pPr marL="0" indent="0" algn="just">
              <a:buSzTx/>
              <a:buNone/>
            </a:pPr>
            <a:r>
              <a:t>Femeile se îmbată de la o cantitate de alcool mai mică decât bărbații deoarece bărbații metabolizează o parte din alcool înainte să ajungă în sânge și femeile nu fac asta. </a:t>
            </a:r>
          </a:p>
          <a:p>
            <a:pPr marL="0" indent="0" algn="just">
              <a:buSzTx/>
              <a:buNone/>
            </a:pPr>
          </a:p>
          <a:p>
            <a:pPr algn="just">
              <a:buFontTx/>
              <a:buChar char="-"/>
            </a:pPr>
            <a:r>
              <a:t>Partea cea mai complicată în diferențierea explicației de argument este determinarea unei „chestiuni acceptate” (accepted matter of fact)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93"/>
                                        </p:tgtEl>
                                        <p:attrNameLst>
                                          <p:attrName>style.visibility</p:attrName>
                                        </p:attrNameLst>
                                      </p:cBhvr>
                                      <p:to>
                                        <p:strVal val="visible"/>
                                      </p:to>
                                    </p:set>
                                    <p:anim calcmode="lin" valueType="num">
                                      <p:cBhvr>
                                        <p:cTn id="7" dur="500" fill="hold"/>
                                        <p:tgtEl>
                                          <p:spTgt spid="293"/>
                                        </p:tgtEl>
                                        <p:attrNameLst>
                                          <p:attrName>ppt_x</p:attrName>
                                        </p:attrNameLst>
                                      </p:cBhvr>
                                      <p:tavLst>
                                        <p:tav tm="0">
                                          <p:val>
                                            <p:strVal val="#ppt_x"/>
                                          </p:val>
                                        </p:tav>
                                        <p:tav tm="100000">
                                          <p:val>
                                            <p:strVal val="#ppt_x"/>
                                          </p:val>
                                        </p:tav>
                                      </p:tavLst>
                                    </p:anim>
                                    <p:anim calcmode="lin" valueType="num">
                                      <p:cBhvr>
                                        <p:cTn id="8"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3"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prstGeom prst="rect">
            <a:avLst/>
          </a:prstGeom>
        </p:spPr>
        <p:txBody>
          <a:bodyPr/>
          <a:lstStyle/>
          <a:p>
            <a:pPr/>
            <a:r>
              <a:t>Dacă - Atunci</a:t>
            </a:r>
          </a:p>
        </p:txBody>
      </p:sp>
      <p:sp>
        <p:nvSpPr>
          <p:cNvPr id="296" name="Content Placeholder 2"/>
          <p:cNvSpPr txBox="1"/>
          <p:nvPr>
            <p:ph type="body" idx="1"/>
          </p:nvPr>
        </p:nvSpPr>
        <p:spPr>
          <a:xfrm>
            <a:off x="3657600" y="3200400"/>
            <a:ext cx="17373600" cy="10058400"/>
          </a:xfrm>
          <a:prstGeom prst="rect">
            <a:avLst/>
          </a:prstGeom>
        </p:spPr>
        <p:txBody>
          <a:bodyPr/>
          <a:lstStyle/>
          <a:p>
            <a:pPr marL="0" indent="0">
              <a:lnSpc>
                <a:spcPct val="90000"/>
              </a:lnSpc>
              <a:spcBef>
                <a:spcPts val="1000"/>
              </a:spcBef>
              <a:buSzTx/>
              <a:buNone/>
              <a:defRPr sz="4400"/>
            </a:pPr>
            <a:r>
              <a:t>Dacă e frig, atunci nu va ninge.</a:t>
            </a:r>
          </a:p>
          <a:p>
            <a:pPr marL="0" indent="0">
              <a:lnSpc>
                <a:spcPct val="90000"/>
              </a:lnSpc>
              <a:spcBef>
                <a:spcPts val="1000"/>
              </a:spcBef>
              <a:buSzTx/>
              <a:buNone/>
              <a:defRPr sz="4400"/>
            </a:pPr>
          </a:p>
          <a:p>
            <a:pPr marL="0" indent="0">
              <a:lnSpc>
                <a:spcPct val="90000"/>
              </a:lnSpc>
              <a:spcBef>
                <a:spcPts val="1000"/>
              </a:spcBef>
              <a:buSzTx/>
              <a:buNone/>
              <a:defRPr sz="4400"/>
            </a:pPr>
            <a:r>
              <a:t>Dacă e foarte frig, atunci nu va ninge. Ninge. În concluzie, nu e foarte frig. </a:t>
            </a:r>
          </a:p>
          <a:p>
            <a:pPr marL="0" indent="0">
              <a:lnSpc>
                <a:spcPct val="90000"/>
              </a:lnSpc>
              <a:spcBef>
                <a:spcPts val="1000"/>
              </a:spcBef>
              <a:buSzTx/>
              <a:buNone/>
              <a:defRPr sz="4400"/>
            </a:pPr>
          </a:p>
          <a:p>
            <a:pPr>
              <a:lnSpc>
                <a:spcPct val="90000"/>
              </a:lnSpc>
              <a:spcBef>
                <a:spcPts val="1000"/>
              </a:spcBef>
              <a:buFont typeface="Courier New"/>
              <a:buChar char="o"/>
              <a:defRPr sz="4400"/>
            </a:pPr>
            <a:r>
              <a:t>Mijloace de legare a unor enunțuri într-un enunț compus (condițional)</a:t>
            </a:r>
          </a:p>
          <a:p>
            <a:pPr>
              <a:lnSpc>
                <a:spcPct val="90000"/>
              </a:lnSpc>
              <a:spcBef>
                <a:spcPts val="1000"/>
              </a:spcBef>
              <a:buFont typeface="Courier New"/>
              <a:buChar char="o"/>
              <a:defRPr sz="4400"/>
            </a:pPr>
            <a:r>
              <a:t>Nu reprezintă argumente (de sine stătătoare), dar pot fi părți de argument (premise sau concluzii).</a:t>
            </a:r>
          </a:p>
          <a:p>
            <a:pPr marL="0" indent="0">
              <a:lnSpc>
                <a:spcPct val="90000"/>
              </a:lnSpc>
              <a:spcBef>
                <a:spcPts val="1000"/>
              </a:spcBef>
              <a:buSzTx/>
              <a:buNone/>
              <a:defRPr sz="4400">
                <a:solidFill>
                  <a:srgbClr val="0070C0"/>
                </a:solidFill>
                <a:effectLst>
                  <a:outerShdw sx="100000" sy="100000" kx="0" ky="0" algn="b" rotWithShape="0" blurRad="38100" dist="38100" dir="2700000">
                    <a:srgbClr val="000000">
                      <a:alpha val="43137"/>
                    </a:srgbClr>
                  </a:outerShdw>
                </a:effectLst>
              </a:defRPr>
            </a:pPr>
            <a:r>
              <a:t>Puteți da un exemplu în care un condițional e o concluzie a unui argument?</a:t>
            </a:r>
          </a:p>
          <a:p>
            <a:pPr marL="0" indent="0">
              <a:lnSpc>
                <a:spcPct val="90000"/>
              </a:lnSpc>
              <a:spcBef>
                <a:spcPts val="1000"/>
              </a:spcBef>
              <a:buSzTx/>
              <a:buNone/>
              <a:defRPr sz="4400"/>
            </a:pPr>
            <a:r>
              <a:t>Dacă e foarte frig, atunci nu va ninge. Dacă nu va ninge, atunci nu vom putea merge la ski. În concluzie, dacă e foarte frig, atunci nu vom putea merge la ski.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96">
                                            <p:txEl>
                                              <p:pRg st="4" end="4"/>
                                            </p:txEl>
                                          </p:spTgt>
                                        </p:tgtEl>
                                        <p:attrNameLst>
                                          <p:attrName>style.visibility</p:attrName>
                                        </p:attrNameLst>
                                      </p:cBhvr>
                                      <p:to>
                                        <p:strVal val="visible"/>
                                      </p:to>
                                    </p:set>
                                    <p:anim calcmode="lin" valueType="num">
                                      <p:cBhvr>
                                        <p:cTn id="7" dur="500" fill="hold"/>
                                        <p:tgtEl>
                                          <p:spTgt spid="296">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296">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96">
                                            <p:txEl>
                                              <p:pRg st="5" end="5"/>
                                            </p:txEl>
                                          </p:spTgt>
                                        </p:tgtEl>
                                        <p:attrNameLst>
                                          <p:attrName>style.visibility</p:attrName>
                                        </p:attrNameLst>
                                      </p:cBhvr>
                                      <p:to>
                                        <p:strVal val="visible"/>
                                      </p:to>
                                    </p:set>
                                    <p:anim calcmode="lin" valueType="num">
                                      <p:cBhvr>
                                        <p:cTn id="12" dur="500" fill="hold"/>
                                        <p:tgtEl>
                                          <p:spTgt spid="296">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296">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96">
                                            <p:txEl>
                                              <p:pRg st="6" end="6"/>
                                            </p:txEl>
                                          </p:spTgt>
                                        </p:tgtEl>
                                        <p:attrNameLst>
                                          <p:attrName>style.visibility</p:attrName>
                                        </p:attrNameLst>
                                      </p:cBhvr>
                                      <p:to>
                                        <p:strVal val="visible"/>
                                      </p:to>
                                    </p:set>
                                    <p:anim calcmode="lin" valueType="num">
                                      <p:cBhvr>
                                        <p:cTn id="17" dur="500" fill="hold"/>
                                        <p:tgtEl>
                                          <p:spTgt spid="296">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2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96">
                                            <p:txEl>
                                              <p:pRg st="7" end="7"/>
                                            </p:txEl>
                                          </p:spTgt>
                                        </p:tgtEl>
                                        <p:attrNameLst>
                                          <p:attrName>style.visibility</p:attrName>
                                        </p:attrNameLst>
                                      </p:cBhvr>
                                      <p:to>
                                        <p:strVal val="visible"/>
                                      </p:to>
                                    </p:set>
                                    <p:anim calcmode="lin" valueType="num">
                                      <p:cBhvr>
                                        <p:cTn id="23" dur="500" fill="hold"/>
                                        <p:tgtEl>
                                          <p:spTgt spid="296">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29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6"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Title 1"/>
          <p:cNvSpPr txBox="1"/>
          <p:nvPr>
            <p:ph type="title"/>
          </p:nvPr>
        </p:nvSpPr>
        <p:spPr>
          <a:prstGeom prst="rect">
            <a:avLst/>
          </a:prstGeom>
        </p:spPr>
        <p:txBody>
          <a:bodyPr/>
          <a:lstStyle/>
          <a:p>
            <a:pPr/>
            <a:r>
              <a:t>Spot the difference(s)</a:t>
            </a:r>
          </a:p>
        </p:txBody>
      </p:sp>
      <p:sp>
        <p:nvSpPr>
          <p:cNvPr id="299" name="Content Placeholder 2"/>
          <p:cNvSpPr txBox="1"/>
          <p:nvPr>
            <p:ph type="body" idx="1"/>
          </p:nvPr>
        </p:nvSpPr>
        <p:spPr>
          <a:xfrm>
            <a:off x="3352800" y="4114800"/>
            <a:ext cx="17678400" cy="9448800"/>
          </a:xfrm>
          <a:prstGeom prst="rect">
            <a:avLst/>
          </a:prstGeom>
        </p:spPr>
        <p:txBody>
          <a:bodyPr/>
          <a:lstStyle/>
          <a:p>
            <a:pPr marL="914400" indent="-914400">
              <a:buFontTx/>
              <a:buAutoNum type="alphaLcPeriod" startAt="1"/>
            </a:pPr>
            <a:r>
              <a:t>Unele animale acvatice sunt balene și toate balenele sunt mamifere. Prin urmare, unele animale acvatice sunt mamifere. </a:t>
            </a:r>
          </a:p>
          <a:p>
            <a:pPr marL="914400" indent="-914400">
              <a:buFontTx/>
              <a:buAutoNum type="alphaLcPeriod" startAt="1"/>
            </a:pPr>
            <a:r>
              <a:t>Niciun om nu este zeu și niciun zeu nu este muritor. Prin urmare, niciun om nu este muritor.</a:t>
            </a:r>
          </a:p>
          <a:p>
            <a:pPr marL="914400" indent="-914400">
              <a:buFontTx/>
              <a:buAutoNum type="alphaLcPeriod" startAt="1"/>
            </a:pPr>
            <a:r>
              <a:t>Oamenii stângaci pe care îi cunosc eu (Tom, Jones, Smith) folosesc foarfeci pentru stângaci. Prin urmare, toți oamenii stângaci folosesc astfel de foarfeci.</a:t>
            </a:r>
          </a:p>
          <a:p>
            <a:pPr marL="914400" indent="-914400">
              <a:buFontTx/>
              <a:buAutoNum type="alphaLcPeriod" startAt="1"/>
            </a:pPr>
            <a:r>
              <a:t>În fiecare zi până acum soarele a răsărit. Prin urmare, soarele va răsări și mâine.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itle 1"/>
          <p:cNvSpPr txBox="1"/>
          <p:nvPr>
            <p:ph type="title"/>
          </p:nvPr>
        </p:nvSpPr>
        <p:spPr>
          <a:prstGeom prst="rect">
            <a:avLst/>
          </a:prstGeom>
        </p:spPr>
        <p:txBody>
          <a:bodyPr/>
          <a:lstStyle/>
          <a:p>
            <a:pPr/>
            <a:r>
              <a:t>Raționament deductiv</a:t>
            </a:r>
          </a:p>
        </p:txBody>
      </p:sp>
      <p:sp>
        <p:nvSpPr>
          <p:cNvPr id="302" name="Content Placeholder 2"/>
          <p:cNvSpPr txBox="1"/>
          <p:nvPr>
            <p:ph type="body" idx="1"/>
          </p:nvPr>
        </p:nvSpPr>
        <p:spPr>
          <a:prstGeom prst="rect">
            <a:avLst/>
          </a:prstGeom>
        </p:spPr>
        <p:txBody>
          <a:bodyPr/>
          <a:lstStyle/>
          <a:p>
            <a:pPr marL="0" indent="0">
              <a:buSzTx/>
              <a:buNone/>
            </a:pPr>
            <a:r>
              <a:t>Toți oamenii sunt muritori.</a:t>
            </a:r>
          </a:p>
          <a:p>
            <a:pPr marL="0" indent="0">
              <a:buSzTx/>
              <a:buNone/>
            </a:pPr>
            <a:r>
              <a:t>Socrate este om.</a:t>
            </a:r>
          </a:p>
          <a:p>
            <a:pPr marL="0" indent="0">
              <a:buSzTx/>
              <a:buNone/>
            </a:pPr>
            <a:r>
              <a:t>________</a:t>
            </a:r>
          </a:p>
          <a:p>
            <a:pPr marL="0" indent="0">
              <a:buSzTx/>
              <a:buNone/>
            </a:pPr>
            <a:r>
              <a:t>Socrate este muritor.</a:t>
            </a:r>
          </a:p>
          <a:p>
            <a:pPr marL="0" indent="0">
              <a:buSzTx/>
              <a:buNone/>
            </a:pPr>
          </a:p>
          <a:p>
            <a:pPr>
              <a:buFontTx/>
              <a:buChar char="▪"/>
              <a:defRPr>
                <a:effectLst>
                  <a:outerShdw sx="100000" sy="100000" kx="0" ky="0" algn="b" rotWithShape="0" blurRad="38100" dist="38100" dir="2700000">
                    <a:srgbClr val="000000">
                      <a:alpha val="43137"/>
                    </a:srgbClr>
                  </a:outerShdw>
                </a:effectLst>
              </a:defRPr>
            </a:pPr>
            <a:r>
              <a:t>Gradul de generalitate al concluziei nu depășește gradul de generalitate al premiselor.</a:t>
            </a:r>
          </a:p>
          <a:p>
            <a:pPr>
              <a:buFontTx/>
              <a:buChar char="▪"/>
              <a:defRPr>
                <a:effectLst>
                  <a:outerShdw sx="100000" sy="100000" kx="0" ky="0" algn="b" rotWithShape="0" blurRad="38100" dist="38100" dir="2700000">
                    <a:srgbClr val="000000">
                      <a:alpha val="43137"/>
                    </a:srgbClr>
                  </a:outerShdw>
                </a:effectLst>
              </a:defRPr>
            </a:pPr>
            <a:r>
              <a:t>Concluzia poate fi cert adevărată.</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Title 1"/>
          <p:cNvSpPr txBox="1"/>
          <p:nvPr>
            <p:ph type="title"/>
          </p:nvPr>
        </p:nvSpPr>
        <p:spPr>
          <a:prstGeom prst="rect">
            <a:avLst/>
          </a:prstGeom>
        </p:spPr>
        <p:txBody>
          <a:bodyPr/>
          <a:lstStyle/>
          <a:p>
            <a:pPr/>
            <a:r>
              <a:t>Raționament inductiv</a:t>
            </a:r>
          </a:p>
        </p:txBody>
      </p:sp>
      <p:sp>
        <p:nvSpPr>
          <p:cNvPr id="305" name="Content Placeholder 2"/>
          <p:cNvSpPr txBox="1"/>
          <p:nvPr>
            <p:ph type="body" idx="1"/>
          </p:nvPr>
        </p:nvSpPr>
        <p:spPr>
          <a:xfrm>
            <a:off x="3505200" y="2590800"/>
            <a:ext cx="17526000" cy="10668000"/>
          </a:xfrm>
          <a:prstGeom prst="rect">
            <a:avLst/>
          </a:prstGeom>
        </p:spPr>
        <p:txBody>
          <a:bodyPr/>
          <a:lstStyle/>
          <a:p>
            <a:pPr marL="0" indent="0">
              <a:buSzTx/>
              <a:buNone/>
            </a:pPr>
            <a:r>
              <a:t>Lebăda x1 este albă.</a:t>
            </a:r>
          </a:p>
          <a:p>
            <a:pPr marL="0" indent="0">
              <a:buSzTx/>
              <a:buNone/>
            </a:pPr>
            <a:r>
              <a:t>Lebăda x2 este albă.</a:t>
            </a:r>
          </a:p>
          <a:p>
            <a:pPr marL="0" indent="0">
              <a:buSzTx/>
              <a:buNone/>
            </a:pPr>
            <a:r>
              <a:t>.</a:t>
            </a:r>
          </a:p>
          <a:p>
            <a:pPr marL="0" indent="0">
              <a:buSzTx/>
              <a:buNone/>
            </a:pPr>
            <a:r>
              <a:t>.</a:t>
            </a:r>
          </a:p>
          <a:p>
            <a:pPr marL="0" indent="0">
              <a:buSzTx/>
              <a:buNone/>
            </a:pPr>
            <a:r>
              <a:t>.</a:t>
            </a:r>
          </a:p>
          <a:p>
            <a:pPr marL="0" indent="0">
              <a:buSzTx/>
              <a:buNone/>
            </a:pPr>
            <a:r>
              <a:t>Lebăda x1536 este albă.</a:t>
            </a:r>
          </a:p>
          <a:p>
            <a:pPr marL="0" indent="0">
              <a:buSzTx/>
              <a:buNone/>
            </a:pPr>
            <a:r>
              <a:t>_______</a:t>
            </a:r>
          </a:p>
          <a:p>
            <a:pPr marL="0" indent="0">
              <a:buSzTx/>
              <a:buNone/>
            </a:pPr>
            <a:r>
              <a:t>Toate lebedele sunt albe.</a:t>
            </a:r>
          </a:p>
          <a:p>
            <a:pPr marL="0" indent="0">
              <a:buSzTx/>
              <a:buNone/>
            </a:pPr>
          </a:p>
          <a:p>
            <a:pPr>
              <a:defRPr>
                <a:effectLst>
                  <a:outerShdw sx="100000" sy="100000" kx="0" ky="0" algn="b" rotWithShape="0" blurRad="38100" dist="38100" dir="2700000">
                    <a:srgbClr val="000000">
                      <a:alpha val="43137"/>
                    </a:srgbClr>
                  </a:outerShdw>
                </a:effectLst>
              </a:defRPr>
            </a:pPr>
            <a:r>
              <a:t>Gradul de generalitate al concluziei depășește gradul de generalitate al premiselor.</a:t>
            </a:r>
          </a:p>
          <a:p>
            <a:pPr>
              <a:defRPr>
                <a:effectLst>
                  <a:outerShdw sx="100000" sy="100000" kx="0" ky="0" algn="b" rotWithShape="0" blurRad="38100" dist="38100" dir="2700000">
                    <a:srgbClr val="000000">
                      <a:alpha val="43137"/>
                    </a:srgbClr>
                  </a:outerShdw>
                </a:effectLst>
              </a:defRPr>
            </a:pPr>
            <a:r>
              <a:t>Concluzia nu poate fi cert adevărată, este doar probabilă.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Title 1"/>
          <p:cNvSpPr txBox="1"/>
          <p:nvPr>
            <p:ph type="title"/>
          </p:nvPr>
        </p:nvSpPr>
        <p:spPr>
          <a:prstGeom prst="rect">
            <a:avLst/>
          </a:prstGeom>
        </p:spPr>
        <p:txBody>
          <a:bodyPr/>
          <a:lstStyle/>
          <a:p>
            <a:pPr/>
            <a:r>
              <a:t>Identificați tipurile de raționamente</a:t>
            </a:r>
          </a:p>
        </p:txBody>
      </p:sp>
      <p:sp>
        <p:nvSpPr>
          <p:cNvPr id="308" name="Content Placeholder 2"/>
          <p:cNvSpPr txBox="1"/>
          <p:nvPr>
            <p:ph type="body" idx="1"/>
          </p:nvPr>
        </p:nvSpPr>
        <p:spPr>
          <a:xfrm>
            <a:off x="3505200" y="2590800"/>
            <a:ext cx="17373600" cy="10515600"/>
          </a:xfrm>
          <a:prstGeom prst="rect">
            <a:avLst/>
          </a:prstGeom>
        </p:spPr>
        <p:txBody>
          <a:bodyPr/>
          <a:lstStyle/>
          <a:p>
            <a:pPr marL="1028700" indent="-1028700">
              <a:buFontTx/>
              <a:buAutoNum type="arabicPeriod" startAt="1"/>
            </a:pPr>
            <a:r>
              <a:t>Deoarece balenele sunt animale acvatice și există animale acvatice care sunt mamifere, putem concluziona că unele balene sunt mamifere.</a:t>
            </a:r>
          </a:p>
          <a:p>
            <a:pPr marL="1028700" indent="-1028700">
              <a:buFontTx/>
              <a:buAutoNum type="arabicPeriod" startAt="1"/>
            </a:pPr>
            <a:r>
              <a:t>Suntem 26 intr-o grupă. Am verificat și fiecare coleg este român, prin urmare, toți din grupa mea suntem români.</a:t>
            </a:r>
          </a:p>
          <a:p>
            <a:pPr marL="1028700" indent="-1028700">
              <a:buFontTx/>
              <a:buAutoNum type="arabicPeriod" startAt="1"/>
            </a:pPr>
            <a:r>
              <a:t>Inducția matematică</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Title 1"/>
          <p:cNvSpPr txBox="1"/>
          <p:nvPr>
            <p:ph type="title"/>
          </p:nvPr>
        </p:nvSpPr>
        <p:spPr>
          <a:prstGeom prst="rect">
            <a:avLst/>
          </a:prstGeom>
        </p:spPr>
        <p:txBody>
          <a:bodyPr/>
          <a:lstStyle/>
          <a:p>
            <a:pPr/>
            <a:r>
              <a:t>Raționament deductiv imediat</a:t>
            </a:r>
          </a:p>
        </p:txBody>
      </p:sp>
      <p:sp>
        <p:nvSpPr>
          <p:cNvPr id="311" name="Content Placeholder 2"/>
          <p:cNvSpPr txBox="1"/>
          <p:nvPr>
            <p:ph type="body" idx="1"/>
          </p:nvPr>
        </p:nvSpPr>
        <p:spPr>
          <a:prstGeom prst="rect">
            <a:avLst/>
          </a:prstGeom>
        </p:spPr>
        <p:txBody>
          <a:bodyPr/>
          <a:lstStyle/>
          <a:p>
            <a:pPr>
              <a:defRPr>
                <a:solidFill>
                  <a:srgbClr val="FF0000"/>
                </a:solidFill>
              </a:defRPr>
            </a:pPr>
            <a:r>
              <a:t>O premisă – O concluzie</a:t>
            </a:r>
          </a:p>
          <a:p>
            <a:pPr/>
          </a:p>
          <a:p>
            <a:pPr marL="0" indent="0">
              <a:buSzTx/>
              <a:buNone/>
            </a:pPr>
            <a:r>
              <a:t>Toți oamenii sunt muritori → Unii muritori sunt oameni</a:t>
            </a:r>
          </a:p>
          <a:p>
            <a:pPr marL="0" indent="0">
              <a:buSzTx/>
              <a:buNone/>
            </a:pPr>
          </a:p>
          <a:p>
            <a:pPr marL="0" indent="0">
              <a:buSzTx/>
              <a:buNone/>
            </a:pPr>
            <a:r>
              <a:t>Toți oamenii sunt muritori → Unii oameni sunt muritori</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Title 1"/>
          <p:cNvSpPr txBox="1"/>
          <p:nvPr>
            <p:ph type="title"/>
          </p:nvPr>
        </p:nvSpPr>
        <p:spPr>
          <a:prstGeom prst="rect">
            <a:avLst/>
          </a:prstGeom>
        </p:spPr>
        <p:txBody>
          <a:bodyPr/>
          <a:lstStyle/>
          <a:p>
            <a:pPr/>
            <a:r>
              <a:t>Raționament deductiv mediat</a:t>
            </a:r>
          </a:p>
        </p:txBody>
      </p:sp>
      <p:sp>
        <p:nvSpPr>
          <p:cNvPr id="314" name="Content Placeholder 2"/>
          <p:cNvSpPr txBox="1"/>
          <p:nvPr>
            <p:ph type="body" idx="1"/>
          </p:nvPr>
        </p:nvSpPr>
        <p:spPr>
          <a:prstGeom prst="rect">
            <a:avLst/>
          </a:prstGeom>
        </p:spPr>
        <p:txBody>
          <a:bodyPr/>
          <a:lstStyle/>
          <a:p>
            <a:pPr/>
            <a:r>
              <a:t>Minim două premise – O concluzie</a:t>
            </a:r>
          </a:p>
          <a:p>
            <a:pPr/>
          </a:p>
          <a:p>
            <a:pPr marL="0" indent="0">
              <a:buSzTx/>
              <a:buNone/>
            </a:pPr>
            <a:r>
              <a:t>Oamenii sunt muritori.</a:t>
            </a:r>
          </a:p>
          <a:p>
            <a:pPr marL="0" indent="0">
              <a:buSzTx/>
              <a:buNone/>
            </a:pPr>
            <a:r>
              <a:t>Socrate este om.</a:t>
            </a:r>
          </a:p>
          <a:p>
            <a:pPr marL="0" indent="0">
              <a:buSzTx/>
              <a:buNone/>
            </a:pPr>
            <a:r>
              <a:t>___________</a:t>
            </a:r>
          </a:p>
          <a:p>
            <a:pPr marL="0" indent="0">
              <a:buSzTx/>
              <a:buNone/>
            </a:pPr>
            <a:r>
              <a:t>Socrate este muritor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itle 1"/>
          <p:cNvSpPr txBox="1"/>
          <p:nvPr>
            <p:ph type="title"/>
          </p:nvPr>
        </p:nvSpPr>
        <p:spPr>
          <a:prstGeom prst="rect">
            <a:avLst/>
          </a:prstGeom>
        </p:spPr>
        <p:txBody>
          <a:bodyPr/>
          <a:lstStyle/>
          <a:p>
            <a:pPr/>
            <a:r>
              <a:t>Argumente</a:t>
            </a:r>
          </a:p>
        </p:txBody>
      </p:sp>
      <p:graphicFrame>
        <p:nvGraphicFramePr>
          <p:cNvPr id="317" name="Content Placeholder 3"/>
          <p:cNvGraphicFramePr/>
          <p:nvPr/>
        </p:nvGraphicFramePr>
        <p:xfrm>
          <a:off x="3810000" y="3352800"/>
          <a:ext cx="6248400" cy="24384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111500"/>
                <a:gridCol w="3111500"/>
              </a:tblGrid>
              <a:tr h="1055687">
                <a:tc gridSpan="2">
                  <a:txBody>
                    <a:bodyPr/>
                    <a:lstStyle/>
                    <a:p>
                      <a:pPr defTabSz="1828800">
                        <a:defRPr b="0" sz="1800"/>
                      </a:pPr>
                      <a:r>
                        <a:rPr b="1" sz="3600">
                          <a:solidFill>
                            <a:srgbClr val="FFFFFF"/>
                          </a:solidFill>
                          <a:latin typeface="Arial"/>
                          <a:ea typeface="Arial"/>
                          <a:cs typeface="Arial"/>
                          <a:sym typeface="Arial"/>
                        </a:rPr>
                        <a:t>Enunțuri</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1357312">
                <a:tc>
                  <a:txBody>
                    <a:bodyPr/>
                    <a:lstStyle/>
                    <a:p>
                      <a:pPr defTabSz="1828800">
                        <a:defRPr sz="1800"/>
                      </a:pPr>
                      <a:r>
                        <a:rPr sz="3600">
                          <a:solidFill>
                            <a:srgbClr val="292934"/>
                          </a:solidFill>
                          <a:latin typeface="Arial"/>
                          <a:ea typeface="Arial"/>
                          <a:cs typeface="Arial"/>
                          <a:sym typeface="Arial"/>
                        </a:rPr>
                        <a:t>Adevărate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False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graphicFrame>
        <p:nvGraphicFramePr>
          <p:cNvPr id="318" name="Table 4"/>
          <p:cNvGraphicFramePr/>
          <p:nvPr/>
        </p:nvGraphicFramePr>
        <p:xfrm>
          <a:off x="12801600" y="3352800"/>
          <a:ext cx="6705600" cy="24384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40100"/>
                <a:gridCol w="3340100"/>
              </a:tblGrid>
              <a:tr h="1206500">
                <a:tc gridSpan="2">
                  <a:txBody>
                    <a:bodyPr/>
                    <a:lstStyle/>
                    <a:p>
                      <a:pPr defTabSz="1828800">
                        <a:defRPr b="0" sz="1800"/>
                      </a:pPr>
                      <a:r>
                        <a:rPr b="1" sz="3600">
                          <a:solidFill>
                            <a:srgbClr val="FFFFFF"/>
                          </a:solidFill>
                          <a:latin typeface="Arial"/>
                          <a:ea typeface="Arial"/>
                          <a:cs typeface="Arial"/>
                          <a:sym typeface="Arial"/>
                        </a:rPr>
                        <a:t>Grup de enunțuri</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1206500">
                <a:tc>
                  <a:txBody>
                    <a:bodyPr/>
                    <a:lstStyle/>
                    <a:p>
                      <a:pPr defTabSz="1828800">
                        <a:defRPr sz="1800"/>
                      </a:pPr>
                      <a:r>
                        <a:rPr sz="3600">
                          <a:solidFill>
                            <a:srgbClr val="FF0000"/>
                          </a:solidFill>
                          <a:latin typeface="Arial"/>
                          <a:ea typeface="Arial"/>
                          <a:cs typeface="Arial"/>
                          <a:sym typeface="Arial"/>
                        </a:rPr>
                        <a:t>Argument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Non-argument</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graphicFrame>
        <p:nvGraphicFramePr>
          <p:cNvPr id="319" name="Table 5"/>
          <p:cNvGraphicFramePr/>
          <p:nvPr/>
        </p:nvGraphicFramePr>
        <p:xfrm>
          <a:off x="6400800" y="6248400"/>
          <a:ext cx="12192000" cy="14833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083300"/>
                <a:gridCol w="6083300"/>
              </a:tblGrid>
              <a:tr h="776427">
                <a:tc gridSpan="2">
                  <a:txBody>
                    <a:bodyPr/>
                    <a:lstStyle/>
                    <a:p>
                      <a:pPr defTabSz="1828800">
                        <a:defRPr b="0" sz="1800"/>
                      </a:pPr>
                      <a:r>
                        <a:rPr b="1" sz="3600">
                          <a:solidFill>
                            <a:srgbClr val="FF0000"/>
                          </a:solidFill>
                          <a:latin typeface="Arial"/>
                          <a:ea typeface="Arial"/>
                          <a:cs typeface="Arial"/>
                          <a:sym typeface="Arial"/>
                        </a:rPr>
                        <a:t>Argumente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776427">
                <a:tc>
                  <a:txBody>
                    <a:bodyPr/>
                    <a:lstStyle/>
                    <a:p>
                      <a:pPr defTabSz="1828800">
                        <a:defRPr sz="1800"/>
                      </a:pPr>
                      <a:r>
                        <a:rPr sz="3600">
                          <a:solidFill>
                            <a:srgbClr val="0070C0"/>
                          </a:solidFill>
                          <a:latin typeface="Arial"/>
                          <a:ea typeface="Arial"/>
                          <a:cs typeface="Arial"/>
                          <a:sym typeface="Arial"/>
                        </a:rPr>
                        <a:t>Deductive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003E1C"/>
                          </a:solidFill>
                          <a:latin typeface="Arial"/>
                          <a:ea typeface="Arial"/>
                          <a:cs typeface="Arial"/>
                          <a:sym typeface="Arial"/>
                        </a:rPr>
                        <a:t>Inductive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graphicFrame>
        <p:nvGraphicFramePr>
          <p:cNvPr id="320" name="Table 6"/>
          <p:cNvGraphicFramePr/>
          <p:nvPr/>
        </p:nvGraphicFramePr>
        <p:xfrm>
          <a:off x="3048000" y="8534400"/>
          <a:ext cx="8991600" cy="20726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41550"/>
                <a:gridCol w="2241550"/>
                <a:gridCol w="2241550"/>
                <a:gridCol w="2241550"/>
              </a:tblGrid>
              <a:tr h="732807">
                <a:tc gridSpan="4">
                  <a:txBody>
                    <a:bodyPr/>
                    <a:lstStyle/>
                    <a:p>
                      <a:pPr defTabSz="1828800">
                        <a:defRPr b="0" sz="1800"/>
                      </a:pPr>
                      <a:r>
                        <a:rPr b="1" sz="3600">
                          <a:solidFill>
                            <a:srgbClr val="0070C0"/>
                          </a:solidFill>
                          <a:latin typeface="Arial"/>
                          <a:ea typeface="Arial"/>
                          <a:cs typeface="Arial"/>
                          <a:sym typeface="Arial"/>
                        </a:rPr>
                        <a:t>Argumente deductive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c hMerge="1">
                  <a:tcPr/>
                </a:tc>
                <a:tc hMerge="1">
                  <a:tcPr/>
                </a:tc>
              </a:tr>
              <a:tr h="732807">
                <a:tc gridSpan="2">
                  <a:txBody>
                    <a:bodyPr/>
                    <a:lstStyle/>
                    <a:p>
                      <a:pPr defTabSz="1828800">
                        <a:defRPr sz="1800"/>
                      </a:pPr>
                      <a:r>
                        <a:rPr sz="3600">
                          <a:solidFill>
                            <a:srgbClr val="292934"/>
                          </a:solidFill>
                          <a:latin typeface="Arial"/>
                          <a:ea typeface="Arial"/>
                          <a:cs typeface="Arial"/>
                          <a:sym typeface="Arial"/>
                        </a:rPr>
                        <a:t>Mediate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hMerge="1">
                  <a:tcPr/>
                </a:tc>
                <a:tc gridSpan="2">
                  <a:txBody>
                    <a:bodyPr/>
                    <a:lstStyle/>
                    <a:p>
                      <a:pPr defTabSz="1828800">
                        <a:defRPr sz="1800"/>
                      </a:pPr>
                      <a:r>
                        <a:rPr sz="3600">
                          <a:solidFill>
                            <a:srgbClr val="292934"/>
                          </a:solidFill>
                          <a:latin typeface="Arial"/>
                          <a:ea typeface="Arial"/>
                          <a:cs typeface="Arial"/>
                          <a:sym typeface="Arial"/>
                        </a:rPr>
                        <a:t>Imediate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hMerge="1">
                  <a:tcPr/>
                </a:tc>
              </a:tr>
              <a:tr h="686443">
                <a:tc>
                  <a:txBody>
                    <a:bodyPr/>
                    <a:lstStyle/>
                    <a:p>
                      <a:pPr defTabSz="1828800">
                        <a:defRPr sz="1800"/>
                      </a:pPr>
                      <a:r>
                        <a:rPr sz="3600">
                          <a:solidFill>
                            <a:srgbClr val="7030A0"/>
                          </a:solidFill>
                          <a:latin typeface="Arial"/>
                          <a:ea typeface="Arial"/>
                          <a:cs typeface="Arial"/>
                          <a:sym typeface="Arial"/>
                        </a:rPr>
                        <a:t>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7030A0"/>
                          </a:solidFill>
                          <a:latin typeface="Arial"/>
                          <a:ea typeface="Arial"/>
                          <a:cs typeface="Arial"/>
                          <a:sym typeface="Arial"/>
                        </a:rPr>
                        <a:t>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r>
            </a:tbl>
          </a:graphicData>
        </a:graphic>
      </p:graphicFrame>
      <p:graphicFrame>
        <p:nvGraphicFramePr>
          <p:cNvPr id="321" name="Table 7"/>
          <p:cNvGraphicFramePr/>
          <p:nvPr/>
        </p:nvGraphicFramePr>
        <p:xfrm>
          <a:off x="12496800" y="8534400"/>
          <a:ext cx="8839200" cy="196794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406900"/>
                <a:gridCol w="4406900"/>
              </a:tblGrid>
              <a:tr h="796388">
                <a:tc gridSpan="2">
                  <a:txBody>
                    <a:bodyPr/>
                    <a:lstStyle/>
                    <a:p>
                      <a:pPr defTabSz="1828800">
                        <a:defRPr b="0" sz="1800"/>
                      </a:pPr>
                      <a:r>
                        <a:rPr b="1" sz="3600">
                          <a:solidFill>
                            <a:srgbClr val="003E1C"/>
                          </a:solidFill>
                          <a:latin typeface="Arial"/>
                          <a:ea typeface="Arial"/>
                          <a:cs typeface="Arial"/>
                          <a:sym typeface="Arial"/>
                        </a:rPr>
                        <a:t>Argumente inductive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1196133">
                <a:tc>
                  <a:txBody>
                    <a:bodyPr/>
                    <a:lstStyle/>
                    <a:p>
                      <a:pPr defTabSz="1828800">
                        <a:defRPr sz="1800"/>
                      </a:pPr>
                      <a:r>
                        <a:rPr sz="3600">
                          <a:solidFill>
                            <a:srgbClr val="292934"/>
                          </a:solidFill>
                          <a:latin typeface="Arial"/>
                          <a:ea typeface="Arial"/>
                          <a:cs typeface="Arial"/>
                          <a:sym typeface="Arial"/>
                        </a:rPr>
                        <a:t>Puternice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Slabe</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graphicFrame>
        <p:nvGraphicFramePr>
          <p:cNvPr id="322" name="Table 8"/>
          <p:cNvGraphicFramePr/>
          <p:nvPr/>
        </p:nvGraphicFramePr>
        <p:xfrm>
          <a:off x="5791200" y="11277600"/>
          <a:ext cx="4572000" cy="14833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273300"/>
                <a:gridCol w="2273300"/>
              </a:tblGrid>
              <a:tr h="776427">
                <a:tc gridSpan="2">
                  <a:txBody>
                    <a:bodyPr/>
                    <a:lstStyle/>
                    <a:p>
                      <a:pPr defTabSz="1828800">
                        <a:defRPr b="0" sz="1800"/>
                      </a:pPr>
                      <a:r>
                        <a:rPr b="1" sz="3600">
                          <a:solidFill>
                            <a:srgbClr val="7030A0"/>
                          </a:solidFill>
                          <a:latin typeface="Arial"/>
                          <a:ea typeface="Arial"/>
                          <a:cs typeface="Arial"/>
                          <a:sym typeface="Arial"/>
                        </a:rPr>
                        <a:t>Argumente valide</a:t>
                      </a:r>
                    </a:p>
                  </a:txBody>
                  <a:tcPr marL="45720" marR="45720" marT="45720" marB="45720" anchor="t"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cPr/>
                </a:tc>
              </a:tr>
              <a:tr h="776427">
                <a:tc>
                  <a:txBody>
                    <a:bodyPr/>
                    <a:lstStyle/>
                    <a:p>
                      <a:pPr defTabSz="1828800">
                        <a:defRPr sz="1800"/>
                      </a:pPr>
                      <a:r>
                        <a:rPr sz="3600">
                          <a:solidFill>
                            <a:srgbClr val="292934"/>
                          </a:solidFill>
                          <a:latin typeface="Arial"/>
                          <a:ea typeface="Arial"/>
                          <a:cs typeface="Arial"/>
                          <a:sym typeface="Arial"/>
                        </a:rPr>
                        <a:t>Sound</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Unsound</a:t>
                      </a:r>
                    </a:p>
                  </a:txBody>
                  <a:tcPr marL="45720" marR="45720" marT="45720" marB="45720" anchor="t"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Content Placeholder 2"/>
          <p:cNvSpPr txBox="1"/>
          <p:nvPr>
            <p:ph type="body" idx="1"/>
          </p:nvPr>
        </p:nvSpPr>
        <p:spPr>
          <a:xfrm>
            <a:off x="3955485" y="761999"/>
            <a:ext cx="16473031" cy="11887201"/>
          </a:xfrm>
          <a:prstGeom prst="rect">
            <a:avLst/>
          </a:prstGeom>
        </p:spPr>
        <p:txBody>
          <a:bodyPr/>
          <a:lstStyle/>
          <a:p>
            <a:pPr>
              <a:defRPr>
                <a:effectLst>
                  <a:outerShdw sx="100000" sy="100000" kx="0" ky="0" algn="b" rotWithShape="0" blurRad="38100" dist="38100" dir="2700000">
                    <a:srgbClr val="000000">
                      <a:alpha val="43137"/>
                    </a:srgbClr>
                  </a:outerShdw>
                </a:effectLst>
              </a:defRPr>
            </a:pPr>
            <a:r>
              <a:t>Necesar și suficient</a:t>
            </a:r>
          </a:p>
          <a:p>
            <a:pPr>
              <a:defRPr>
                <a:effectLst>
                  <a:outerShdw sx="100000" sy="100000" kx="0" ky="0" algn="b" rotWithShape="0" blurRad="38100" dist="38100" dir="2700000">
                    <a:srgbClr val="000000">
                      <a:alpha val="43137"/>
                    </a:srgbClr>
                  </a:outerShdw>
                </a:effectLst>
              </a:defRPr>
            </a:pPr>
            <a:r>
              <a:t>Necesar, dar nu și suficient</a:t>
            </a:r>
          </a:p>
          <a:p>
            <a:pPr>
              <a:defRPr>
                <a:effectLst>
                  <a:outerShdw sx="100000" sy="100000" kx="0" ky="0" algn="b" rotWithShape="0" blurRad="38100" dist="38100" dir="2700000">
                    <a:srgbClr val="000000">
                      <a:alpha val="43137"/>
                    </a:srgbClr>
                  </a:outerShdw>
                </a:effectLst>
              </a:defRPr>
            </a:pPr>
            <a:r>
              <a:t>Suficient, dar nu și necesar</a:t>
            </a:r>
          </a:p>
          <a:p>
            <a:pPr>
              <a:defRPr>
                <a:effectLst>
                  <a:outerShdw sx="100000" sy="100000" kx="0" ky="0" algn="b" rotWithShape="0" blurRad="38100" dist="38100" dir="2700000">
                    <a:srgbClr val="000000">
                      <a:alpha val="43137"/>
                    </a:srgbClr>
                  </a:outerShdw>
                </a:effectLst>
              </a:defRPr>
            </a:pPr>
            <a:r>
              <a:t>Suficient și necesar</a:t>
            </a:r>
          </a:p>
          <a:p>
            <a:pPr/>
          </a:p>
          <a:p>
            <a:pPr/>
            <a:r>
              <a:t>A. Afară plouă. Ion și Andrei sunt prieteni.</a:t>
            </a:r>
          </a:p>
          <a:p>
            <a:pPr/>
            <a:r>
              <a:t>B. Maria și Ioana sunt colege de clasă. Maria și Ioana sunt colege de bancă.</a:t>
            </a:r>
          </a:p>
          <a:p>
            <a:pPr/>
            <a:r>
              <a:t>C. Maria și Ioana sunt colege de bancă. Maria și Ioana sunt colege de clasă.</a:t>
            </a:r>
          </a:p>
          <a:p>
            <a:pPr/>
            <a:r>
              <a:t>D. Triunghiul ABC este isoscel. Triunghiul ABC are unghiurile de la bază congruente.</a:t>
            </a:r>
          </a:p>
          <a:p>
            <a:pPr/>
          </a:p>
          <a:p>
            <a:pPr/>
            <a:r>
              <a:t>Care dintre cele patru posibilități credeți că sunt importante în argumentare?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6009426" y="440293"/>
            <a:ext cx="12365146" cy="1229037"/>
          </a:xfrm>
          <a:prstGeom prst="rect">
            <a:avLst/>
          </a:prstGeom>
        </p:spPr>
        <p:txBody>
          <a:bodyPr/>
          <a:lstStyle/>
          <a:p>
            <a:pPr/>
            <a:r>
              <a:t>The Write-off Falacy</a:t>
            </a:r>
          </a:p>
        </p:txBody>
      </p:sp>
      <p:sp>
        <p:nvSpPr>
          <p:cNvPr id="214" name="Content Placeholder 2"/>
          <p:cNvSpPr txBox="1"/>
          <p:nvPr>
            <p:ph type="body" idx="1"/>
          </p:nvPr>
        </p:nvSpPr>
        <p:spPr>
          <a:xfrm>
            <a:off x="3650428" y="3047999"/>
            <a:ext cx="17388200" cy="9753601"/>
          </a:xfrm>
          <a:prstGeom prst="rect">
            <a:avLst/>
          </a:prstGeom>
        </p:spPr>
        <p:txBody>
          <a:bodyPr/>
          <a:lstStyle/>
          <a:p>
            <a:pPr/>
            <a:r>
              <a:t>Dac</a:t>
            </a:r>
            <a:r>
              <a:t>ă x nu este o condiție necesară pentru y și dacă x nu este o condiție suficientă pentru y, atunci x nu este important.</a:t>
            </a:r>
          </a:p>
          <a:p>
            <a:pPr/>
          </a:p>
          <a:p>
            <a:pPr>
              <a:defRPr>
                <a:solidFill>
                  <a:srgbClr val="FF0000"/>
                </a:solidFill>
              </a:defRPr>
            </a:pPr>
            <a:r>
              <a:t>Exemplu:</a:t>
            </a:r>
            <a:r>
              <a:rPr>
                <a:solidFill>
                  <a:srgbClr val="000000"/>
                </a:solidFill>
              </a:rPr>
              <a:t> Democrația nu este o condiție necesară pentru o guvernare bună. (De ce? E posibil ca o formă de guvernare care nu este democratică să fie bună – la un anumit moment, într-un anumit spațiu). </a:t>
            </a:r>
            <a:endParaRPr>
              <a:solidFill>
                <a:srgbClr val="000000"/>
              </a:solidFill>
            </a:endParaRPr>
          </a:p>
          <a:p>
            <a:pPr/>
            <a:r>
              <a:t>Democrația nu este o condiție suficientă pentru o guvernare bună. (De ce? E posibil ca într-un stat democratic, să fie aleși de către cetățeni politicieni corupți.)</a:t>
            </a:r>
          </a:p>
          <a:p>
            <a:pPr/>
          </a:p>
          <a:p>
            <a:pPr/>
            <a:r>
              <a:t>Dar </a:t>
            </a:r>
            <a:r>
              <a:rPr b="1">
                <a:effectLst>
                  <a:outerShdw sx="100000" sy="100000" kx="0" ky="0" algn="b" rotWithShape="0" blurRad="38100" dist="38100" dir="2700000">
                    <a:srgbClr val="000000">
                      <a:alpha val="43137"/>
                    </a:srgbClr>
                  </a:outerShdw>
                </a:effectLst>
              </a:rPr>
              <a:t>e posibil (probabil) </a:t>
            </a:r>
            <a:r>
              <a:t>ca o democrație să producă o guvernare bună.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itle 1"/>
          <p:cNvSpPr txBox="1"/>
          <p:nvPr>
            <p:ph type="title"/>
          </p:nvPr>
        </p:nvSpPr>
        <p:spPr>
          <a:xfrm>
            <a:off x="6009426" y="440293"/>
            <a:ext cx="12365146" cy="1229037"/>
          </a:xfrm>
          <a:prstGeom prst="rect">
            <a:avLst/>
          </a:prstGeom>
        </p:spPr>
        <p:txBody>
          <a:bodyPr/>
          <a:lstStyle/>
          <a:p>
            <a:pPr/>
            <a:r>
              <a:t>Posibilitate</a:t>
            </a:r>
          </a:p>
        </p:txBody>
      </p:sp>
      <p:sp>
        <p:nvSpPr>
          <p:cNvPr id="217" name="Content Placeholder 2"/>
          <p:cNvSpPr txBox="1"/>
          <p:nvPr>
            <p:ph type="body" idx="1"/>
          </p:nvPr>
        </p:nvSpPr>
        <p:spPr>
          <a:xfrm>
            <a:off x="3955485" y="3200399"/>
            <a:ext cx="16473031" cy="9601201"/>
          </a:xfrm>
          <a:prstGeom prst="rect">
            <a:avLst/>
          </a:prstGeom>
        </p:spPr>
        <p:txBody>
          <a:bodyPr/>
          <a:lstStyle/>
          <a:p>
            <a:pPr/>
            <a:r>
              <a:t>Condițiile necesare și suficiente sunt strâns legate de conceptul de posibilitate.</a:t>
            </a:r>
          </a:p>
          <a:p>
            <a:pPr/>
            <a:r>
              <a:t>X este condiție necesară pentru Y: </a:t>
            </a:r>
            <a:r>
              <a:rPr>
                <a:solidFill>
                  <a:srgbClr val="FF0000"/>
                </a:solidFill>
              </a:rPr>
              <a:t>nu este posibil </a:t>
            </a:r>
            <a:r>
              <a:t>ca Y să apară fără X.</a:t>
            </a:r>
          </a:p>
          <a:p>
            <a:pPr/>
            <a:r>
              <a:t>X este condiție suficientă pentru Y: </a:t>
            </a:r>
            <a:r>
              <a:rPr>
                <a:solidFill>
                  <a:srgbClr val="FF0000"/>
                </a:solidFill>
              </a:rPr>
              <a:t>nu este posibil </a:t>
            </a:r>
            <a:r>
              <a:t>ca X să apară fără Y.</a:t>
            </a:r>
          </a:p>
          <a:p>
            <a:pPr/>
          </a:p>
          <a:p>
            <a:pPr/>
            <a:r>
              <a:t>Ce înseamnă posibilitatea?</a:t>
            </a:r>
          </a:p>
          <a:p>
            <a:pPr/>
          </a:p>
          <a:p>
            <a:pPr/>
            <a:r>
              <a:t>Perechea: posibilitate/necesitate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Content Placeholder 2"/>
          <p:cNvSpPr txBox="1"/>
          <p:nvPr>
            <p:ph type="body" sz="half" idx="1"/>
          </p:nvPr>
        </p:nvSpPr>
        <p:spPr>
          <a:xfrm>
            <a:off x="3955485" y="914400"/>
            <a:ext cx="16473031" cy="4203867"/>
          </a:xfrm>
          <a:prstGeom prst="rect">
            <a:avLst/>
          </a:prstGeom>
        </p:spPr>
        <p:txBody>
          <a:bodyPr/>
          <a:lstStyle/>
          <a:p>
            <a:pPr/>
            <a:r>
              <a:t>Nu este posibil să desenezi un pătrat roșu fără a desena un pătrat.</a:t>
            </a:r>
          </a:p>
          <a:p>
            <a:pPr/>
          </a:p>
          <a:p>
            <a:pPr/>
            <a:r>
              <a:t>Nu este posibil să dizolvi aurul în apă.</a:t>
            </a:r>
          </a:p>
          <a:p>
            <a:pPr/>
          </a:p>
          <a:p>
            <a:pPr/>
            <a:r>
              <a:t>Nu este posibil să faci înconjurul lumii în mai puțin de o oră.</a:t>
            </a:r>
          </a:p>
          <a:p>
            <a:pPr/>
          </a:p>
          <a:p>
            <a:pPr/>
            <a:r>
              <a:t>Nu este posibil să votezi în România dacă ai sub 18 ani.</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6009426" y="440293"/>
            <a:ext cx="12365146" cy="2458075"/>
          </a:xfrm>
          <a:prstGeom prst="rect">
            <a:avLst/>
          </a:prstGeom>
        </p:spPr>
        <p:txBody>
          <a:bodyPr/>
          <a:lstStyle/>
          <a:p>
            <a:pPr/>
            <a:r>
              <a:t>Posibilitate/Imposibilitate logică</a:t>
            </a:r>
          </a:p>
        </p:txBody>
      </p:sp>
      <p:sp>
        <p:nvSpPr>
          <p:cNvPr id="222" name="Content Placeholder 2"/>
          <p:cNvSpPr txBox="1"/>
          <p:nvPr>
            <p:ph type="body" sz="half" idx="1"/>
          </p:nvPr>
        </p:nvSpPr>
        <p:spPr>
          <a:xfrm>
            <a:off x="4458020" y="3739050"/>
            <a:ext cx="15829879" cy="4804419"/>
          </a:xfrm>
          <a:prstGeom prst="rect">
            <a:avLst/>
          </a:prstGeom>
        </p:spPr>
        <p:txBody>
          <a:bodyPr/>
          <a:lstStyle/>
          <a:p>
            <a:pPr/>
            <a:r>
              <a:t>Ceva este imposibil din punct de vedere logic dacă este contradictoriu sau neagă principiile logicii.</a:t>
            </a:r>
          </a:p>
          <a:p>
            <a:pPr/>
          </a:p>
          <a:p>
            <a:pPr/>
            <a:r>
              <a:t>Este imposibil logic să desenezi un cerc-pătrat.</a:t>
            </a:r>
          </a:p>
          <a:p>
            <a:pPr/>
          </a:p>
          <a:p>
            <a:pPr>
              <a:defRPr>
                <a:solidFill>
                  <a:srgbClr val="FF0000"/>
                </a:solidFill>
                <a:effectLst>
                  <a:outerShdw sx="100000" sy="100000" kx="0" ky="0" algn="b" rotWithShape="0" blurRad="38100" dist="38100" dir="2700000">
                    <a:srgbClr val="000000">
                      <a:alpha val="43137"/>
                    </a:srgbClr>
                  </a:outerShdw>
                </a:effectLst>
              </a:defRPr>
            </a:pPr>
            <a:r>
              <a:t>Care sunt principiile logicii?</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itle 1"/>
          <p:cNvSpPr txBox="1"/>
          <p:nvPr>
            <p:ph type="title"/>
          </p:nvPr>
        </p:nvSpPr>
        <p:spPr>
          <a:xfrm>
            <a:off x="6009426" y="440293"/>
            <a:ext cx="12365146" cy="1229037"/>
          </a:xfrm>
          <a:prstGeom prst="rect">
            <a:avLst/>
          </a:prstGeom>
        </p:spPr>
        <p:txBody>
          <a:bodyPr/>
          <a:lstStyle/>
          <a:p>
            <a:pPr/>
            <a:r>
              <a:t>Principiile logicii</a:t>
            </a:r>
          </a:p>
        </p:txBody>
      </p:sp>
      <p:sp>
        <p:nvSpPr>
          <p:cNvPr id="225" name="Text Placeholder 2"/>
          <p:cNvSpPr txBox="1"/>
          <p:nvPr>
            <p:ph type="body" sz="quarter" idx="1"/>
          </p:nvPr>
        </p:nvSpPr>
        <p:spPr>
          <a:xfrm>
            <a:off x="4458020" y="3739050"/>
            <a:ext cx="15829879" cy="2402210"/>
          </a:xfrm>
          <a:prstGeom prst="rect">
            <a:avLst/>
          </a:prstGeom>
        </p:spPr>
        <p:txBody>
          <a:bodyPr/>
          <a:lstStyle/>
          <a:p>
            <a:pPr marL="827314" indent="-827314">
              <a:buSzPct val="100000"/>
              <a:buAutoNum type="arabicPeriod" startAt="1"/>
            </a:pPr>
            <a:r>
              <a:t>Non-contradicția</a:t>
            </a:r>
          </a:p>
          <a:p>
            <a:pPr marL="827314" indent="-827314">
              <a:buSzPct val="100000"/>
              <a:buAutoNum type="arabicPeriod" startAt="1"/>
            </a:pPr>
            <a:r>
              <a:t>Identitatea</a:t>
            </a:r>
          </a:p>
          <a:p>
            <a:pPr marL="827314" indent="-827314">
              <a:buSzPct val="100000"/>
              <a:buAutoNum type="arabicPeriod" startAt="1"/>
            </a:pPr>
            <a:r>
              <a:t>Terțul exclus</a:t>
            </a:r>
          </a:p>
          <a:p>
            <a:pPr marL="827314" indent="-827314">
              <a:buSzPct val="100000"/>
              <a:buAutoNum type="arabicPeriod" startAt="1"/>
            </a:pPr>
            <a:r>
              <a:t>Rațiunea suficientă</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D831EA4B511F4F9E8EC12D8F60CF56" ma:contentTypeVersion="7" ma:contentTypeDescription="Create a new document." ma:contentTypeScope="" ma:versionID="9ffb8a795ed9d2c968b6125ba68cc042">
  <xsd:schema xmlns:xsd="http://www.w3.org/2001/XMLSchema" xmlns:xs="http://www.w3.org/2001/XMLSchema" xmlns:p="http://schemas.microsoft.com/office/2006/metadata/properties" xmlns:ns2="f6d93603-99de-4cc2-9eff-f3d143ea6846" targetNamespace="http://schemas.microsoft.com/office/2006/metadata/properties" ma:root="true" ma:fieldsID="d334721e814b09272af338faac1fd065" ns2:_="">
    <xsd:import namespace="f6d93603-99de-4cc2-9eff-f3d143ea68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d93603-99de-4cc2-9eff-f3d143ea6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AECDE0-8474-4FD4-800E-425FAE32946F}"/>
</file>

<file path=customXml/itemProps2.xml><?xml version="1.0" encoding="utf-8"?>
<ds:datastoreItem xmlns:ds="http://schemas.openxmlformats.org/officeDocument/2006/customXml" ds:itemID="{E027BE48-EDC2-41EE-9987-47DE2594C7D7}"/>
</file>

<file path=customXml/itemProps3.xml><?xml version="1.0" encoding="utf-8"?>
<ds:datastoreItem xmlns:ds="http://schemas.openxmlformats.org/officeDocument/2006/customXml" ds:itemID="{DDA50D01-9DAB-4E0E-B2E1-81A84B6E76D3}"/>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0x01010040D831EA4B511F4F9E8EC12D8F60CF56</vt:lpwstr>
  </property>
</Properties>
</file>