
<file path=[Content_Types].xml><?xml version="1.0" encoding="utf-8"?>
<Types xmlns="http://schemas.openxmlformats.org/package/2006/content-types">
  <Default Extension="png" ContentType="image/png"/>
  <Default Extension="bmp" ContentType="image/bmp"/>
  <Default Extension="pdf" ContentType="application/pdf"/>
  <Default Extension="rels" ContentType="application/vnd.openxmlformats-package.relationships+xml"/>
  <Default Extension="jpeg" ContentType="image/jpg"/>
  <Default Extension="mov" ContentType="application/movie"/>
  <Default Extension="xml" ContentType="application/xml"/>
  <Default Extension="gif" ContentType="image/gif"/>
  <Default Extension="tif" ContentType="image/tif"/>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slideMasters/slideMaster1.xml" ContentType="application/vnd.openxmlformats-officedocument.presentationml.slideMaster+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ableStyles.xml" ContentType="application/vnd.openxmlformats-officedocument.presentationml.tableStyles+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officeDocument" Target="ppt/presentation.xml"/><Relationship Id="rId2" Type="http://schemas.openxmlformats.org/officeDocument/2006/relationships/extended-properties" Target="docProps/app.xml"/><Relationship Id="rId1"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Bold"/>
        <a:ea typeface="Canela Bold"/>
        <a:cs typeface="Canela Bold"/>
        <a:sym typeface="Canela Bold"/>
      </a:defRPr>
    </a:lvl1pPr>
    <a:lvl2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Bold"/>
        <a:ea typeface="Canela Bold"/>
        <a:cs typeface="Canela Bold"/>
        <a:sym typeface="Canela Bold"/>
      </a:defRPr>
    </a:lvl2pPr>
    <a:lvl3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Bold"/>
        <a:ea typeface="Canela Bold"/>
        <a:cs typeface="Canela Bold"/>
        <a:sym typeface="Canela Bold"/>
      </a:defRPr>
    </a:lvl3pPr>
    <a:lvl4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Bold"/>
        <a:ea typeface="Canela Bold"/>
        <a:cs typeface="Canela Bold"/>
        <a:sym typeface="Canela Bold"/>
      </a:defRPr>
    </a:lvl4pPr>
    <a:lvl5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Bold"/>
        <a:ea typeface="Canela Bold"/>
        <a:cs typeface="Canela Bold"/>
        <a:sym typeface="Canela Bold"/>
      </a:defRPr>
    </a:lvl5pPr>
    <a:lvl6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Bold"/>
        <a:ea typeface="Canela Bold"/>
        <a:cs typeface="Canela Bold"/>
        <a:sym typeface="Canela Bold"/>
      </a:defRPr>
    </a:lvl6pPr>
    <a:lvl7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Bold"/>
        <a:ea typeface="Canela Bold"/>
        <a:cs typeface="Canela Bold"/>
        <a:sym typeface="Canela Bold"/>
      </a:defRPr>
    </a:lvl7pPr>
    <a:lvl8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Bold"/>
        <a:ea typeface="Canela Bold"/>
        <a:cs typeface="Canela Bold"/>
        <a:sym typeface="Canela Bold"/>
      </a:defRPr>
    </a:lvl8pPr>
    <a:lvl9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Bold"/>
        <a:ea typeface="Canela Bold"/>
        <a:cs typeface="Canela Bold"/>
        <a:sym typeface="Canela Bold"/>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ff">
        <a:font>
          <a:latin typeface="Canela Bold"/>
          <a:ea typeface="Canela Bold"/>
          <a:cs typeface="Canela Bold"/>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5EE"/>
          </a:solidFill>
        </a:fill>
      </a:tcStyle>
    </a:wholeTbl>
    <a:band2H>
      <a:tcTxStyle b="def" i="def"/>
      <a:tcStyle>
        <a:tcBdr/>
        <a:fill>
          <a:solidFill>
            <a:srgbClr val="E8EBF7"/>
          </a:solidFill>
        </a:fill>
      </a:tcStyle>
    </a:band2H>
    <a:firstCol>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n" i="off">
        <a:font>
          <a:latin typeface="Canela Bold"/>
          <a:ea typeface="Canela Bold"/>
          <a:cs typeface="Canela Bold"/>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E5CD"/>
          </a:solidFill>
        </a:fill>
      </a:tcStyle>
    </a:wholeTbl>
    <a:band2H>
      <a:tcTxStyle b="def" i="def"/>
      <a:tcStyle>
        <a:tcBdr/>
        <a:fill>
          <a:solidFill>
            <a:srgbClr val="E8F2E7"/>
          </a:solidFill>
        </a:fill>
      </a:tcStyle>
    </a:band2H>
    <a:firstCol>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n" i="off">
        <a:font>
          <a:latin typeface="Canela Bold"/>
          <a:ea typeface="Canela Bold"/>
          <a:cs typeface="Canela Bold"/>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8D3E5"/>
          </a:solidFill>
        </a:fill>
      </a:tcStyle>
    </a:wholeTbl>
    <a:band2H>
      <a:tcTxStyle b="def" i="def"/>
      <a:tcStyle>
        <a:tcBdr/>
        <a:fill>
          <a:solidFill>
            <a:srgbClr val="ECEAF3"/>
          </a:solidFill>
        </a:fill>
      </a:tcStyle>
    </a:band2H>
    <a:firstCol>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n" i="off">
        <a:font>
          <a:latin typeface="Canela Bold"/>
          <a:ea typeface="Canela Bold"/>
          <a:cs typeface="Canela Bold"/>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anela Bold"/>
          <a:ea typeface="Canela Bold"/>
          <a:cs typeface="Canela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nela Bold"/>
          <a:ea typeface="Canela Bold"/>
          <a:cs typeface="Canela Bold"/>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nela Bold"/>
          <a:ea typeface="Canela Bold"/>
          <a:cs typeface="Canela Bold"/>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ff">
        <a:font>
          <a:latin typeface="Canela Bold"/>
          <a:ea typeface="Canela Bold"/>
          <a:cs typeface="Canela Bold"/>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nela Bold"/>
          <a:ea typeface="Canela Bold"/>
          <a:cs typeface="Canela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n" i="off">
        <a:font>
          <a:latin typeface="Canela Bold"/>
          <a:ea typeface="Canela Bold"/>
          <a:cs typeface="Canela Bold"/>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Canela Bold"/>
          <a:ea typeface="Canela Bold"/>
          <a:cs typeface="Canela Bold"/>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nela Bold"/>
          <a:ea typeface="Canela Bold"/>
          <a:cs typeface="Canela Bold"/>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nela Bold"/>
          <a:ea typeface="Canela Bold"/>
          <a:cs typeface="Canela Bold"/>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customXml" Target="../customXml/item1.xml"/><Relationship Id="rId7" Type="http://schemas.openxmlformats.org/officeDocument/2006/relationships/notesMaster" Target="notesMasters/notesMaster1.xml"/><Relationship Id="rId2" Type="http://schemas.openxmlformats.org/officeDocument/2006/relationships/viewProps" Target="viewProps.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presProps" Target="presProps.xml"/><Relationship Id="rId6" Type="http://schemas.openxmlformats.org/officeDocument/2006/relationships/theme" Target="theme/theme1.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customXml" Target="../customXml/item3.xml"/><Relationship Id="rId4" Type="http://schemas.openxmlformats.org/officeDocument/2006/relationships/tableStyles" Target="tableStyles.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customXml" Target="../customXml/item2.xml"/><Relationship Id="rId8" Type="http://schemas.openxmlformats.org/officeDocument/2006/relationships/slide" Target="slides/slide1.xml"/><Relationship Id="rId3" Type="http://schemas.openxmlformats.org/officeDocument/2006/relationships/commentAuthors" Target="commentAuthors.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6" name="Shape 166"/>
          <p:cNvSpPr/>
          <p:nvPr>
            <p:ph type="sldImg"/>
          </p:nvPr>
        </p:nvSpPr>
        <p:spPr>
          <a:xfrm>
            <a:off x="1143000" y="685800"/>
            <a:ext cx="4572000" cy="3429000"/>
          </a:xfrm>
          <a:prstGeom prst="rect">
            <a:avLst/>
          </a:prstGeom>
        </p:spPr>
        <p:txBody>
          <a:bodyPr/>
          <a:lstStyle/>
          <a:p>
            <a:pPr/>
          </a:p>
        </p:txBody>
      </p:sp>
      <p:sp>
        <p:nvSpPr>
          <p:cNvPr id="167" name="Shape 16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1" name="Body Level One…"/>
          <p:cNvSpPr txBox="1"/>
          <p:nvPr>
            <p:ph type="body" sz="quarter" idx="1" hasCustomPrompt="1"/>
          </p:nvPr>
        </p:nvSpPr>
        <p:spPr>
          <a:xfrm>
            <a:off x="1219200" y="11986162"/>
            <a:ext cx="21945599" cy="605792"/>
          </a:xfrm>
          <a:prstGeom prst="rect">
            <a:avLst/>
          </a:prstGeom>
        </p:spPr>
        <p:txBody>
          <a:bodyPr/>
          <a:lstStyle>
            <a:lvl1pPr marL="0" indent="0" algn="ctr" defTabSz="825500">
              <a:lnSpc>
                <a:spcPct val="100000"/>
              </a:lnSpc>
              <a:spcBef>
                <a:spcPts val="0"/>
              </a:spcBef>
              <a:buSzTx/>
              <a:buNone/>
              <a:defRPr spc="-29" sz="3000">
                <a:latin typeface="Graphik Medium"/>
                <a:ea typeface="Graphik Medium"/>
                <a:cs typeface="Graphik Medium"/>
                <a:sym typeface="Graphik Medium"/>
              </a:defRPr>
            </a:lvl1pPr>
            <a:lvl2pPr marL="918440" indent="-372340" algn="ctr" defTabSz="825500">
              <a:lnSpc>
                <a:spcPct val="100000"/>
              </a:lnSpc>
              <a:spcBef>
                <a:spcPts val="0"/>
              </a:spcBef>
              <a:defRPr spc="-29" sz="3000">
                <a:latin typeface="Graphik Medium"/>
                <a:ea typeface="Graphik Medium"/>
                <a:cs typeface="Graphik Medium"/>
                <a:sym typeface="Graphik Medium"/>
              </a:defRPr>
            </a:lvl2pPr>
            <a:lvl3pPr marL="1464540" indent="-372340" algn="ctr" defTabSz="825500">
              <a:lnSpc>
                <a:spcPct val="100000"/>
              </a:lnSpc>
              <a:spcBef>
                <a:spcPts val="0"/>
              </a:spcBef>
              <a:defRPr spc="-29" sz="3000">
                <a:latin typeface="Graphik Medium"/>
                <a:ea typeface="Graphik Medium"/>
                <a:cs typeface="Graphik Medium"/>
                <a:sym typeface="Graphik Medium"/>
              </a:defRPr>
            </a:lvl3pPr>
            <a:lvl4pPr marL="2010640" indent="-372340" algn="ctr" defTabSz="825500">
              <a:lnSpc>
                <a:spcPct val="100000"/>
              </a:lnSpc>
              <a:spcBef>
                <a:spcPts val="0"/>
              </a:spcBef>
              <a:defRPr spc="-29" sz="3000">
                <a:latin typeface="Graphik Medium"/>
                <a:ea typeface="Graphik Medium"/>
                <a:cs typeface="Graphik Medium"/>
                <a:sym typeface="Graphik Medium"/>
              </a:defRPr>
            </a:lvl4pPr>
            <a:lvl5pPr marL="2556740" indent="-372340" algn="ctr" defTabSz="825500">
              <a:lnSpc>
                <a:spcPct val="100000"/>
              </a:lnSpc>
              <a:spcBef>
                <a:spcPts val="0"/>
              </a:spcBef>
              <a:defRPr spc="-29" sz="3000">
                <a:latin typeface="Graphik Medium"/>
                <a:ea typeface="Graphik Medium"/>
                <a:cs typeface="Graphik Medium"/>
                <a:sym typeface="Graphik Medium"/>
              </a:defRPr>
            </a:lvl5pPr>
          </a:lstStyle>
          <a:p>
            <a:pPr/>
            <a:r>
              <a:t>Author and Date</a:t>
            </a:r>
          </a:p>
          <a:p>
            <a:pPr lvl="1"/>
            <a:r>
              <a:t/>
            </a:r>
          </a:p>
          <a:p>
            <a:pPr lvl="2"/>
            <a:r>
              <a:t/>
            </a:r>
          </a:p>
          <a:p>
            <a:pPr lvl="3"/>
            <a:r>
              <a:t/>
            </a:r>
          </a:p>
          <a:p>
            <a:pPr lvl="4"/>
            <a:r>
              <a:t/>
            </a:r>
          </a:p>
        </p:txBody>
      </p:sp>
      <p:sp>
        <p:nvSpPr>
          <p:cNvPr id="12" name="Presentation Title"/>
          <p:cNvSpPr txBox="1"/>
          <p:nvPr>
            <p:ph type="title" hasCustomPrompt="1"/>
          </p:nvPr>
        </p:nvSpPr>
        <p:spPr>
          <a:xfrm>
            <a:off x="1219200" y="3543300"/>
            <a:ext cx="21945600" cy="4267200"/>
          </a:xfrm>
          <a:prstGeom prst="rect">
            <a:avLst/>
          </a:prstGeom>
        </p:spPr>
        <p:txBody>
          <a:bodyPr anchor="b"/>
          <a:lstStyle>
            <a:lvl1pPr>
              <a:defRPr spc="-128" sz="12800"/>
            </a:lvl1pPr>
          </a:lstStyle>
          <a:p>
            <a:pPr/>
            <a:r>
              <a:t>Presentation Title</a:t>
            </a:r>
          </a:p>
        </p:txBody>
      </p:sp>
      <p:sp>
        <p:nvSpPr>
          <p:cNvPr id="13" name="Body Level One…"/>
          <p:cNvSpPr txBox="1"/>
          <p:nvPr>
            <p:ph type="body" sz="quarter" idx="21" hasCustomPrompt="1"/>
          </p:nvPr>
        </p:nvSpPr>
        <p:spPr>
          <a:xfrm>
            <a:off x="1219200" y="7567579"/>
            <a:ext cx="21945600" cy="2250594"/>
          </a:xfrm>
          <a:prstGeom prst="rect">
            <a:avLst/>
          </a:prstGeom>
        </p:spPr>
        <p:txBody>
          <a:bodyPr/>
          <a:lstStyle>
            <a:lvl1pPr marL="0" indent="0" algn="ctr" defTabSz="825500">
              <a:lnSpc>
                <a:spcPct val="100000"/>
              </a:lnSpc>
              <a:spcBef>
                <a:spcPts val="0"/>
              </a:spcBef>
              <a:buSzTx/>
              <a:buNone/>
              <a:defRPr spc="-100" sz="6000">
                <a:latin typeface="Graphik Semibold"/>
                <a:ea typeface="Graphik Semibold"/>
                <a:cs typeface="Graphik Semibold"/>
                <a:sym typeface="Graphik Semibold"/>
              </a:defRPr>
            </a:lvl1pPr>
          </a:lstStyle>
          <a:p>
            <a:pPr/>
            <a:r>
              <a:t>Presentation Subtitle</a:t>
            </a:r>
          </a:p>
        </p:txBody>
      </p:sp>
      <p:sp>
        <p:nvSpPr>
          <p:cNvPr id="14" name="Slide Number"/>
          <p:cNvSpPr txBox="1"/>
          <p:nvPr>
            <p:ph type="sldNum" sz="quarter" idx="2"/>
          </p:nvPr>
        </p:nvSpPr>
        <p:spPr>
          <a:xfrm>
            <a:off x="12001499" y="12700001"/>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0" algn="ctr" defTabSz="2438400">
              <a:lnSpc>
                <a:spcPct val="80000"/>
              </a:lnSpc>
              <a:spcBef>
                <a:spcPts val="0"/>
              </a:spcBef>
              <a:buSzTx/>
              <a:buNone/>
              <a:defRPr sz="12800">
                <a:latin typeface="Canela Regular"/>
                <a:ea typeface="Canela Regular"/>
                <a:cs typeface="Canela Regular"/>
                <a:sym typeface="Canela Regular"/>
              </a:defRPr>
            </a:lvl2pPr>
            <a:lvl3pPr marL="0" indent="0" algn="ctr" defTabSz="2438400">
              <a:lnSpc>
                <a:spcPct val="80000"/>
              </a:lnSpc>
              <a:spcBef>
                <a:spcPts val="0"/>
              </a:spcBef>
              <a:buSzTx/>
              <a:buNone/>
              <a:defRPr sz="12800">
                <a:latin typeface="Canela Regular"/>
                <a:ea typeface="Canela Regular"/>
                <a:cs typeface="Canela Regular"/>
                <a:sym typeface="Canela Regular"/>
              </a:defRPr>
            </a:lvl3pPr>
            <a:lvl4pPr marL="0" indent="0" algn="ctr" defTabSz="2438400">
              <a:lnSpc>
                <a:spcPct val="80000"/>
              </a:lnSpc>
              <a:spcBef>
                <a:spcPts val="0"/>
              </a:spcBef>
              <a:buSzTx/>
              <a:buNone/>
              <a:defRPr sz="12800">
                <a:latin typeface="Canela Regular"/>
                <a:ea typeface="Canela Regular"/>
                <a:cs typeface="Canela Regular"/>
                <a:sym typeface="Canela Regular"/>
              </a:defRPr>
            </a:lvl4pPr>
            <a:lvl5pPr marL="0" indent="0" algn="ctr" defTabSz="2438400">
              <a:lnSpc>
                <a:spcPct val="80000"/>
              </a:lnSpc>
              <a:spcBef>
                <a:spcPts val="0"/>
              </a:spcBef>
              <a:buSzTx/>
              <a:buNone/>
              <a:defRPr sz="12800">
                <a:latin typeface="Canela Regular"/>
                <a:ea typeface="Canela Regular"/>
                <a:cs typeface="Canela Regular"/>
                <a:sym typeface="Canela Regular"/>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sz="quarter" idx="1" hasCustomPrompt="1"/>
          </p:nvPr>
        </p:nvSpPr>
        <p:spPr>
          <a:xfrm>
            <a:off x="1219200" y="8462239"/>
            <a:ext cx="21945602" cy="832614"/>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algn="ctr" defTabSz="825500">
              <a:lnSpc>
                <a:spcPct val="100000"/>
              </a:lnSpc>
              <a:spcBef>
                <a:spcPts val="0"/>
              </a:spcBef>
              <a:defRPr spc="-44">
                <a:latin typeface="Graphik Semibold"/>
                <a:ea typeface="Graphik Semibold"/>
                <a:cs typeface="Graphik Semibold"/>
                <a:sym typeface="Graphik Semibold"/>
              </a:defRPr>
            </a:lvl2pPr>
            <a:lvl3pPr algn="ctr" defTabSz="825500">
              <a:lnSpc>
                <a:spcPct val="100000"/>
              </a:lnSpc>
              <a:spcBef>
                <a:spcPts val="0"/>
              </a:spcBef>
              <a:defRPr spc="-44">
                <a:latin typeface="Graphik Semibold"/>
                <a:ea typeface="Graphik Semibold"/>
                <a:cs typeface="Graphik Semibold"/>
                <a:sym typeface="Graphik Semibold"/>
              </a:defRPr>
            </a:lvl3pPr>
            <a:lvl4pPr algn="ctr" defTabSz="825500">
              <a:lnSpc>
                <a:spcPct val="100000"/>
              </a:lnSpc>
              <a:spcBef>
                <a:spcPts val="0"/>
              </a:spcBef>
              <a:defRPr spc="-44">
                <a:latin typeface="Graphik Semibold"/>
                <a:ea typeface="Graphik Semibold"/>
                <a:cs typeface="Graphik Semibold"/>
                <a:sym typeface="Graphik Semibold"/>
              </a:defRPr>
            </a:lvl4pPr>
            <a:lvl5pPr algn="ctr" defTabSz="825500">
              <a:lnSpc>
                <a:spcPct val="100000"/>
              </a:lnSpc>
              <a:spcBef>
                <a:spcPts val="0"/>
              </a:spcBef>
              <a:defRPr spc="-44">
                <a:latin typeface="Graphik Semibold"/>
                <a:ea typeface="Graphik Semibold"/>
                <a:cs typeface="Graphik Semibold"/>
                <a:sym typeface="Graphik Semibold"/>
              </a:defRPr>
            </a:lvl5pPr>
          </a:lstStyle>
          <a:p>
            <a:pPr/>
            <a:r>
              <a:t>Fact information</a:t>
            </a:r>
          </a:p>
          <a:p>
            <a:pPr lvl="1"/>
            <a:r>
              <a:t/>
            </a:r>
          </a:p>
          <a:p>
            <a:pPr lvl="2"/>
            <a:r>
              <a:t/>
            </a:r>
          </a:p>
          <a:p>
            <a:pPr lvl="3"/>
            <a:r>
              <a:t/>
            </a:r>
          </a:p>
          <a:p>
            <a:pPr lvl="4"/>
            <a:r>
              <a:t/>
            </a:r>
          </a:p>
        </p:txBody>
      </p:sp>
      <p:sp>
        <p:nvSpPr>
          <p:cNvPr id="107" name="Body Level One…"/>
          <p:cNvSpPr txBox="1"/>
          <p:nvPr>
            <p:ph type="body" sz="half" idx="21" hasCustomPrompt="1"/>
          </p:nvPr>
        </p:nvSpPr>
        <p:spPr>
          <a:xfrm>
            <a:off x="1219200" y="4214483"/>
            <a:ext cx="21945600" cy="4269709"/>
          </a:xfrm>
          <a:prstGeom prst="rect">
            <a:avLst/>
          </a:prstGeom>
        </p:spPr>
        <p:txBody>
          <a:bodyPr anchor="b"/>
          <a:lstStyle/>
          <a:p>
            <a:pPr lvl="4" marL="0" indent="1097280" algn="ctr" defTabSz="975360">
              <a:lnSpc>
                <a:spcPct val="80000"/>
              </a:lnSpc>
              <a:spcBef>
                <a:spcPts val="0"/>
              </a:spcBef>
              <a:buSzTx/>
              <a:buNone/>
              <a:defRPr sz="8960">
                <a:latin typeface="Canela Bold"/>
                <a:ea typeface="Canela Bold"/>
                <a:cs typeface="Canela Bold"/>
                <a:sym typeface="Canela Bold"/>
              </a:defRPr>
            </a:pPr>
            <a:r>
              <a:t>100%
</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Body Level One…"/>
          <p:cNvSpPr txBox="1"/>
          <p:nvPr>
            <p:ph type="body" sz="quarter" idx="1" hasCustomPrompt="1"/>
          </p:nvPr>
        </p:nvSpPr>
        <p:spPr>
          <a:xfrm>
            <a:off x="1219200" y="11100052"/>
            <a:ext cx="21945602" cy="832614"/>
          </a:xfrm>
          <a:prstGeom prst="rect">
            <a:avLst/>
          </a:prstGeom>
        </p:spPr>
        <p:txBody>
          <a:bodyPr anchor="ct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algn="ctr" defTabSz="825500">
              <a:lnSpc>
                <a:spcPct val="100000"/>
              </a:lnSpc>
              <a:spcBef>
                <a:spcPts val="0"/>
              </a:spcBef>
              <a:defRPr spc="-44">
                <a:latin typeface="Graphik Semibold"/>
                <a:ea typeface="Graphik Semibold"/>
                <a:cs typeface="Graphik Semibold"/>
                <a:sym typeface="Graphik Semibold"/>
              </a:defRPr>
            </a:lvl2pPr>
            <a:lvl3pPr algn="ctr" defTabSz="825500">
              <a:lnSpc>
                <a:spcPct val="100000"/>
              </a:lnSpc>
              <a:spcBef>
                <a:spcPts val="0"/>
              </a:spcBef>
              <a:defRPr spc="-44">
                <a:latin typeface="Graphik Semibold"/>
                <a:ea typeface="Graphik Semibold"/>
                <a:cs typeface="Graphik Semibold"/>
                <a:sym typeface="Graphik Semibold"/>
              </a:defRPr>
            </a:lvl3pPr>
            <a:lvl4pPr algn="ctr" defTabSz="825500">
              <a:lnSpc>
                <a:spcPct val="100000"/>
              </a:lnSpc>
              <a:spcBef>
                <a:spcPts val="0"/>
              </a:spcBef>
              <a:defRPr spc="-44">
                <a:latin typeface="Graphik Semibold"/>
                <a:ea typeface="Graphik Semibold"/>
                <a:cs typeface="Graphik Semibold"/>
                <a:sym typeface="Graphik Semibold"/>
              </a:defRPr>
            </a:lvl4pPr>
            <a:lvl5pPr algn="ctr" defTabSz="825500">
              <a:lnSpc>
                <a:spcPct val="100000"/>
              </a:lnSpc>
              <a:spcBef>
                <a:spcPts val="0"/>
              </a:spcBef>
              <a:defRPr spc="-44">
                <a:latin typeface="Graphik Semibold"/>
                <a:ea typeface="Graphik Semibold"/>
                <a:cs typeface="Graphik Semibold"/>
                <a:sym typeface="Graphik Semibold"/>
              </a:defRPr>
            </a:lvl5pPr>
          </a:lstStyle>
          <a:p>
            <a:pPr/>
            <a:r>
              <a:t>Attribution</a:t>
            </a:r>
          </a:p>
          <a:p>
            <a:pPr lvl="1"/>
            <a:r>
              <a:t/>
            </a:r>
          </a:p>
          <a:p>
            <a:pPr lvl="2"/>
            <a:r>
              <a:t/>
            </a:r>
          </a:p>
          <a:p>
            <a:pPr lvl="3"/>
            <a:r>
              <a:t/>
            </a:r>
          </a:p>
          <a:p>
            <a:pPr lvl="4"/>
            <a:r>
              <a:t/>
            </a:r>
          </a:p>
        </p:txBody>
      </p:sp>
      <p:sp>
        <p:nvSpPr>
          <p:cNvPr id="116" name="Body Level One…"/>
          <p:cNvSpPr txBox="1"/>
          <p:nvPr>
            <p:ph type="body" sz="half" idx="21" hasCustomPrompt="1"/>
          </p:nvPr>
        </p:nvSpPr>
        <p:spPr>
          <a:xfrm>
            <a:off x="1219200" y="4178300"/>
            <a:ext cx="21945600" cy="4416425"/>
          </a:xfrm>
          <a:prstGeom prst="rect">
            <a:avLst/>
          </a:prstGeom>
        </p:spPr>
        <p:txBody>
          <a:bodyPr anchor="ctr"/>
          <a:lstStyle/>
          <a:p>
            <a:pPr lvl="4" marL="0" indent="1700783" algn="ctr" defTabSz="1511808">
              <a:lnSpc>
                <a:spcPct val="80000"/>
              </a:lnSpc>
              <a:spcBef>
                <a:spcPts val="0"/>
              </a:spcBef>
              <a:buSzTx/>
              <a:buNone/>
              <a:defRPr sz="5208">
                <a:latin typeface="Canela Bold"/>
                <a:ea typeface="Canela Bold"/>
                <a:cs typeface="Canela Bold"/>
                <a:sym typeface="Canela Bold"/>
              </a:defRPr>
            </a:pPr>
            <a:r>
              <a:t>“Notable Quote”
</a:t>
            </a:r>
          </a:p>
        </p:txBody>
      </p:sp>
      <p:sp>
        <p:nvSpPr>
          <p:cNvPr id="117" name="Slide Number"/>
          <p:cNvSpPr txBox="1"/>
          <p:nvPr>
            <p:ph type="sldNum" sz="quarter" idx="2"/>
          </p:nvPr>
        </p:nvSpPr>
        <p:spPr>
          <a:xfrm>
            <a:off x="12001499" y="12700001"/>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Sea against sky at sunset 2"/>
          <p:cNvSpPr/>
          <p:nvPr>
            <p:ph type="pic" sz="quarter" idx="21"/>
          </p:nvPr>
        </p:nvSpPr>
        <p:spPr>
          <a:xfrm>
            <a:off x="15744825" y="5581751"/>
            <a:ext cx="7365408" cy="8280402"/>
          </a:xfrm>
          <a:prstGeom prst="rect">
            <a:avLst/>
          </a:prstGeom>
        </p:spPr>
        <p:txBody>
          <a:bodyPr lIns="91439" tIns="45719" rIns="91439" bIns="45719">
            <a:noAutofit/>
          </a:bodyPr>
          <a:lstStyle/>
          <a:p>
            <a:pPr/>
          </a:p>
        </p:txBody>
      </p:sp>
      <p:sp>
        <p:nvSpPr>
          <p:cNvPr id="125" name="Sea against sky at sunset 1"/>
          <p:cNvSpPr/>
          <p:nvPr>
            <p:ph type="pic" sz="quarter" idx="22"/>
          </p:nvPr>
        </p:nvSpPr>
        <p:spPr>
          <a:xfrm>
            <a:off x="15363825" y="1270000"/>
            <a:ext cx="8115300" cy="5409006"/>
          </a:xfrm>
          <a:prstGeom prst="rect">
            <a:avLst/>
          </a:prstGeom>
        </p:spPr>
        <p:txBody>
          <a:bodyPr lIns="91439" tIns="45719" rIns="91439" bIns="45719">
            <a:noAutofit/>
          </a:bodyPr>
          <a:lstStyle/>
          <a:p>
            <a:pPr/>
          </a:p>
        </p:txBody>
      </p:sp>
      <p:sp>
        <p:nvSpPr>
          <p:cNvPr id="126" name="Beach and sea at sunset"/>
          <p:cNvSpPr/>
          <p:nvPr>
            <p:ph type="pic" idx="23"/>
          </p:nvPr>
        </p:nvSpPr>
        <p:spPr>
          <a:xfrm>
            <a:off x="-63500" y="1270000"/>
            <a:ext cx="16764000" cy="11176000"/>
          </a:xfrm>
          <a:prstGeom prst="rect">
            <a:avLst/>
          </a:prstGeom>
        </p:spPr>
        <p:txBody>
          <a:bodyPr lIns="91439" tIns="45719" rIns="91439" bIns="45719">
            <a:noAutofit/>
          </a:bodyPr>
          <a:lstStyle/>
          <a:p>
            <a:pPr/>
          </a:p>
        </p:txBody>
      </p:sp>
      <p:sp>
        <p:nvSpPr>
          <p:cNvPr id="127" name="Slide Number"/>
          <p:cNvSpPr txBox="1"/>
          <p:nvPr>
            <p:ph type="sldNum" sz="quarter" idx="2"/>
          </p:nvPr>
        </p:nvSpPr>
        <p:spPr>
          <a:xfrm>
            <a:off x="12001499" y="12700001"/>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each and sea at sunset"/>
          <p:cNvSpPr/>
          <p:nvPr>
            <p:ph type="pic" idx="21"/>
          </p:nvPr>
        </p:nvSpPr>
        <p:spPr>
          <a:xfrm>
            <a:off x="1270000" y="-423334"/>
            <a:ext cx="21844000" cy="14562668"/>
          </a:xfrm>
          <a:prstGeom prst="rect">
            <a:avLst/>
          </a:prstGeom>
        </p:spPr>
        <p:txBody>
          <a:bodyPr lIns="91439" tIns="45719" rIns="91439" bIns="45719">
            <a:noAutofit/>
          </a:bodyPr>
          <a:lstStyle/>
          <a:p>
            <a:pPr/>
          </a:p>
        </p:txBody>
      </p:sp>
      <p:sp>
        <p:nvSpPr>
          <p:cNvPr id="135" name="Slide Number"/>
          <p:cNvSpPr txBox="1"/>
          <p:nvPr>
            <p:ph type="sldNum" sz="quarter" idx="2"/>
          </p:nvPr>
        </p:nvSpPr>
        <p:spPr>
          <a:xfrm>
            <a:off x="12001499" y="12700001"/>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xfrm>
            <a:off x="12001499" y="12700001"/>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49" name="Title Text"/>
          <p:cNvSpPr txBox="1"/>
          <p:nvPr>
            <p:ph type="title"/>
          </p:nvPr>
        </p:nvSpPr>
        <p:spPr>
          <a:xfrm>
            <a:off x="3962400" y="549276"/>
            <a:ext cx="16459200" cy="2286001"/>
          </a:xfrm>
          <a:prstGeom prst="rect">
            <a:avLst/>
          </a:prstGeom>
        </p:spPr>
        <p:txBody>
          <a:bodyPr lIns="91438" tIns="91438" rIns="91438" bIns="91438" anchor="ctr"/>
          <a:lstStyle>
            <a:lvl1pPr defTabSz="1828800">
              <a:lnSpc>
                <a:spcPct val="100000"/>
              </a:lnSpc>
              <a:defRPr spc="0" sz="8800">
                <a:latin typeface="Calibri"/>
                <a:ea typeface="Calibri"/>
                <a:cs typeface="Calibri"/>
                <a:sym typeface="Calibri"/>
              </a:defRPr>
            </a:lvl1pPr>
          </a:lstStyle>
          <a:p>
            <a:pPr/>
            <a:r>
              <a:t>Title Text</a:t>
            </a:r>
          </a:p>
        </p:txBody>
      </p:sp>
      <p:sp>
        <p:nvSpPr>
          <p:cNvPr id="150" name="Body Level One…"/>
          <p:cNvSpPr txBox="1"/>
          <p:nvPr>
            <p:ph type="body" idx="1"/>
          </p:nvPr>
        </p:nvSpPr>
        <p:spPr>
          <a:xfrm>
            <a:off x="3962400" y="3200400"/>
            <a:ext cx="16459200" cy="9051926"/>
          </a:xfrm>
          <a:prstGeom prst="rect">
            <a:avLst/>
          </a:prstGeom>
        </p:spPr>
        <p:txBody>
          <a:bodyPr lIns="91438" tIns="91438" rIns="91438" bIns="91438"/>
          <a:lstStyle>
            <a:lvl1pPr marL="685800" indent="-685800" defTabSz="1828800">
              <a:lnSpc>
                <a:spcPct val="100000"/>
              </a:lnSpc>
              <a:spcBef>
                <a:spcPts val="1500"/>
              </a:spcBef>
              <a:buSzPct val="100000"/>
              <a:buFont typeface="Arial"/>
              <a:defRPr sz="6400">
                <a:latin typeface="Calibri"/>
                <a:ea typeface="Calibri"/>
                <a:cs typeface="Calibri"/>
                <a:sym typeface="Calibri"/>
              </a:defRPr>
            </a:lvl1pPr>
            <a:lvl2pPr marL="1110342" indent="-653142" defTabSz="1828800">
              <a:lnSpc>
                <a:spcPct val="100000"/>
              </a:lnSpc>
              <a:spcBef>
                <a:spcPts val="1500"/>
              </a:spcBef>
              <a:buSzPct val="100000"/>
              <a:buFont typeface="Arial"/>
              <a:buChar char="–"/>
              <a:defRPr sz="6400">
                <a:latin typeface="Calibri"/>
                <a:ea typeface="Calibri"/>
                <a:cs typeface="Calibri"/>
                <a:sym typeface="Calibri"/>
              </a:defRPr>
            </a:lvl2pPr>
            <a:lvl3pPr marL="1524000" indent="-609600" defTabSz="1828800">
              <a:lnSpc>
                <a:spcPct val="100000"/>
              </a:lnSpc>
              <a:spcBef>
                <a:spcPts val="1500"/>
              </a:spcBef>
              <a:buSzPct val="100000"/>
              <a:buFont typeface="Arial"/>
              <a:defRPr sz="6400">
                <a:latin typeface="Calibri"/>
                <a:ea typeface="Calibri"/>
                <a:cs typeface="Calibri"/>
                <a:sym typeface="Calibri"/>
              </a:defRPr>
            </a:lvl3pPr>
            <a:lvl4pPr marL="2103120" indent="-731519" defTabSz="1828800">
              <a:lnSpc>
                <a:spcPct val="100000"/>
              </a:lnSpc>
              <a:spcBef>
                <a:spcPts val="1500"/>
              </a:spcBef>
              <a:buSzPct val="100000"/>
              <a:buFont typeface="Arial"/>
              <a:buChar char="–"/>
              <a:defRPr sz="6400">
                <a:latin typeface="Calibri"/>
                <a:ea typeface="Calibri"/>
                <a:cs typeface="Calibri"/>
                <a:sym typeface="Calibri"/>
              </a:defRPr>
            </a:lvl4pPr>
            <a:lvl5pPr marL="2560320" indent="-731520" defTabSz="1828800">
              <a:lnSpc>
                <a:spcPct val="100000"/>
              </a:lnSpc>
              <a:spcBef>
                <a:spcPts val="1500"/>
              </a:spcBef>
              <a:buSzPct val="100000"/>
              <a:buFont typeface="Arial"/>
              <a:buChar char="»"/>
              <a:defRPr sz="64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51" name="Slide Number"/>
          <p:cNvSpPr txBox="1"/>
          <p:nvPr>
            <p:ph type="sldNum" sz="quarter" idx="2"/>
          </p:nvPr>
        </p:nvSpPr>
        <p:spPr>
          <a:xfrm>
            <a:off x="19917055" y="12835871"/>
            <a:ext cx="504546" cy="483908"/>
          </a:xfrm>
          <a:prstGeom prst="rect">
            <a:avLst/>
          </a:prstGeom>
        </p:spPr>
        <p:txBody>
          <a:bodyPr lIns="91438" tIns="91438" rIns="91438" bIns="91438" anchor="ctr"/>
          <a:lstStyle>
            <a:lvl1pPr algn="r" defTabSz="1828800">
              <a:defRPr sz="24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158" name="Title Text"/>
          <p:cNvSpPr txBox="1"/>
          <p:nvPr>
            <p:ph type="title"/>
          </p:nvPr>
        </p:nvSpPr>
        <p:spPr>
          <a:xfrm>
            <a:off x="4419600" y="4260850"/>
            <a:ext cx="15544800" cy="2940050"/>
          </a:xfrm>
          <a:prstGeom prst="rect">
            <a:avLst/>
          </a:prstGeom>
        </p:spPr>
        <p:txBody>
          <a:bodyPr lIns="91438" tIns="91438" rIns="91438" bIns="91438" anchor="ctr"/>
          <a:lstStyle>
            <a:lvl1pPr defTabSz="1828800">
              <a:lnSpc>
                <a:spcPct val="100000"/>
              </a:lnSpc>
              <a:defRPr spc="0" sz="8800">
                <a:latin typeface="Calibri"/>
                <a:ea typeface="Calibri"/>
                <a:cs typeface="Calibri"/>
                <a:sym typeface="Calibri"/>
              </a:defRPr>
            </a:lvl1pPr>
          </a:lstStyle>
          <a:p>
            <a:pPr/>
            <a:r>
              <a:t>Title Text</a:t>
            </a:r>
          </a:p>
        </p:txBody>
      </p:sp>
      <p:sp>
        <p:nvSpPr>
          <p:cNvPr id="159" name="Body Level One…"/>
          <p:cNvSpPr txBox="1"/>
          <p:nvPr>
            <p:ph type="body" sz="quarter" idx="1"/>
          </p:nvPr>
        </p:nvSpPr>
        <p:spPr>
          <a:xfrm>
            <a:off x="5791200" y="7772400"/>
            <a:ext cx="12801600" cy="3505200"/>
          </a:xfrm>
          <a:prstGeom prst="rect">
            <a:avLst/>
          </a:prstGeom>
        </p:spPr>
        <p:txBody>
          <a:bodyPr lIns="91438" tIns="91438" rIns="91438" bIns="91438"/>
          <a:lstStyle>
            <a:lvl1pPr marL="0" indent="0" algn="ctr" defTabSz="1828800">
              <a:lnSpc>
                <a:spcPct val="100000"/>
              </a:lnSpc>
              <a:spcBef>
                <a:spcPts val="1500"/>
              </a:spcBef>
              <a:buSzTx/>
              <a:buNone/>
              <a:defRPr sz="6400">
                <a:solidFill>
                  <a:srgbClr val="888888"/>
                </a:solidFill>
                <a:latin typeface="Calibri"/>
                <a:ea typeface="Calibri"/>
                <a:cs typeface="Calibri"/>
                <a:sym typeface="Calibri"/>
              </a:defRPr>
            </a:lvl1pPr>
            <a:lvl2pPr marL="0" indent="0" algn="ctr" defTabSz="1828800">
              <a:lnSpc>
                <a:spcPct val="100000"/>
              </a:lnSpc>
              <a:spcBef>
                <a:spcPts val="1500"/>
              </a:spcBef>
              <a:buSzTx/>
              <a:buNone/>
              <a:defRPr sz="6400">
                <a:solidFill>
                  <a:srgbClr val="888888"/>
                </a:solidFill>
                <a:latin typeface="Calibri"/>
                <a:ea typeface="Calibri"/>
                <a:cs typeface="Calibri"/>
                <a:sym typeface="Calibri"/>
              </a:defRPr>
            </a:lvl2pPr>
            <a:lvl3pPr marL="0" indent="0" algn="ctr" defTabSz="1828800">
              <a:lnSpc>
                <a:spcPct val="100000"/>
              </a:lnSpc>
              <a:spcBef>
                <a:spcPts val="1500"/>
              </a:spcBef>
              <a:buSzTx/>
              <a:buNone/>
              <a:defRPr sz="6400">
                <a:solidFill>
                  <a:srgbClr val="888888"/>
                </a:solidFill>
                <a:latin typeface="Calibri"/>
                <a:ea typeface="Calibri"/>
                <a:cs typeface="Calibri"/>
                <a:sym typeface="Calibri"/>
              </a:defRPr>
            </a:lvl3pPr>
            <a:lvl4pPr marL="0" indent="0" algn="ctr" defTabSz="1828800">
              <a:lnSpc>
                <a:spcPct val="100000"/>
              </a:lnSpc>
              <a:spcBef>
                <a:spcPts val="1500"/>
              </a:spcBef>
              <a:buSzTx/>
              <a:buNone/>
              <a:defRPr sz="6400">
                <a:solidFill>
                  <a:srgbClr val="888888"/>
                </a:solidFill>
                <a:latin typeface="Calibri"/>
                <a:ea typeface="Calibri"/>
                <a:cs typeface="Calibri"/>
                <a:sym typeface="Calibri"/>
              </a:defRPr>
            </a:lvl4pPr>
            <a:lvl5pPr marL="0" indent="0" algn="ctr" defTabSz="1828800">
              <a:lnSpc>
                <a:spcPct val="100000"/>
              </a:lnSpc>
              <a:spcBef>
                <a:spcPts val="1500"/>
              </a:spcBef>
              <a:buSzTx/>
              <a:buNone/>
              <a:defRPr sz="6400">
                <a:solidFill>
                  <a:srgbClr val="888888"/>
                </a:solid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60" name="Slide Number"/>
          <p:cNvSpPr txBox="1"/>
          <p:nvPr>
            <p:ph type="sldNum" sz="quarter" idx="2"/>
          </p:nvPr>
        </p:nvSpPr>
        <p:spPr>
          <a:xfrm>
            <a:off x="19917055" y="12835871"/>
            <a:ext cx="504546" cy="483908"/>
          </a:xfrm>
          <a:prstGeom prst="rect">
            <a:avLst/>
          </a:prstGeom>
        </p:spPr>
        <p:txBody>
          <a:bodyPr lIns="91438" tIns="91438" rIns="91438" bIns="91438" anchor="ctr"/>
          <a:lstStyle>
            <a:lvl1pPr algn="r" defTabSz="1828800">
              <a:defRPr sz="24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Beach and sea at sunset"/>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19200" y="3543300"/>
            <a:ext cx="21945600" cy="4267200"/>
          </a:xfrm>
          <a:prstGeom prst="rect">
            <a:avLst/>
          </a:prstGeom>
        </p:spPr>
        <p:txBody>
          <a:bodyPr anchor="b"/>
          <a:lstStyle>
            <a:lvl1pPr>
              <a:defRPr spc="-128" sz="12800">
                <a:solidFill>
                  <a:srgbClr val="FFFFFF"/>
                </a:solidFill>
              </a:defRPr>
            </a:lvl1pPr>
          </a:lstStyle>
          <a:p>
            <a:pPr/>
            <a:r>
              <a:t>Presentation Title</a:t>
            </a:r>
          </a:p>
        </p:txBody>
      </p:sp>
      <p:sp>
        <p:nvSpPr>
          <p:cNvPr id="23" name="Body Level One…"/>
          <p:cNvSpPr txBox="1"/>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pc="-58" sz="6000">
                <a:solidFill>
                  <a:srgbClr val="FFFFFF"/>
                </a:solidFill>
                <a:latin typeface="Graphik Semibold"/>
                <a:ea typeface="Graphik Semibold"/>
                <a:cs typeface="Graphik Semibold"/>
                <a:sym typeface="Graphik Semibold"/>
              </a:defRPr>
            </a:lvl1pPr>
            <a:lvl2pPr marL="0" indent="0" algn="ctr" defTabSz="825500">
              <a:lnSpc>
                <a:spcPct val="100000"/>
              </a:lnSpc>
              <a:spcBef>
                <a:spcPts val="0"/>
              </a:spcBef>
              <a:buSzTx/>
              <a:buNone/>
              <a:defRPr spc="-58" sz="6000">
                <a:solidFill>
                  <a:srgbClr val="FFFFFF"/>
                </a:solidFill>
                <a:latin typeface="Graphik Semibold"/>
                <a:ea typeface="Graphik Semibold"/>
                <a:cs typeface="Graphik Semibold"/>
                <a:sym typeface="Graphik Semibold"/>
              </a:defRPr>
            </a:lvl2pPr>
            <a:lvl3pPr marL="0" indent="0" algn="ctr" defTabSz="825500">
              <a:lnSpc>
                <a:spcPct val="100000"/>
              </a:lnSpc>
              <a:spcBef>
                <a:spcPts val="0"/>
              </a:spcBef>
              <a:buSzTx/>
              <a:buNone/>
              <a:defRPr spc="-58" sz="6000">
                <a:solidFill>
                  <a:srgbClr val="FFFFFF"/>
                </a:solidFill>
                <a:latin typeface="Graphik Semibold"/>
                <a:ea typeface="Graphik Semibold"/>
                <a:cs typeface="Graphik Semibold"/>
                <a:sym typeface="Graphik Semibold"/>
              </a:defRPr>
            </a:lvl3pPr>
            <a:lvl4pPr marL="0" indent="0" algn="ctr" defTabSz="825500">
              <a:lnSpc>
                <a:spcPct val="100000"/>
              </a:lnSpc>
              <a:spcBef>
                <a:spcPts val="0"/>
              </a:spcBef>
              <a:buSzTx/>
              <a:buNone/>
              <a:defRPr spc="-58" sz="6000">
                <a:solidFill>
                  <a:srgbClr val="FFFFFF"/>
                </a:solidFill>
                <a:latin typeface="Graphik Semibold"/>
                <a:ea typeface="Graphik Semibold"/>
                <a:cs typeface="Graphik Semibold"/>
                <a:sym typeface="Graphik Semibold"/>
              </a:defRPr>
            </a:lvl4pPr>
            <a:lvl5pPr marL="0" indent="0" algn="ctr" defTabSz="825500">
              <a:lnSpc>
                <a:spcPct val="100000"/>
              </a:lnSpc>
              <a:spcBef>
                <a:spcPts val="0"/>
              </a:spcBef>
              <a:buSzTx/>
              <a:buNone/>
              <a:defRPr spc="-58" sz="6000">
                <a:solidFill>
                  <a:srgbClr val="FFFFFF"/>
                </a:solidFill>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24" name="Author and Date"/>
          <p:cNvSpPr txBox="1"/>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pc="-100" sz="3000">
                <a:solidFill>
                  <a:srgbClr val="FFFFFF"/>
                </a:solidFill>
                <a:latin typeface="Graphik Medium"/>
                <a:ea typeface="Graphik Medium"/>
                <a:cs typeface="Graphik Medium"/>
                <a:sym typeface="Graphik Medium"/>
              </a:defRPr>
            </a:lvl1pPr>
          </a:lstStyle>
          <a:p>
            <a:pPr/>
            <a:r>
              <a:t>Author and Date</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15494" y="4585101"/>
            <a:ext cx="9757339" cy="2540002"/>
          </a:xfrm>
          <a:prstGeom prst="rect">
            <a:avLst/>
          </a:prstGeom>
        </p:spPr>
        <p:txBody>
          <a:bodyPr anchor="b"/>
          <a:lstStyle/>
          <a:p>
            <a:pPr/>
            <a:r>
              <a:t>Slide Title</a:t>
            </a:r>
          </a:p>
        </p:txBody>
      </p:sp>
      <p:sp>
        <p:nvSpPr>
          <p:cNvPr id="33" name="Sea against sky at sunset"/>
          <p:cNvSpPr/>
          <p:nvPr>
            <p:ph type="pic" idx="21"/>
          </p:nvPr>
        </p:nvSpPr>
        <p:spPr>
          <a:xfrm>
            <a:off x="9283700" y="1270000"/>
            <a:ext cx="16751300" cy="11176000"/>
          </a:xfrm>
          <a:prstGeom prst="rect">
            <a:avLst/>
          </a:prstGeom>
        </p:spPr>
        <p:txBody>
          <a:bodyPr lIns="91439" tIns="45719" rIns="91439" bIns="45719">
            <a:noAutofit/>
          </a:bodyPr>
          <a:lstStyle/>
          <a:p>
            <a:pPr/>
          </a:p>
        </p:txBody>
      </p:sp>
      <p:sp>
        <p:nvSpPr>
          <p:cNvPr id="34" name="Body Level One…"/>
          <p:cNvSpPr txBox="1"/>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marL="0" indent="0" algn="ctr" defTabSz="825500">
              <a:lnSpc>
                <a:spcPct val="100000"/>
              </a:lnSpc>
              <a:spcBef>
                <a:spcPts val="0"/>
              </a:spcBef>
              <a:buSzTx/>
              <a:buNone/>
              <a:defRPr spc="-44">
                <a:latin typeface="Graphik Semibold"/>
                <a:ea typeface="Graphik Semibold"/>
                <a:cs typeface="Graphik Semibold"/>
                <a:sym typeface="Graphik Semibold"/>
              </a:defRPr>
            </a:lvl2pPr>
            <a:lvl3pPr marL="0" indent="0" algn="ctr" defTabSz="825500">
              <a:lnSpc>
                <a:spcPct val="100000"/>
              </a:lnSpc>
              <a:spcBef>
                <a:spcPts val="0"/>
              </a:spcBef>
              <a:buSzTx/>
              <a:buNone/>
              <a:defRPr spc="-44">
                <a:latin typeface="Graphik Semibold"/>
                <a:ea typeface="Graphik Semibold"/>
                <a:cs typeface="Graphik Semibold"/>
                <a:sym typeface="Graphik Semibold"/>
              </a:defRPr>
            </a:lvl3pPr>
            <a:lvl4pPr marL="0" indent="0" algn="ctr" defTabSz="825500">
              <a:lnSpc>
                <a:spcPct val="100000"/>
              </a:lnSpc>
              <a:spcBef>
                <a:spcPts val="0"/>
              </a:spcBef>
              <a:buSzTx/>
              <a:buNone/>
              <a:defRPr spc="-44">
                <a:latin typeface="Graphik Semibold"/>
                <a:ea typeface="Graphik Semibold"/>
                <a:cs typeface="Graphik Semibold"/>
                <a:sym typeface="Graphik Semibold"/>
              </a:defRPr>
            </a:lvl4pPr>
            <a:lvl5pPr marL="0" indent="0" algn="ctr" defTabSz="825500">
              <a:lnSpc>
                <a:spcPct val="100000"/>
              </a:lnSpc>
              <a:spcBef>
                <a:spcPts val="0"/>
              </a:spcBef>
              <a:buSzTx/>
              <a:buNone/>
              <a:defRPr spc="-44">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4" name="Slide Subtitle"/>
          <p:cNvSpPr txBox="1"/>
          <p:nvPr>
            <p:ph type="body" sz="quarter" idx="21" hasCustomPrompt="1"/>
          </p:nvPr>
        </p:nvSpPr>
        <p:spPr>
          <a:xfrm>
            <a:off x="1219200" y="2384648"/>
            <a:ext cx="21945602" cy="832614"/>
          </a:xfrm>
          <a:prstGeom prst="rect">
            <a:avLst/>
          </a:prstGeom>
        </p:spPr>
        <p:txBody>
          <a:bodyPr/>
          <a:lstStyle>
            <a:lvl1pPr marL="0" indent="0" algn="ctr" defTabSz="825500">
              <a:lnSpc>
                <a:spcPct val="100000"/>
              </a:lnSpc>
              <a:spcBef>
                <a:spcPts val="0"/>
              </a:spcBef>
              <a:buSzTx/>
              <a:buNone/>
              <a:defRPr spc="-100">
                <a:latin typeface="Graphik Semibold"/>
                <a:ea typeface="Graphik Semibold"/>
                <a:cs typeface="Graphik Semibold"/>
                <a:sym typeface="Graphik Semibold"/>
              </a:defRPr>
            </a:lvl1pPr>
          </a:lstStyle>
          <a:p>
            <a:pPr/>
            <a:r>
              <a:t>Slide Subtitle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19200" y="4013200"/>
            <a:ext cx="21945600" cy="8487148"/>
          </a:xfrm>
          <a:prstGeom prst="rect">
            <a:avLst/>
          </a:prstGeom>
        </p:spPr>
        <p:txBody>
          <a:bodyPr numCol="2" spcCol="2558383"/>
          <a:lstStyle/>
          <a:p>
            <a:pPr/>
            <a:r>
              <a:t>Slide bullet text</a:t>
            </a:r>
          </a:p>
          <a:p>
            <a:pPr lvl="1"/>
            <a:r>
              <a:t/>
            </a:r>
          </a:p>
          <a:p>
            <a:pPr lvl="2"/>
            <a:r>
              <a:t/>
            </a:r>
          </a:p>
          <a:p>
            <a:pPr lvl="3"/>
            <a:r>
              <a:t/>
            </a:r>
          </a:p>
          <a:p>
            <a:pPr lvl="4"/>
            <a:r>
              <a:t/>
            </a:r>
          </a:p>
        </p:txBody>
      </p:sp>
      <p:sp>
        <p:nvSpPr>
          <p:cNvPr id="53" name="Slide Number"/>
          <p:cNvSpPr txBox="1"/>
          <p:nvPr>
            <p:ph type="sldNum" sz="quarter" idx="2"/>
          </p:nvPr>
        </p:nvSpPr>
        <p:spPr>
          <a:xfrm>
            <a:off x="12001499" y="12700001"/>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19200" y="774700"/>
            <a:ext cx="9753600" cy="1600200"/>
          </a:xfrm>
          <a:prstGeom prst="rect">
            <a:avLst/>
          </a:prstGeom>
        </p:spPr>
        <p:txBody>
          <a:bodyPr/>
          <a:lstStyle/>
          <a:p>
            <a:pPr/>
            <a:r>
              <a:t>Slide Title</a:t>
            </a:r>
          </a:p>
        </p:txBody>
      </p:sp>
      <p:sp>
        <p:nvSpPr>
          <p:cNvPr id="61" name="Sea against sky at sunset"/>
          <p:cNvSpPr/>
          <p:nvPr>
            <p:ph type="pic" idx="21"/>
          </p:nvPr>
        </p:nvSpPr>
        <p:spPr>
          <a:xfrm>
            <a:off x="12192644" y="718588"/>
            <a:ext cx="10972801" cy="12329625"/>
          </a:xfrm>
          <a:prstGeom prst="rect">
            <a:avLst/>
          </a:prstGeom>
        </p:spPr>
        <p:txBody>
          <a:bodyPr lIns="91439" tIns="45719" rIns="91439" bIns="45719">
            <a:noAutofit/>
          </a:bodyPr>
          <a:lstStyle/>
          <a:p>
            <a:pPr/>
          </a:p>
        </p:txBody>
      </p:sp>
      <p:sp>
        <p:nvSpPr>
          <p:cNvPr id="62" name="Body Level One…"/>
          <p:cNvSpPr txBox="1"/>
          <p:nvPr>
            <p:ph type="body" sz="quarter" idx="1"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algn="ctr" defTabSz="825500">
              <a:lnSpc>
                <a:spcPct val="100000"/>
              </a:lnSpc>
              <a:spcBef>
                <a:spcPts val="0"/>
              </a:spcBef>
              <a:defRPr spc="-44">
                <a:latin typeface="Graphik Semibold"/>
                <a:ea typeface="Graphik Semibold"/>
                <a:cs typeface="Graphik Semibold"/>
                <a:sym typeface="Graphik Semibold"/>
              </a:defRPr>
            </a:lvl2pPr>
            <a:lvl3pPr algn="ctr" defTabSz="825500">
              <a:lnSpc>
                <a:spcPct val="100000"/>
              </a:lnSpc>
              <a:spcBef>
                <a:spcPts val="0"/>
              </a:spcBef>
              <a:defRPr spc="-44">
                <a:latin typeface="Graphik Semibold"/>
                <a:ea typeface="Graphik Semibold"/>
                <a:cs typeface="Graphik Semibold"/>
                <a:sym typeface="Graphik Semibold"/>
              </a:defRPr>
            </a:lvl3pPr>
            <a:lvl4pPr algn="ctr" defTabSz="825500">
              <a:lnSpc>
                <a:spcPct val="100000"/>
              </a:lnSpc>
              <a:spcBef>
                <a:spcPts val="0"/>
              </a:spcBef>
              <a:defRPr spc="-44">
                <a:latin typeface="Graphik Semibold"/>
                <a:ea typeface="Graphik Semibold"/>
                <a:cs typeface="Graphik Semibold"/>
                <a:sym typeface="Graphik Semibold"/>
              </a:defRPr>
            </a:lvl4pPr>
            <a:lvl5pPr algn="ctr" defTabSz="825500">
              <a:lnSpc>
                <a:spcPct val="100000"/>
              </a:lnSpc>
              <a:spcBef>
                <a:spcPts val="0"/>
              </a:spcBef>
              <a:defRPr spc="-44">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63" name="Body Level One…"/>
          <p:cNvSpPr txBox="1"/>
          <p:nvPr>
            <p:ph type="body" sz="half" idx="22" hasCustomPrompt="1"/>
          </p:nvPr>
        </p:nvSpPr>
        <p:spPr>
          <a:xfrm>
            <a:off x="1219199" y="4023221"/>
            <a:ext cx="9757571" cy="8384680"/>
          </a:xfrm>
          <a:prstGeom prst="rect">
            <a:avLst/>
          </a:prstGeom>
        </p:spPr>
        <p:txBody>
          <a:bodyPr/>
          <a:lstStyle/>
          <a:p>
            <a:pPr/>
            <a:r>
              <a:t>Slide bullet text</a:t>
            </a:r>
          </a:p>
        </p:txBody>
      </p:sp>
      <p:sp>
        <p:nvSpPr>
          <p:cNvPr id="64" name="Slide Number"/>
          <p:cNvSpPr txBox="1"/>
          <p:nvPr>
            <p:ph type="sldNum" sz="quarter" idx="2"/>
          </p:nvPr>
        </p:nvSpPr>
        <p:spPr>
          <a:xfrm>
            <a:off x="12004039" y="12700001"/>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19200" y="3242269"/>
            <a:ext cx="21945600" cy="6604002"/>
          </a:xfrm>
          <a:prstGeom prst="rect">
            <a:avLst/>
          </a:prstGeom>
        </p:spPr>
        <p:txBody>
          <a:bodyPr anchor="ctr"/>
          <a:lstStyle>
            <a:lvl1pPr>
              <a:defRPr spc="0" sz="12800"/>
            </a:lvl1pPr>
          </a:lstStyle>
          <a:p>
            <a:pPr/>
            <a:r>
              <a:t>Section Title</a:t>
            </a:r>
          </a:p>
        </p:txBody>
      </p:sp>
      <p:sp>
        <p:nvSpPr>
          <p:cNvPr id="72" name="Slide Number"/>
          <p:cNvSpPr txBox="1"/>
          <p:nvPr>
            <p:ph type="sldNum" sz="quarter" idx="2"/>
          </p:nvPr>
        </p:nvSpPr>
        <p:spPr>
          <a:xfrm>
            <a:off x="12001499" y="12700001"/>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Body Level One…"/>
          <p:cNvSpPr txBox="1"/>
          <p:nvPr>
            <p:ph type="body" sz="quarter" idx="1" hasCustomPrompt="1"/>
          </p:nvPr>
        </p:nvSpPr>
        <p:spPr>
          <a:xfrm>
            <a:off x="1219200" y="2384648"/>
            <a:ext cx="21945602" cy="832614"/>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algn="ctr" defTabSz="825500">
              <a:lnSpc>
                <a:spcPct val="100000"/>
              </a:lnSpc>
              <a:spcBef>
                <a:spcPts val="0"/>
              </a:spcBef>
              <a:defRPr spc="-44">
                <a:latin typeface="Graphik Semibold"/>
                <a:ea typeface="Graphik Semibold"/>
                <a:cs typeface="Graphik Semibold"/>
                <a:sym typeface="Graphik Semibold"/>
              </a:defRPr>
            </a:lvl2pPr>
            <a:lvl3pPr algn="ctr" defTabSz="825500">
              <a:lnSpc>
                <a:spcPct val="100000"/>
              </a:lnSpc>
              <a:spcBef>
                <a:spcPts val="0"/>
              </a:spcBef>
              <a:defRPr spc="-44">
                <a:latin typeface="Graphik Semibold"/>
                <a:ea typeface="Graphik Semibold"/>
                <a:cs typeface="Graphik Semibold"/>
                <a:sym typeface="Graphik Semibold"/>
              </a:defRPr>
            </a:lvl3pPr>
            <a:lvl4pPr algn="ctr" defTabSz="825500">
              <a:lnSpc>
                <a:spcPct val="100000"/>
              </a:lnSpc>
              <a:spcBef>
                <a:spcPts val="0"/>
              </a:spcBef>
              <a:defRPr spc="-44">
                <a:latin typeface="Graphik Semibold"/>
                <a:ea typeface="Graphik Semibold"/>
                <a:cs typeface="Graphik Semibold"/>
                <a:sym typeface="Graphik Semibold"/>
              </a:defRPr>
            </a:lvl4pPr>
            <a:lvl5pPr algn="ctr" defTabSz="825500">
              <a:lnSpc>
                <a:spcPct val="100000"/>
              </a:lnSpc>
              <a:spcBef>
                <a:spcPts val="0"/>
              </a:spcBef>
              <a:defRPr spc="-44">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81" name="Slide Number"/>
          <p:cNvSpPr txBox="1"/>
          <p:nvPr>
            <p:ph type="sldNum" sz="quarter" idx="2"/>
          </p:nvPr>
        </p:nvSpPr>
        <p:spPr>
          <a:xfrm>
            <a:off x="12001499" y="12700001"/>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prstGeom prst="rect">
            <a:avLst/>
          </a:prstGeom>
        </p:spPr>
        <p:txBody>
          <a:bodyPr/>
          <a:lstStyle/>
          <a:p>
            <a:pPr/>
            <a:r>
              <a:t>Agenda Title</a:t>
            </a:r>
          </a:p>
        </p:txBody>
      </p:sp>
      <p:sp>
        <p:nvSpPr>
          <p:cNvPr id="89" name="Body Level One…"/>
          <p:cNvSpPr txBox="1"/>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pc="-136" sz="6800">
                <a:latin typeface="Canela Deck Regular"/>
                <a:ea typeface="Canela Deck Regular"/>
                <a:cs typeface="Canela Deck Regular"/>
                <a:sym typeface="Canela Deck Regular"/>
              </a:defRPr>
            </a:lvl1pPr>
            <a:lvl2pPr marL="0" indent="0" defTabSz="825500">
              <a:lnSpc>
                <a:spcPct val="100000"/>
              </a:lnSpc>
              <a:buSzTx/>
              <a:buNone/>
              <a:defRPr spc="-136" sz="6800">
                <a:latin typeface="Canela Deck Regular"/>
                <a:ea typeface="Canela Deck Regular"/>
                <a:cs typeface="Canela Deck Regular"/>
                <a:sym typeface="Canela Deck Regular"/>
              </a:defRPr>
            </a:lvl2pPr>
            <a:lvl3pPr marL="0" indent="0" defTabSz="825500">
              <a:lnSpc>
                <a:spcPct val="100000"/>
              </a:lnSpc>
              <a:buSzTx/>
              <a:buNone/>
              <a:defRPr spc="-136" sz="6800">
                <a:latin typeface="Canela Deck Regular"/>
                <a:ea typeface="Canela Deck Regular"/>
                <a:cs typeface="Canela Deck Regular"/>
                <a:sym typeface="Canela Deck Regular"/>
              </a:defRPr>
            </a:lvl3pPr>
            <a:lvl4pPr marL="0" indent="0" defTabSz="825500">
              <a:lnSpc>
                <a:spcPct val="100000"/>
              </a:lnSpc>
              <a:buSzTx/>
              <a:buNone/>
              <a:defRPr spc="-136" sz="6800">
                <a:latin typeface="Canela Deck Regular"/>
                <a:ea typeface="Canela Deck Regular"/>
                <a:cs typeface="Canela Deck Regular"/>
                <a:sym typeface="Canela Deck Regular"/>
              </a:defRPr>
            </a:lvl4pPr>
            <a:lvl5pPr marL="0" indent="0" defTabSz="825500">
              <a:lnSpc>
                <a:spcPct val="100000"/>
              </a:lnSpc>
              <a:buSzTx/>
              <a:buNone/>
              <a:defRPr spc="-136" sz="6800">
                <a:latin typeface="Canela Deck Regular"/>
                <a:ea typeface="Canela Deck Regular"/>
                <a:cs typeface="Canela Deck Regular"/>
                <a:sym typeface="Canela Deck Regular"/>
              </a:defRPr>
            </a:lvl5pPr>
          </a:lstStyle>
          <a:p>
            <a:pPr/>
            <a:r>
              <a:t>Agenda Topics</a:t>
            </a:r>
          </a:p>
          <a:p>
            <a:pPr lvl="1"/>
            <a:r>
              <a:t/>
            </a:r>
          </a:p>
          <a:p>
            <a:pPr lvl="2"/>
            <a:r>
              <a:t/>
            </a:r>
          </a:p>
          <a:p>
            <a:pPr lvl="3"/>
            <a:r>
              <a:t/>
            </a:r>
          </a:p>
          <a:p>
            <a:pPr lvl="4"/>
            <a:r>
              <a:t/>
            </a:r>
          </a:p>
        </p:txBody>
      </p:sp>
      <p:sp>
        <p:nvSpPr>
          <p:cNvPr id="90" name="Agenda Subtitle"/>
          <p:cNvSpPr txBox="1"/>
          <p:nvPr>
            <p:ph type="body" sz="quarter" idx="21" hasCustomPrompt="1"/>
          </p:nvPr>
        </p:nvSpPr>
        <p:spPr>
          <a:xfrm>
            <a:off x="1219200" y="2387114"/>
            <a:ext cx="21945602" cy="832614"/>
          </a:xfrm>
          <a:prstGeom prst="rect">
            <a:avLst/>
          </a:prstGeom>
        </p:spPr>
        <p:txBody>
          <a:bodyPr/>
          <a:lstStyle>
            <a:lvl1pPr marL="0" indent="0" algn="ctr" defTabSz="825500">
              <a:lnSpc>
                <a:spcPct val="100000"/>
              </a:lnSpc>
              <a:spcBef>
                <a:spcPts val="0"/>
              </a:spcBef>
              <a:buSzTx/>
              <a:buNone/>
              <a:defRPr spc="-100">
                <a:latin typeface="Graphik Semibold"/>
                <a:ea typeface="Graphik Semibold"/>
                <a:cs typeface="Graphik Semibold"/>
                <a:sym typeface="Graphik Semibold"/>
              </a:defRPr>
            </a:lvl1pPr>
          </a:lstStyle>
          <a:p>
            <a:pPr/>
            <a:r>
              <a:t>Agenda Subtitle</a:t>
            </a:r>
          </a:p>
        </p:txBody>
      </p:sp>
      <p:sp>
        <p:nvSpPr>
          <p:cNvPr id="91" name="Slide Number"/>
          <p:cNvSpPr txBox="1"/>
          <p:nvPr>
            <p:ph type="sldNum" sz="quarter" idx="2"/>
          </p:nvPr>
        </p:nvSpPr>
        <p:spPr>
          <a:xfrm>
            <a:off x="12001499" y="12700001"/>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97689" y="12700001"/>
            <a:ext cx="388621" cy="42926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Graphik"/>
                <a:ea typeface="Graphik"/>
                <a:cs typeface="Graphik"/>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Canela Bold"/>
          <a:ea typeface="Canela Bold"/>
          <a:cs typeface="Canela Bold"/>
          <a:sym typeface="Canela Bold"/>
        </a:defRPr>
      </a:lvl1pPr>
      <a:lvl2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Canela Bold"/>
          <a:ea typeface="Canela Bold"/>
          <a:cs typeface="Canela Bold"/>
          <a:sym typeface="Canela Bold"/>
        </a:defRPr>
      </a:lvl2pPr>
      <a:lvl3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Canela Bold"/>
          <a:ea typeface="Canela Bold"/>
          <a:cs typeface="Canela Bold"/>
          <a:sym typeface="Canela Bold"/>
        </a:defRPr>
      </a:lvl3pPr>
      <a:lvl4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Canela Bold"/>
          <a:ea typeface="Canela Bold"/>
          <a:cs typeface="Canela Bold"/>
          <a:sym typeface="Canela Bold"/>
        </a:defRPr>
      </a:lvl4pPr>
      <a:lvl5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Canela Bold"/>
          <a:ea typeface="Canela Bold"/>
          <a:cs typeface="Canela Bold"/>
          <a:sym typeface="Canela Bold"/>
        </a:defRPr>
      </a:lvl5pPr>
      <a:lvl6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Canela Bold"/>
          <a:ea typeface="Canela Bold"/>
          <a:cs typeface="Canela Bold"/>
          <a:sym typeface="Canela Bold"/>
        </a:defRPr>
      </a:lvl6pPr>
      <a:lvl7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Canela Bold"/>
          <a:ea typeface="Canela Bold"/>
          <a:cs typeface="Canela Bold"/>
          <a:sym typeface="Canela Bold"/>
        </a:defRPr>
      </a:lvl7pPr>
      <a:lvl8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Canela Bold"/>
          <a:ea typeface="Canela Bold"/>
          <a:cs typeface="Canela Bold"/>
          <a:sym typeface="Canela Bold"/>
        </a:defRPr>
      </a:lvl8pPr>
      <a:lvl9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Canela Bold"/>
          <a:ea typeface="Canela Bold"/>
          <a:cs typeface="Canela Bold"/>
          <a:sym typeface="Canela Bold"/>
        </a:defRPr>
      </a:lvl9pPr>
    </p:titleStyle>
    <p:bodyStyle>
      <a:lvl1pPr marL="546100" marR="0" indent="-546100" algn="l" defTabSz="2438337"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1pPr>
      <a:lvl2pPr marL="1092200" marR="0" indent="-546100" algn="l" defTabSz="2438337"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2pPr>
      <a:lvl3pPr marL="1638300" marR="0" indent="-546100" algn="l" defTabSz="2438337"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3pPr>
      <a:lvl4pPr marL="2184400" marR="0" indent="-546100" algn="l" defTabSz="2438337"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4pPr>
      <a:lvl5pPr marL="2730500" marR="0" indent="-546100" algn="l" defTabSz="2438337"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5pPr>
      <a:lvl6pPr marL="3276600" marR="0" indent="-546100" algn="l" defTabSz="2438337"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6pPr>
      <a:lvl7pPr marL="3822700" marR="0" indent="-546100" algn="l" defTabSz="2438337"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7pPr>
      <a:lvl8pPr marL="4368800" marR="0" indent="-546100" algn="l" defTabSz="2438337"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8pPr>
      <a:lvl9pPr marL="4914900" marR="0" indent="-546100" algn="l" defTabSz="2438337"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1pPr>
      <a:lvl2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2pPr>
      <a:lvl3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3pPr>
      <a:lvl4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4pPr>
      <a:lvl5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5pPr>
      <a:lvl6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6pPr>
      <a:lvl7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7pPr>
      <a:lvl8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8pPr>
      <a:lvl9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video" Target="https://www.youtube.com/embed/5qIQuNVRGS0?feature=oembed" TargetMode="External"/><Relationship Id="rId3" Type="http://schemas.openxmlformats.org/officeDocument/2006/relationships/image" Target="../media/image1.jpe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video" Target="https://www.youtube.com/embed/fgY744j9CPo?feature=oembed" TargetMode="External"/><Relationship Id="rId3" Type="http://schemas.openxmlformats.org/officeDocument/2006/relationships/image" Target="../media/image2.jpe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video" Target="https://www.youtube.com/embed/KdnFvPamz54?feature=oembed" TargetMode="External"/><Relationship Id="rId3" Type="http://schemas.openxmlformats.org/officeDocument/2006/relationships/image" Target="../media/image3.jpe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video" Target="https://www.youtube.com/embed/cQ54GDm1eL0?feature=oembed" TargetMode="External"/><Relationship Id="rId3" Type="http://schemas.openxmlformats.org/officeDocument/2006/relationships/image" Target="../media/image4.jpeg"/></Relationships>

</file>

<file path=ppt/slides/_rels/slide25.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video" Target="https://www.youtube.com/embed/2ArIj236UHs?feature=oembed" TargetMode="External"/><Relationship Id="rId3" Type="http://schemas.openxmlformats.org/officeDocument/2006/relationships/image" Target="../media/image5.jpeg"/></Relationships>

</file>

<file path=ppt/slides/_rels/slide31.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6.jpeg"/></Relationships>

</file>

<file path=ppt/slides/_rels/slide32.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7.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15 Noiembrie 2021"/>
          <p:cNvSpPr txBox="1"/>
          <p:nvPr>
            <p:ph type="body" sz="quarter" idx="1"/>
          </p:nvPr>
        </p:nvSpPr>
        <p:spPr>
          <a:xfrm>
            <a:off x="1219199" y="11986162"/>
            <a:ext cx="21945600" cy="605792"/>
          </a:xfrm>
          <a:prstGeom prst="rect">
            <a:avLst/>
          </a:prstGeom>
        </p:spPr>
        <p:txBody>
          <a:bodyPr/>
          <a:lstStyle>
            <a:lvl1pPr>
              <a:defRPr spc="-100"/>
            </a:lvl1pPr>
          </a:lstStyle>
          <a:p>
            <a:pPr/>
            <a:r>
              <a:t>15 Noiembrie 2021</a:t>
            </a:r>
          </a:p>
        </p:txBody>
      </p:sp>
      <p:sp>
        <p:nvSpPr>
          <p:cNvPr id="170" name="Capcane Lingvistice"/>
          <p:cNvSpPr txBox="1"/>
          <p:nvPr>
            <p:ph type="title"/>
          </p:nvPr>
        </p:nvSpPr>
        <p:spPr>
          <a:prstGeom prst="rect">
            <a:avLst/>
          </a:prstGeom>
        </p:spPr>
        <p:txBody>
          <a:bodyPr/>
          <a:lstStyle>
            <a:lvl1pPr>
              <a:defRPr spc="-200"/>
            </a:lvl1pPr>
          </a:lstStyle>
          <a:p>
            <a:pPr/>
            <a:r>
              <a:t>Capcane Lingvistice</a:t>
            </a:r>
          </a:p>
        </p:txBody>
      </p:sp>
      <p:sp>
        <p:nvSpPr>
          <p:cNvPr id="171" name="Curs 6"/>
          <p:cNvSpPr txBox="1"/>
          <p:nvPr/>
        </p:nvSpPr>
        <p:spPr>
          <a:xfrm>
            <a:off x="1219200" y="7567579"/>
            <a:ext cx="21945600" cy="225059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825500">
              <a:lnSpc>
                <a:spcPct val="100000"/>
              </a:lnSpc>
              <a:defRPr spc="-100" sz="6000">
                <a:latin typeface="Graphik Semibold"/>
                <a:ea typeface="Graphik Semibold"/>
                <a:cs typeface="Graphik Semibold"/>
                <a:sym typeface="Graphik Semibold"/>
              </a:defRPr>
            </a:lvl1pPr>
          </a:lstStyle>
          <a:p>
            <a:pPr/>
            <a:r>
              <a:t>Curs 6</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Title 1"/>
          <p:cNvSpPr txBox="1"/>
          <p:nvPr>
            <p:ph type="title"/>
          </p:nvPr>
        </p:nvSpPr>
        <p:spPr>
          <a:xfrm>
            <a:off x="3962400" y="549276"/>
            <a:ext cx="16459200" cy="2286002"/>
          </a:xfrm>
          <a:prstGeom prst="rect">
            <a:avLst/>
          </a:prstGeom>
        </p:spPr>
        <p:txBody>
          <a:bodyPr/>
          <a:lstStyle/>
          <a:p>
            <a:pPr/>
            <a:r>
              <a:t>Capcane lingvistice – Ambiguitate</a:t>
            </a:r>
          </a:p>
        </p:txBody>
      </p:sp>
      <p:sp>
        <p:nvSpPr>
          <p:cNvPr id="198" name="Content Placeholder 2"/>
          <p:cNvSpPr txBox="1"/>
          <p:nvPr>
            <p:ph type="body" idx="1"/>
          </p:nvPr>
        </p:nvSpPr>
        <p:spPr>
          <a:xfrm>
            <a:off x="3962400" y="3200400"/>
            <a:ext cx="16459200" cy="9051926"/>
          </a:xfrm>
          <a:prstGeom prst="rect">
            <a:avLst/>
          </a:prstGeom>
        </p:spPr>
        <p:txBody>
          <a:bodyPr/>
          <a:lstStyle/>
          <a:p>
            <a:pPr>
              <a:buSzTx/>
              <a:buNone/>
            </a:pPr>
            <a:r>
              <a:t>(3) </a:t>
            </a:r>
            <a:r>
              <a:rPr b="1"/>
              <a:t>Ambiguitate sintactică </a:t>
            </a:r>
            <a:r>
              <a:t>– deși cuvintele folosite sunt clare, structura gramaticală este neclară (invită la mai multe interpretări).</a:t>
            </a:r>
          </a:p>
          <a:p>
            <a:pPr>
              <a:buSzTx/>
              <a:buNone/>
              <a:defRPr b="1"/>
            </a:pPr>
            <a:r>
              <a:t>Exemple</a:t>
            </a:r>
            <a:r>
              <a:rPr b="0"/>
              <a:t>: </a:t>
            </a:r>
            <a:endParaRPr b="0"/>
          </a:p>
          <a:p>
            <a:pPr>
              <a:buSzTx/>
              <a:buNone/>
            </a:pPr>
            <a:r>
              <a:t>I-am văzut cu un binoclu.</a:t>
            </a:r>
          </a:p>
          <a:p>
            <a:pPr>
              <a:buSzTx/>
              <a:buNone/>
            </a:pPr>
            <a:r>
              <a:t>Li s-a spus să nu mai petreacă noaptea.</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Title 1"/>
          <p:cNvSpPr txBox="1"/>
          <p:nvPr>
            <p:ph type="title"/>
          </p:nvPr>
        </p:nvSpPr>
        <p:spPr>
          <a:xfrm>
            <a:off x="3962400" y="549276"/>
            <a:ext cx="16459200" cy="2286002"/>
          </a:xfrm>
          <a:prstGeom prst="rect">
            <a:avLst/>
          </a:prstGeom>
        </p:spPr>
        <p:txBody>
          <a:bodyPr/>
          <a:lstStyle/>
          <a:p>
            <a:pPr/>
            <a:r>
              <a:t>Capcane lingvistice – Ambiguitate</a:t>
            </a:r>
          </a:p>
        </p:txBody>
      </p:sp>
      <p:sp>
        <p:nvSpPr>
          <p:cNvPr id="201" name="Content Placeholder 2"/>
          <p:cNvSpPr txBox="1"/>
          <p:nvPr>
            <p:ph type="body" idx="1"/>
          </p:nvPr>
        </p:nvSpPr>
        <p:spPr>
          <a:xfrm>
            <a:off x="3962400" y="3200400"/>
            <a:ext cx="16459200" cy="9051926"/>
          </a:xfrm>
          <a:prstGeom prst="rect">
            <a:avLst/>
          </a:prstGeom>
        </p:spPr>
        <p:txBody>
          <a:bodyPr/>
          <a:lstStyle/>
          <a:p>
            <a:pPr>
              <a:buSzTx/>
              <a:buNone/>
              <a:defRPr b="1"/>
            </a:pPr>
            <a:r>
              <a:t>Dezambiguizare</a:t>
            </a:r>
            <a:r>
              <a:rPr b="0"/>
              <a:t>:</a:t>
            </a:r>
            <a:endParaRPr b="0"/>
          </a:p>
          <a:p>
            <a:pPr>
              <a:buSzTx/>
              <a:buNone/>
            </a:pPr>
            <a:r>
              <a:t>“Dacă un copac cade și nu este nimeni în apropiere să asculte, mai este adevărat că acesta face un zgomot?”</a:t>
            </a:r>
          </a:p>
          <a:p>
            <a:pPr>
              <a:buSzTx/>
              <a:buNone/>
            </a:pPr>
            <a:r>
              <a:t>Termenul “zgomot” este ambiguu:</a:t>
            </a:r>
          </a:p>
          <a:p>
            <a:pPr>
              <a:buSzTx/>
              <a:buNone/>
            </a:pPr>
            <a:r>
              <a:t>Zgomot = vibrație a aerului vs. experiență auditivă.</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1">
                                            <p:txEl>
                                              <p:pRg st="2" end="2"/>
                                            </p:txEl>
                                          </p:spTgt>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1" fill="hold">
                                  <p:stCondLst>
                                    <p:cond delay="0"/>
                                  </p:stCondLst>
                                  <p:iterate type="el" backwards="0">
                                    <p:tmAbs val="0"/>
                                  </p:iterate>
                                  <p:childTnLst>
                                    <p:set>
                                      <p:cBhvr>
                                        <p:cTn id="9" fill="hold"/>
                                        <p:tgtEl>
                                          <p:spTgt spid="201">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1"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Title 1"/>
          <p:cNvSpPr txBox="1"/>
          <p:nvPr>
            <p:ph type="title"/>
          </p:nvPr>
        </p:nvSpPr>
        <p:spPr>
          <a:xfrm>
            <a:off x="3962400" y="549276"/>
            <a:ext cx="16459200" cy="2286002"/>
          </a:xfrm>
          <a:prstGeom prst="rect">
            <a:avLst/>
          </a:prstGeom>
        </p:spPr>
        <p:txBody>
          <a:bodyPr/>
          <a:lstStyle/>
          <a:p>
            <a:pPr/>
            <a:r>
              <a:t>Capcane lingvistice – Ambiguitate</a:t>
            </a:r>
          </a:p>
        </p:txBody>
      </p:sp>
      <p:sp>
        <p:nvSpPr>
          <p:cNvPr id="204" name="Content Placeholder 2"/>
          <p:cNvSpPr txBox="1"/>
          <p:nvPr>
            <p:ph type="body" idx="1"/>
          </p:nvPr>
        </p:nvSpPr>
        <p:spPr>
          <a:xfrm>
            <a:off x="3962400" y="3200400"/>
            <a:ext cx="16459200" cy="9051926"/>
          </a:xfrm>
          <a:prstGeom prst="rect">
            <a:avLst/>
          </a:prstGeom>
        </p:spPr>
        <p:txBody>
          <a:bodyPr/>
          <a:lstStyle/>
          <a:p>
            <a:pPr>
              <a:buSzTx/>
              <a:buNone/>
              <a:defRPr b="1"/>
            </a:pPr>
            <a:r>
              <a:t>Echivocație</a:t>
            </a:r>
            <a:r>
              <a:rPr b="0"/>
              <a:t> = folosirea cu înțelesuri diferite a aceluiași termen.</a:t>
            </a:r>
            <a:endParaRPr b="0"/>
          </a:p>
          <a:p>
            <a:pPr>
              <a:buSzTx/>
              <a:buNone/>
              <a:defRPr b="1"/>
            </a:pPr>
            <a:r>
              <a:t>Exemple</a:t>
            </a:r>
            <a:r>
              <a:rPr b="0"/>
              <a:t>: “Oamenii nu sunt egali din naștere, deci nu ar trebui să-i tratăm egal”</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6" name="Simpsons Logical Fallacies: Equivocation" descr="Simpsons Logical Fallacies: Equivocation"/>
          <p:cNvPicPr>
            <a:picLocks noChangeAspect="0"/>
          </p:cNvPicPr>
          <p:nvPr>
            <a:videoFile xmlns:mc="http://schemas.openxmlformats.org/markup-compatibility/2006" xmlns:aiw="http://developer.apple.com/namespaces/iwork" r:link="rId2" mc:Ignorable="aiw" aiw:title="Simpsons Logical Fallacies: Equivocation" aiw:author="Colburn Classroom"/>
          </p:nvPr>
        </p:nvPicPr>
        <p:blipFill>
          <a:blip r:embed="rId3">
            <a:extLst/>
          </a:blip>
          <a:stretch>
            <a:fillRect/>
          </a:stretch>
        </p:blipFill>
        <p:spPr>
          <a:xfrm>
            <a:off x="3221863" y="130397"/>
            <a:ext cx="17940274" cy="13455205"/>
          </a:xfrm>
          <a:prstGeom prst="rect">
            <a:avLst/>
          </a:prstGeom>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1" fill="hold"/>
                                        <p:tgtEl>
                                          <p:spTgt spid="206"/>
                                        </p:tgtEl>
                                      </p:cBhvr>
                                    </p:cmd>
                                  </p:childTnLst>
                                </p:cTn>
                              </p:par>
                            </p:childTnLst>
                          </p:cTn>
                        </p:par>
                      </p:childTnLst>
                    </p:cTn>
                  </p:par>
                  <p:par>
                    <p:cTn id="7" fill="hold">
                      <p:stCondLst>
                        <p:cond delay="indefinite"/>
                      </p:stCondLst>
                      <p:childTnLst>
                        <p:par>
                          <p:cTn id="8" fill="hold">
                            <p:stCondLst>
                              <p:cond delay="0"/>
                            </p:stCondLst>
                            <p:childTnLst>
                              <p:par>
                                <p:cTn id="9" presetClass="mediacall" nodeType="clickEffect" presetSubtype="0" presetID="3" grpId="1" fill="hold">
                                  <p:stCondLst>
                                    <p:cond delay="0"/>
                                  </p:stCondLst>
                                  <p:childTnLst>
                                    <p:cmd type="call" cmd="stop">
                                      <p:cBhvr>
                                        <p:cTn id="10" dur="1000" fill="hold"/>
                                        <p:tgtEl>
                                          <p:spTgt spid="206"/>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80000">
                <p:cTn id="11" fill="hold" display="0">
                  <p:stCondLst>
                    <p:cond delay="indefinite"/>
                  </p:stCondLst>
                </p:cTn>
                <p:tgtEl>
                  <p:spTgt spid="206"/>
                </p:tgtEl>
              </p:cMediaNode>
            </p:video>
            <p:seq concurrent="1" prevAc="none" nextAc="seek">
              <p:cTn id="12" evtFilter="cancelBubble" nodeType="interactiveSeq" restart="whenNotActive" fill="hold">
                <p:stCondLst>
                  <p:cond delay="0" evt="onClick">
                    <p:tgtEl>
                      <p:spTgt spid="206"/>
                    </p:tgtEl>
                  </p:cond>
                </p:stCondLst>
                <p:endSync delay="0" evt="end">
                  <p:rtn val="all"/>
                </p:endSync>
                <p:childTnLst>
                  <p:par>
                    <p:cTn id="13" fill="hold">
                      <p:stCondLst>
                        <p:cond delay="0"/>
                      </p:stCondLst>
                      <p:childTnLst>
                        <p:par>
                          <p:cTn id="14" fill="hold">
                            <p:stCondLst>
                              <p:cond delay="0"/>
                            </p:stCondLst>
                            <p:childTnLst>
                              <p:par>
                                <p:cTn id="15" presetClass="mediacall" nodeType="clickEffect" presetSubtype="0" presetID="2" fill="hold">
                                  <p:stCondLst>
                                    <p:cond delay="0"/>
                                  </p:stCondLst>
                                  <p:childTnLst>
                                    <p:cmd type="call" cmd="togglePause">
                                      <p:cBhvr>
                                        <p:cTn id="16" dur="1" fill="hold"/>
                                        <p:tgtEl>
                                          <p:spTgt spid="206"/>
                                        </p:tgtEl>
                                      </p:cBhvr>
                                    </p:cmd>
                                  </p:childTnLst>
                                </p:cTn>
                              </p:par>
                            </p:childTnLst>
                          </p:cTn>
                        </p:par>
                      </p:childTnLst>
                    </p:cTn>
                  </p:par>
                </p:childTnLst>
              </p:cTn>
              <p:nextCondLst>
                <p:cond delay="0" evt="onClick">
                  <p:tgtEl>
                    <p:spTgt spid="206"/>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Title 1"/>
          <p:cNvSpPr txBox="1"/>
          <p:nvPr>
            <p:ph type="title"/>
          </p:nvPr>
        </p:nvSpPr>
        <p:spPr>
          <a:xfrm>
            <a:off x="3962400" y="549276"/>
            <a:ext cx="16459200" cy="2286002"/>
          </a:xfrm>
          <a:prstGeom prst="rect">
            <a:avLst/>
          </a:prstGeom>
        </p:spPr>
        <p:txBody>
          <a:bodyPr/>
          <a:lstStyle/>
          <a:p>
            <a:pPr/>
            <a:r>
              <a:t>Capcane lingvistice – Sens neclar</a:t>
            </a:r>
          </a:p>
        </p:txBody>
      </p:sp>
      <p:sp>
        <p:nvSpPr>
          <p:cNvPr id="209" name="Content Placeholder 2"/>
          <p:cNvSpPr txBox="1"/>
          <p:nvPr>
            <p:ph type="body" idx="1"/>
          </p:nvPr>
        </p:nvSpPr>
        <p:spPr>
          <a:xfrm>
            <a:off x="3962400" y="3200400"/>
            <a:ext cx="16459200" cy="9051926"/>
          </a:xfrm>
          <a:prstGeom prst="rect">
            <a:avLst/>
          </a:prstGeom>
        </p:spPr>
        <p:txBody>
          <a:bodyPr/>
          <a:lstStyle/>
          <a:p>
            <a:pPr>
              <a:spcBef>
                <a:spcPts val="1300"/>
              </a:spcBef>
              <a:defRPr b="1" sz="5800"/>
            </a:pPr>
            <a:r>
              <a:t>Vaguitate</a:t>
            </a:r>
          </a:p>
          <a:p>
            <a:pPr>
              <a:spcBef>
                <a:spcPts val="1300"/>
              </a:spcBef>
              <a:buSzTx/>
              <a:buNone/>
              <a:defRPr sz="5800"/>
            </a:pPr>
            <a:r>
              <a:t>Un termen este vag dacă are extensiune imprecisă. </a:t>
            </a:r>
          </a:p>
          <a:p>
            <a:pPr>
              <a:spcBef>
                <a:spcPts val="1300"/>
              </a:spcBef>
              <a:buSzTx/>
              <a:buNone/>
              <a:defRPr sz="5800"/>
            </a:pPr>
            <a:r>
              <a:t>Vaguitatea este diferită de ambiguitate: există termeni vagi care nu au mai multe înțelesuri.</a:t>
            </a:r>
          </a:p>
          <a:p>
            <a:pPr>
              <a:spcBef>
                <a:spcPts val="1300"/>
              </a:spcBef>
              <a:buSzTx/>
              <a:buNone/>
              <a:defRPr sz="5800"/>
            </a:pPr>
            <a:r>
              <a:t>Vaguitatea afectează cantitatea de informație oferită auditoriului.</a:t>
            </a:r>
          </a:p>
          <a:p>
            <a:pPr marL="1028700" indent="-1028700">
              <a:spcBef>
                <a:spcPts val="1300"/>
              </a:spcBef>
              <a:buFontTx/>
              <a:buAutoNum type="arabicPeriod" startAt="1"/>
              <a:defRPr sz="5800"/>
            </a:pPr>
            <a:r>
              <a:t>Bărbații cu chelie sunt frumoși.</a:t>
            </a:r>
          </a:p>
          <a:p>
            <a:pPr marL="1028700" indent="-1028700">
              <a:spcBef>
                <a:spcPts val="1300"/>
              </a:spcBef>
              <a:buFontTx/>
              <a:buAutoNum type="arabicPeriod" startAt="1"/>
              <a:defRPr sz="5800"/>
            </a:pPr>
            <a:r>
              <a:t>Sunt prea bătrân pentru o viață fericită.</a:t>
            </a:r>
          </a:p>
        </p:txBody>
      </p:sp>
      <p:sp>
        <p:nvSpPr>
          <p:cNvPr id="210" name="Oval 3"/>
          <p:cNvSpPr/>
          <p:nvPr/>
        </p:nvSpPr>
        <p:spPr>
          <a:xfrm>
            <a:off x="19289780" y="1920588"/>
            <a:ext cx="3657603" cy="2590804"/>
          </a:xfrm>
          <a:prstGeom prst="ellipse">
            <a:avLst/>
          </a:prstGeom>
          <a:solidFill>
            <a:srgbClr val="4F81BD"/>
          </a:solidFill>
          <a:ln w="50800">
            <a:solidFill>
              <a:srgbClr val="3A5E8A"/>
            </a:solidFill>
          </a:ln>
        </p:spPr>
        <p:txBody>
          <a:bodyPr lIns="50800" tIns="50800" rIns="50800" bIns="50800" anchor="ctr"/>
          <a:lstStyle/>
          <a:p>
            <a:pPr defTabSz="1828800">
              <a:lnSpc>
                <a:spcPct val="100000"/>
              </a:lnSpc>
              <a:defRPr sz="3600">
                <a:solidFill>
                  <a:srgbClr val="FFFFFF"/>
                </a:solidFill>
                <a:latin typeface="Calibri"/>
                <a:ea typeface="Calibri"/>
                <a:cs typeface="Calibri"/>
                <a:sym typeface="Calibri"/>
              </a:defRPr>
            </a:pPr>
          </a:p>
        </p:txBody>
      </p:sp>
      <p:sp>
        <p:nvSpPr>
          <p:cNvPr id="211" name="Oval 5"/>
          <p:cNvSpPr/>
          <p:nvPr/>
        </p:nvSpPr>
        <p:spPr>
          <a:xfrm>
            <a:off x="20116800" y="2895600"/>
            <a:ext cx="1219200" cy="1371600"/>
          </a:xfrm>
          <a:prstGeom prst="ellipse">
            <a:avLst/>
          </a:prstGeom>
          <a:solidFill>
            <a:srgbClr val="4F81BD"/>
          </a:solidFill>
          <a:ln w="50800">
            <a:solidFill>
              <a:srgbClr val="3A5E8A"/>
            </a:solidFill>
          </a:ln>
        </p:spPr>
        <p:txBody>
          <a:bodyPr lIns="50800" tIns="50800" rIns="50800" bIns="50800" anchor="ctr"/>
          <a:lstStyle/>
          <a:p>
            <a:pPr defTabSz="1828800">
              <a:lnSpc>
                <a:spcPct val="100000"/>
              </a:lnSpc>
              <a:defRPr sz="3600">
                <a:solidFill>
                  <a:srgbClr val="FFFFFF"/>
                </a:solidFill>
                <a:latin typeface="Calibri"/>
                <a:ea typeface="Calibri"/>
                <a:cs typeface="Calibri"/>
                <a:sym typeface="Calibri"/>
              </a:defRPr>
            </a:pPr>
          </a:p>
        </p:txBody>
      </p:sp>
      <p:sp>
        <p:nvSpPr>
          <p:cNvPr id="212" name="TextBox 6"/>
          <p:cNvSpPr txBox="1"/>
          <p:nvPr/>
        </p:nvSpPr>
        <p:spPr>
          <a:xfrm>
            <a:off x="20505189" y="2089910"/>
            <a:ext cx="1798320" cy="640773"/>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spAutoFit/>
          </a:bodyPr>
          <a:lstStyle>
            <a:lvl1pPr algn="l" defTabSz="1828800">
              <a:lnSpc>
                <a:spcPct val="100000"/>
              </a:lnSpc>
              <a:defRPr sz="3600">
                <a:latin typeface="Calibri"/>
                <a:ea typeface="Calibri"/>
                <a:cs typeface="Calibri"/>
                <a:sym typeface="Calibri"/>
              </a:defRPr>
            </a:lvl1pPr>
          </a:lstStyle>
          <a:p>
            <a:pPr/>
            <a:r>
              <a:t>Margine</a:t>
            </a:r>
          </a:p>
        </p:txBody>
      </p:sp>
      <p:sp>
        <p:nvSpPr>
          <p:cNvPr id="213" name="TextBox 7"/>
          <p:cNvSpPr txBox="1"/>
          <p:nvPr/>
        </p:nvSpPr>
        <p:spPr>
          <a:xfrm>
            <a:off x="20360640" y="3505199"/>
            <a:ext cx="883920" cy="424527"/>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spAutoFit/>
          </a:bodyPr>
          <a:lstStyle>
            <a:lvl1pPr algn="l" defTabSz="1828800">
              <a:lnSpc>
                <a:spcPct val="100000"/>
              </a:lnSpc>
              <a:defRPr sz="1800">
                <a:latin typeface="Calibri"/>
                <a:ea typeface="Calibri"/>
                <a:cs typeface="Calibri"/>
                <a:sym typeface="Calibri"/>
              </a:defRPr>
            </a:lvl1pPr>
          </a:lstStyle>
          <a:p>
            <a:pPr/>
            <a:r>
              <a:t>Nucleu</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Title 1"/>
          <p:cNvSpPr txBox="1"/>
          <p:nvPr>
            <p:ph type="title"/>
          </p:nvPr>
        </p:nvSpPr>
        <p:spPr>
          <a:xfrm>
            <a:off x="3962400" y="549276"/>
            <a:ext cx="16459200" cy="2286002"/>
          </a:xfrm>
          <a:prstGeom prst="rect">
            <a:avLst/>
          </a:prstGeom>
        </p:spPr>
        <p:txBody>
          <a:bodyPr/>
          <a:lstStyle/>
          <a:p>
            <a:pPr/>
            <a:r>
              <a:t>Capcane lingvistice – Vaguitate</a:t>
            </a:r>
          </a:p>
        </p:txBody>
      </p:sp>
      <p:sp>
        <p:nvSpPr>
          <p:cNvPr id="216" name="Content Placeholder 2"/>
          <p:cNvSpPr txBox="1"/>
          <p:nvPr>
            <p:ph type="body" idx="1"/>
          </p:nvPr>
        </p:nvSpPr>
        <p:spPr>
          <a:xfrm>
            <a:off x="3962400" y="2743200"/>
            <a:ext cx="14478000" cy="9509126"/>
          </a:xfrm>
          <a:prstGeom prst="rect">
            <a:avLst/>
          </a:prstGeom>
        </p:spPr>
        <p:txBody>
          <a:bodyPr/>
          <a:lstStyle/>
          <a:p>
            <a:pPr marL="665226" indent="-665226" defTabSz="1773935">
              <a:lnSpc>
                <a:spcPct val="80000"/>
              </a:lnSpc>
              <a:spcBef>
                <a:spcPts val="1000"/>
              </a:spcBef>
              <a:defRPr b="1" sz="4200"/>
            </a:pPr>
            <a:r>
              <a:t>Cazul răspunsurilor evazive</a:t>
            </a:r>
            <a:r>
              <a:rPr b="0"/>
              <a:t>:</a:t>
            </a:r>
          </a:p>
          <a:p>
            <a:pPr marL="665226" indent="-665226" defTabSz="1773935">
              <a:lnSpc>
                <a:spcPct val="80000"/>
              </a:lnSpc>
              <a:spcBef>
                <a:spcPts val="1000"/>
              </a:spcBef>
              <a:defRPr sz="4200"/>
            </a:pPr>
          </a:p>
          <a:p>
            <a:pPr marL="665226" indent="-665226" defTabSz="1773935">
              <a:lnSpc>
                <a:spcPct val="80000"/>
              </a:lnSpc>
              <a:spcBef>
                <a:spcPts val="1000"/>
              </a:spcBef>
              <a:buSzTx/>
              <a:buNone/>
              <a:defRPr sz="4200"/>
            </a:pPr>
            <a:r>
              <a:t>- Când te apuci de învățat?</a:t>
            </a:r>
          </a:p>
          <a:p>
            <a:pPr marL="665226" indent="-665226" defTabSz="1773935">
              <a:lnSpc>
                <a:spcPct val="80000"/>
              </a:lnSpc>
              <a:spcBef>
                <a:spcPts val="1000"/>
              </a:spcBef>
              <a:buSzTx/>
              <a:buNone/>
              <a:defRPr sz="4200"/>
            </a:pPr>
            <a:r>
              <a:t>- La momentul potrivit!</a:t>
            </a:r>
          </a:p>
          <a:p>
            <a:pPr marL="665226" indent="-665226" defTabSz="1773935">
              <a:lnSpc>
                <a:spcPct val="80000"/>
              </a:lnSpc>
              <a:spcBef>
                <a:spcPts val="1000"/>
              </a:spcBef>
              <a:buFontTx/>
              <a:buChar char="-"/>
              <a:defRPr sz="4200"/>
            </a:pPr>
          </a:p>
          <a:p>
            <a:pPr marL="665226" indent="-665226" defTabSz="1773935">
              <a:lnSpc>
                <a:spcPct val="80000"/>
              </a:lnSpc>
              <a:spcBef>
                <a:spcPts val="1000"/>
              </a:spcBef>
              <a:buSzTx/>
              <a:buNone/>
              <a:defRPr sz="4200"/>
            </a:pPr>
            <a:r>
              <a:t>- Cum ai ieșit din prima sesiune?</a:t>
            </a:r>
          </a:p>
          <a:p>
            <a:pPr marL="665226" indent="-665226" defTabSz="1773935">
              <a:lnSpc>
                <a:spcPct val="80000"/>
              </a:lnSpc>
              <a:spcBef>
                <a:spcPts val="1000"/>
              </a:spcBef>
              <a:buSzTx/>
              <a:buNone/>
              <a:defRPr sz="4200"/>
            </a:pPr>
            <a:r>
              <a:t>- Bine… (3/7 restanțe)</a:t>
            </a:r>
          </a:p>
          <a:p>
            <a:pPr marL="665226" indent="-665226" defTabSz="1773935">
              <a:lnSpc>
                <a:spcPct val="80000"/>
              </a:lnSpc>
              <a:spcBef>
                <a:spcPts val="1000"/>
              </a:spcBef>
              <a:buFontTx/>
              <a:buChar char="-"/>
              <a:defRPr sz="4200"/>
            </a:pPr>
          </a:p>
          <a:p>
            <a:pPr marL="665226" indent="-665226" defTabSz="1773935">
              <a:lnSpc>
                <a:spcPct val="80000"/>
              </a:lnSpc>
              <a:spcBef>
                <a:spcPts val="1000"/>
              </a:spcBef>
              <a:buSzTx/>
              <a:buNone/>
              <a:defRPr sz="4200"/>
            </a:pPr>
            <a:r>
              <a:t>- Câte restanțe ai?</a:t>
            </a:r>
          </a:p>
          <a:p>
            <a:pPr marL="665226" indent="-665226" defTabSz="1773935">
              <a:lnSpc>
                <a:spcPct val="80000"/>
              </a:lnSpc>
              <a:spcBef>
                <a:spcPts val="1000"/>
              </a:spcBef>
              <a:buSzTx/>
              <a:buNone/>
              <a:defRPr sz="4200"/>
            </a:pPr>
            <a:r>
              <a:t>- Câteva!</a:t>
            </a:r>
          </a:p>
          <a:p>
            <a:pPr marL="665226" indent="-665226" defTabSz="1773935">
              <a:lnSpc>
                <a:spcPct val="80000"/>
              </a:lnSpc>
              <a:spcBef>
                <a:spcPts val="1000"/>
              </a:spcBef>
              <a:buFontTx/>
              <a:buChar char="-"/>
              <a:defRPr sz="4200"/>
            </a:pPr>
          </a:p>
          <a:p>
            <a:pPr marL="665226" indent="-665226" defTabSz="1773935">
              <a:lnSpc>
                <a:spcPct val="80000"/>
              </a:lnSpc>
              <a:spcBef>
                <a:spcPts val="1000"/>
              </a:spcBef>
              <a:buSzTx/>
              <a:buNone/>
              <a:defRPr sz="4200"/>
            </a:pPr>
            <a:r>
              <a:t>- Și nu vrei să te pregătești mai bine pentru următoarea sesiune?</a:t>
            </a:r>
          </a:p>
          <a:p>
            <a:pPr marL="665226" indent="-665226" defTabSz="1773935">
              <a:lnSpc>
                <a:spcPct val="80000"/>
              </a:lnSpc>
              <a:spcBef>
                <a:spcPts val="1000"/>
              </a:spcBef>
              <a:buSzTx/>
              <a:buNone/>
              <a:defRPr sz="4200"/>
            </a:pPr>
            <a:r>
              <a:t>- Poate…</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Title 1"/>
          <p:cNvSpPr txBox="1"/>
          <p:nvPr>
            <p:ph type="title"/>
          </p:nvPr>
        </p:nvSpPr>
        <p:spPr>
          <a:xfrm>
            <a:off x="3962400" y="549276"/>
            <a:ext cx="16459200" cy="2286002"/>
          </a:xfrm>
          <a:prstGeom prst="rect">
            <a:avLst/>
          </a:prstGeom>
        </p:spPr>
        <p:txBody>
          <a:bodyPr/>
          <a:lstStyle/>
          <a:p>
            <a:pPr/>
            <a:r>
              <a:t>Capcane lingvistice – Vaguitate</a:t>
            </a:r>
          </a:p>
        </p:txBody>
      </p:sp>
      <p:sp>
        <p:nvSpPr>
          <p:cNvPr id="219" name="Content Placeholder 2"/>
          <p:cNvSpPr txBox="1"/>
          <p:nvPr>
            <p:ph type="body" idx="1"/>
          </p:nvPr>
        </p:nvSpPr>
        <p:spPr>
          <a:xfrm>
            <a:off x="3962400" y="3200400"/>
            <a:ext cx="16459200" cy="9051926"/>
          </a:xfrm>
          <a:prstGeom prst="rect">
            <a:avLst/>
          </a:prstGeom>
        </p:spPr>
        <p:txBody>
          <a:bodyPr/>
          <a:lstStyle/>
          <a:p>
            <a:pPr marL="678941" indent="-678941" defTabSz="1810511">
              <a:lnSpc>
                <a:spcPct val="80000"/>
              </a:lnSpc>
              <a:spcBef>
                <a:spcPts val="1000"/>
              </a:spcBef>
              <a:defRPr b="1" sz="4300"/>
            </a:pPr>
            <a:r>
              <a:t>Cazul horoscopului</a:t>
            </a:r>
          </a:p>
          <a:p>
            <a:pPr marL="678941" indent="-678941" defTabSz="1810511">
              <a:lnSpc>
                <a:spcPct val="80000"/>
              </a:lnSpc>
              <a:spcBef>
                <a:spcPts val="1000"/>
              </a:spcBef>
              <a:defRPr b="1" sz="6300"/>
            </a:pPr>
          </a:p>
          <a:p>
            <a:pPr marL="678941" indent="-678941" defTabSz="1810511">
              <a:lnSpc>
                <a:spcPct val="80000"/>
              </a:lnSpc>
              <a:spcBef>
                <a:spcPts val="1000"/>
              </a:spcBef>
              <a:buSzTx/>
              <a:buNone/>
              <a:defRPr sz="4300"/>
            </a:pPr>
            <a:r>
              <a:t>“În prima parte a zilei, o încurcătură financiară </a:t>
            </a:r>
            <a:r>
              <a:rPr b="1"/>
              <a:t>[?]</a:t>
            </a:r>
            <a:r>
              <a:t> v-ar putea determina sa amânați o călătorie în interes personal </a:t>
            </a:r>
            <a:r>
              <a:rPr b="1"/>
              <a:t>[?]</a:t>
            </a:r>
            <a:r>
              <a:t>, ceea ce ar putea conduce la tensionarea </a:t>
            </a:r>
            <a:r>
              <a:rPr b="1"/>
              <a:t>[?]</a:t>
            </a:r>
            <a:r>
              <a:t> relației cu partenerul de viață </a:t>
            </a:r>
            <a:r>
              <a:rPr b="1"/>
              <a:t>[?]</a:t>
            </a:r>
            <a:r>
              <a:t>. </a:t>
            </a:r>
            <a:br/>
          </a:p>
          <a:p>
            <a:pPr marL="678941" indent="-678941" defTabSz="1810511">
              <a:lnSpc>
                <a:spcPct val="80000"/>
              </a:lnSpc>
              <a:spcBef>
                <a:spcPts val="1000"/>
              </a:spcBef>
              <a:buSzTx/>
              <a:buNone/>
              <a:defRPr sz="4300"/>
            </a:pPr>
            <a:r>
              <a:t>Este posibil ca un membru mai tânar </a:t>
            </a:r>
            <a:r>
              <a:rPr b="1"/>
              <a:t>[?]</a:t>
            </a:r>
            <a:r>
              <a:t> al familiei să se confrunte cu probleme minore </a:t>
            </a:r>
            <a:r>
              <a:rPr b="1"/>
              <a:t>[?]</a:t>
            </a:r>
            <a:r>
              <a:t> de sănătate. Este recomandabil să luați măsurile care se cuvin, dar nu se întrevăd motive serioase </a:t>
            </a:r>
            <a:r>
              <a:rPr b="1"/>
              <a:t>[?]</a:t>
            </a:r>
            <a:r>
              <a:t> de îngrijorare.</a:t>
            </a:r>
            <a:br/>
          </a:p>
          <a:p>
            <a:pPr marL="678941" indent="-678941" defTabSz="1810511">
              <a:lnSpc>
                <a:spcPct val="80000"/>
              </a:lnSpc>
              <a:spcBef>
                <a:spcPts val="1000"/>
              </a:spcBef>
              <a:buSzTx/>
              <a:buNone/>
              <a:defRPr sz="4300"/>
            </a:pPr>
            <a:r>
              <a:t>Vă sfătuim să evitați exagerările </a:t>
            </a:r>
            <a:r>
              <a:rPr b="1"/>
              <a:t>[?] </a:t>
            </a:r>
            <a:r>
              <a:t>și să vă păstrați calmul.”</a:t>
            </a:r>
          </a:p>
          <a:p>
            <a:pPr marL="678941" indent="-678941" defTabSz="1810511">
              <a:lnSpc>
                <a:spcPct val="80000"/>
              </a:lnSpc>
              <a:spcBef>
                <a:spcPts val="1000"/>
              </a:spcBef>
              <a:buSzTx/>
              <a:buNone/>
              <a:defRPr sz="6300"/>
            </a:pPr>
          </a:p>
          <a:p>
            <a:pPr marL="678941" indent="-678941" defTabSz="1810511">
              <a:lnSpc>
                <a:spcPct val="80000"/>
              </a:lnSpc>
              <a:spcBef>
                <a:spcPts val="1000"/>
              </a:spcBef>
              <a:buSzTx/>
              <a:buNone/>
              <a:defRPr sz="4300"/>
            </a:pPr>
            <a:r>
              <a:t>(http://www.eastrolog.ro/horoscop-zilnic/horoscop-berbec.php)</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Title 1"/>
          <p:cNvSpPr txBox="1"/>
          <p:nvPr>
            <p:ph type="title"/>
          </p:nvPr>
        </p:nvSpPr>
        <p:spPr>
          <a:xfrm>
            <a:off x="3962400" y="549276"/>
            <a:ext cx="16459200" cy="2286002"/>
          </a:xfrm>
          <a:prstGeom prst="rect">
            <a:avLst/>
          </a:prstGeom>
        </p:spPr>
        <p:txBody>
          <a:bodyPr/>
          <a:lstStyle/>
          <a:p>
            <a:pPr/>
            <a:r>
              <a:t>Capcane lingvistice - Vaguitate</a:t>
            </a:r>
          </a:p>
        </p:txBody>
      </p:sp>
      <p:sp>
        <p:nvSpPr>
          <p:cNvPr id="222" name="Content Placeholder 2"/>
          <p:cNvSpPr txBox="1"/>
          <p:nvPr>
            <p:ph type="body" idx="1"/>
          </p:nvPr>
        </p:nvSpPr>
        <p:spPr>
          <a:xfrm>
            <a:off x="3962400" y="3200400"/>
            <a:ext cx="16459200" cy="9051926"/>
          </a:xfrm>
          <a:prstGeom prst="rect">
            <a:avLst/>
          </a:prstGeom>
        </p:spPr>
        <p:txBody>
          <a:bodyPr/>
          <a:lstStyle/>
          <a:p>
            <a:pPr/>
            <a:r>
              <a:t>Paradoxul soritului (sorites paradox): grămada.</a:t>
            </a:r>
          </a:p>
          <a:p>
            <a:pPr marL="0" indent="0">
              <a:buSzTx/>
              <a:buNone/>
            </a:pPr>
          </a:p>
          <a:p>
            <a:pPr>
              <a:buFontTx/>
              <a:buChar char="☺"/>
            </a:pPr>
            <a:r>
              <a:t>Puteti construi paradoxuri similare pornind de la aproape orice termen vag: chel, inalt, batran, etc. </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4" name="Vague Commercial" descr="Vague Commercial"/>
          <p:cNvPicPr>
            <a:picLocks noChangeAspect="0"/>
          </p:cNvPicPr>
          <p:nvPr>
            <a:videoFile xmlns:mc="http://schemas.openxmlformats.org/markup-compatibility/2006" xmlns:aiw="http://developer.apple.com/namespaces/iwork" r:link="rId2" mc:Ignorable="aiw" aiw:title="Vague Commercial" aiw:author="Nick Gibbons"/>
          </p:nvPr>
        </p:nvPicPr>
        <p:blipFill>
          <a:blip r:embed="rId3">
            <a:extLst/>
          </a:blip>
          <a:stretch>
            <a:fillRect/>
          </a:stretch>
        </p:blipFill>
        <p:spPr>
          <a:xfrm>
            <a:off x="3537349" y="367012"/>
            <a:ext cx="17309302" cy="12981976"/>
          </a:xfrm>
          <a:prstGeom prst="rect">
            <a:avLst/>
          </a:prstGeom>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1" fill="hold"/>
                                        <p:tgtEl>
                                          <p:spTgt spid="224"/>
                                        </p:tgtEl>
                                      </p:cBhvr>
                                    </p:cmd>
                                  </p:childTnLst>
                                </p:cTn>
                              </p:par>
                            </p:childTnLst>
                          </p:cTn>
                        </p:par>
                      </p:childTnLst>
                    </p:cTn>
                  </p:par>
                  <p:par>
                    <p:cTn id="7" fill="hold">
                      <p:stCondLst>
                        <p:cond delay="indefinite"/>
                      </p:stCondLst>
                      <p:childTnLst>
                        <p:par>
                          <p:cTn id="8" fill="hold">
                            <p:stCondLst>
                              <p:cond delay="0"/>
                            </p:stCondLst>
                            <p:childTnLst>
                              <p:par>
                                <p:cTn id="9" presetClass="mediacall" nodeType="clickEffect" presetSubtype="0" presetID="3" grpId="1" fill="hold">
                                  <p:stCondLst>
                                    <p:cond delay="0"/>
                                  </p:stCondLst>
                                  <p:childTnLst>
                                    <p:cmd type="call" cmd="stop">
                                      <p:cBhvr>
                                        <p:cTn id="10" dur="1000" fill="hold"/>
                                        <p:tgtEl>
                                          <p:spTgt spid="224"/>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80000">
                <p:cTn id="11" fill="hold" display="0">
                  <p:stCondLst>
                    <p:cond delay="indefinite"/>
                  </p:stCondLst>
                </p:cTn>
                <p:tgtEl>
                  <p:spTgt spid="224"/>
                </p:tgtEl>
              </p:cMediaNode>
            </p:video>
            <p:seq concurrent="1" prevAc="none" nextAc="seek">
              <p:cTn id="12" evtFilter="cancelBubble" nodeType="interactiveSeq" restart="whenNotActive" fill="hold">
                <p:stCondLst>
                  <p:cond delay="0" evt="onClick">
                    <p:tgtEl>
                      <p:spTgt spid="224"/>
                    </p:tgtEl>
                  </p:cond>
                </p:stCondLst>
                <p:endSync delay="0" evt="end">
                  <p:rtn val="all"/>
                </p:endSync>
                <p:childTnLst>
                  <p:par>
                    <p:cTn id="13" fill="hold">
                      <p:stCondLst>
                        <p:cond delay="0"/>
                      </p:stCondLst>
                      <p:childTnLst>
                        <p:par>
                          <p:cTn id="14" fill="hold">
                            <p:stCondLst>
                              <p:cond delay="0"/>
                            </p:stCondLst>
                            <p:childTnLst>
                              <p:par>
                                <p:cTn id="15" presetClass="mediacall" nodeType="clickEffect" presetSubtype="0" presetID="2" fill="hold">
                                  <p:stCondLst>
                                    <p:cond delay="0"/>
                                  </p:stCondLst>
                                  <p:childTnLst>
                                    <p:cmd type="call" cmd="togglePause">
                                      <p:cBhvr>
                                        <p:cTn id="16" dur="1" fill="hold"/>
                                        <p:tgtEl>
                                          <p:spTgt spid="224"/>
                                        </p:tgtEl>
                                      </p:cBhvr>
                                    </p:cmd>
                                  </p:childTnLst>
                                </p:cTn>
                              </p:par>
                            </p:childTnLst>
                          </p:cTn>
                        </p:par>
                      </p:childTnLst>
                    </p:cTn>
                  </p:par>
                </p:childTnLst>
              </p:cTn>
              <p:nextCondLst>
                <p:cond delay="0" evt="onClick">
                  <p:tgtEl>
                    <p:spTgt spid="224"/>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Title 1"/>
          <p:cNvSpPr txBox="1"/>
          <p:nvPr>
            <p:ph type="title"/>
          </p:nvPr>
        </p:nvSpPr>
        <p:spPr>
          <a:xfrm>
            <a:off x="3962400" y="549276"/>
            <a:ext cx="16459200" cy="2286002"/>
          </a:xfrm>
          <a:prstGeom prst="rect">
            <a:avLst/>
          </a:prstGeom>
        </p:spPr>
        <p:txBody>
          <a:bodyPr/>
          <a:lstStyle/>
          <a:p>
            <a:pPr/>
            <a:r>
              <a:t>Capcane lingvistice - Obscuritatea</a:t>
            </a:r>
          </a:p>
        </p:txBody>
      </p:sp>
      <p:sp>
        <p:nvSpPr>
          <p:cNvPr id="227" name="Content Placeholder 2"/>
          <p:cNvSpPr txBox="1"/>
          <p:nvPr>
            <p:ph type="body" idx="1"/>
          </p:nvPr>
        </p:nvSpPr>
        <p:spPr>
          <a:xfrm>
            <a:off x="3962400" y="3200400"/>
            <a:ext cx="16459200" cy="9051926"/>
          </a:xfrm>
          <a:prstGeom prst="rect">
            <a:avLst/>
          </a:prstGeom>
        </p:spPr>
        <p:txBody>
          <a:bodyPr/>
          <a:lstStyle/>
          <a:p>
            <a:pPr/>
            <a:r>
              <a:t>Obscuritatea apare când o expresie nu are nici măcar un nucleu clar al sensului.</a:t>
            </a:r>
          </a:p>
          <a:p>
            <a:pPr>
              <a:buSzTx/>
              <a:buNone/>
            </a:pPr>
          </a:p>
          <a:p>
            <a:pPr>
              <a:buSzTx/>
              <a:buNone/>
            </a:pPr>
            <a:r>
              <a:t>Totul contează.</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Validitatea argumentelor"/>
          <p:cNvSpPr txBox="1"/>
          <p:nvPr>
            <p:ph type="title"/>
          </p:nvPr>
        </p:nvSpPr>
        <p:spPr>
          <a:prstGeom prst="rect">
            <a:avLst/>
          </a:prstGeom>
        </p:spPr>
        <p:txBody>
          <a:bodyPr/>
          <a:lstStyle>
            <a:lvl1pPr>
              <a:defRPr spc="-100"/>
            </a:lvl1pPr>
          </a:lstStyle>
          <a:p>
            <a:pPr/>
            <a:r>
              <a:t>Validitatea argumentelor</a:t>
            </a:r>
          </a:p>
        </p:txBody>
      </p:sp>
      <p:sp>
        <p:nvSpPr>
          <p:cNvPr id="174" name="Valid =&gt; Un argument este valid, ddacă de fiecare dată când premisele sunt adevărate (1) și concluzia e adevărată (1).…"/>
          <p:cNvSpPr txBox="1"/>
          <p:nvPr>
            <p:ph type="body" idx="1"/>
          </p:nvPr>
        </p:nvSpPr>
        <p:spPr>
          <a:xfrm>
            <a:off x="1219200" y="4013200"/>
            <a:ext cx="21945600" cy="8385548"/>
          </a:xfrm>
          <a:prstGeom prst="rect">
            <a:avLst/>
          </a:prstGeom>
        </p:spPr>
        <p:txBody>
          <a:bodyPr/>
          <a:lstStyle/>
          <a:p>
            <a:pPr defTabSz="660400">
              <a:spcBef>
                <a:spcPts val="1900"/>
              </a:spcBef>
              <a:defRPr spc="-200" sz="5400"/>
            </a:pPr>
            <a:r>
              <a:t>Valid =&gt; Un argument este valid, ddacă de fiecare dată când premisele sunt adevărate (1) și concluzia e adevărată (1).</a:t>
            </a:r>
            <a:endParaRPr spc="-108"/>
          </a:p>
          <a:p>
            <a:pPr defTabSz="660400">
              <a:spcBef>
                <a:spcPts val="1900"/>
              </a:spcBef>
              <a:defRPr spc="-108" sz="5400"/>
            </a:pPr>
          </a:p>
          <a:p>
            <a:pPr defTabSz="660400">
              <a:spcBef>
                <a:spcPts val="1900"/>
              </a:spcBef>
              <a:defRPr spc="-200" sz="5400"/>
            </a:pPr>
            <a:r>
              <a:t>Reducerea la absurd:</a:t>
            </a:r>
            <a:endParaRPr spc="-108"/>
          </a:p>
          <a:p>
            <a:pPr defTabSz="660400">
              <a:spcBef>
                <a:spcPts val="1900"/>
              </a:spcBef>
              <a:defRPr spc="-200" sz="5400"/>
            </a:pPr>
            <a:r>
              <a:t>- Presupunem că argumentul nu este valid (premisele sunt 1 și concluzia e 0)</a:t>
            </a:r>
            <a:endParaRPr spc="-108"/>
          </a:p>
          <a:p>
            <a:pPr defTabSz="660400">
              <a:spcBef>
                <a:spcPts val="1900"/>
              </a:spcBef>
              <a:defRPr spc="-200" sz="5400"/>
            </a:pPr>
            <a:r>
              <a:t>- Dacă ajungem la o contradicție, atunci presupunerea noastră inițială este falsă, deci argumentul este valid. </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Title 1"/>
          <p:cNvSpPr txBox="1"/>
          <p:nvPr>
            <p:ph type="title"/>
          </p:nvPr>
        </p:nvSpPr>
        <p:spPr>
          <a:xfrm>
            <a:off x="3962400" y="549276"/>
            <a:ext cx="16459200" cy="2286002"/>
          </a:xfrm>
          <a:prstGeom prst="rect">
            <a:avLst/>
          </a:prstGeom>
        </p:spPr>
        <p:txBody>
          <a:bodyPr/>
          <a:lstStyle>
            <a:lvl1pPr defTabSz="1737360">
              <a:defRPr sz="7400"/>
            </a:lvl1pPr>
          </a:lstStyle>
          <a:p>
            <a:pPr/>
            <a:r>
              <a:t>Capcane lingvistice – Înțelesuri incomplete</a:t>
            </a:r>
          </a:p>
        </p:txBody>
      </p:sp>
      <p:sp>
        <p:nvSpPr>
          <p:cNvPr id="230" name="Content Placeholder 2"/>
          <p:cNvSpPr txBox="1"/>
          <p:nvPr>
            <p:ph type="body" idx="1"/>
          </p:nvPr>
        </p:nvSpPr>
        <p:spPr>
          <a:xfrm>
            <a:off x="3505200" y="3200400"/>
            <a:ext cx="17373600" cy="9906000"/>
          </a:xfrm>
          <a:prstGeom prst="rect">
            <a:avLst/>
          </a:prstGeom>
        </p:spPr>
        <p:txBody>
          <a:bodyPr/>
          <a:lstStyle/>
          <a:p>
            <a:pPr marL="582930" indent="-582930" algn="just" defTabSz="1554480">
              <a:lnSpc>
                <a:spcPct val="80000"/>
              </a:lnSpc>
              <a:spcBef>
                <a:spcPts val="700"/>
              </a:spcBef>
              <a:buSzTx/>
              <a:buNone/>
              <a:defRPr sz="3200"/>
            </a:pPr>
            <a:r>
              <a:t>O expresie incompletă nu are un domeniu specificat.</a:t>
            </a:r>
            <a:endParaRPr sz="2000"/>
          </a:p>
          <a:p>
            <a:pPr marL="582930" indent="-582930" algn="just" defTabSz="1554480">
              <a:lnSpc>
                <a:spcPct val="80000"/>
              </a:lnSpc>
              <a:spcBef>
                <a:spcPts val="400"/>
              </a:spcBef>
              <a:buSzTx/>
              <a:buNone/>
              <a:defRPr sz="8100"/>
            </a:pPr>
          </a:p>
          <a:p>
            <a:pPr marL="582930" indent="-582930" algn="just" defTabSz="1554480">
              <a:lnSpc>
                <a:spcPct val="80000"/>
              </a:lnSpc>
              <a:spcBef>
                <a:spcPts val="700"/>
              </a:spcBef>
              <a:buSzTx/>
              <a:buNone/>
              <a:defRPr sz="3200"/>
            </a:pPr>
            <a:r>
              <a:t>Întrebare dintr-un test de inteligență:</a:t>
            </a:r>
            <a:endParaRPr sz="2000"/>
          </a:p>
          <a:p>
            <a:pPr marL="582930" indent="-582930" algn="just" defTabSz="1554480">
              <a:lnSpc>
                <a:spcPct val="80000"/>
              </a:lnSpc>
              <a:spcBef>
                <a:spcPts val="700"/>
              </a:spcBef>
              <a:buSzTx/>
              <a:buNone/>
              <a:defRPr sz="3200"/>
            </a:pPr>
            <a:r>
              <a:t>“Care dintre urmatoarele animale nu ar trebui să se afle în listă: câine, vulpe, pisică, găină?”</a:t>
            </a:r>
            <a:endParaRPr sz="2000"/>
          </a:p>
          <a:p>
            <a:pPr marL="582930" indent="-582930" algn="just" defTabSz="1554480">
              <a:lnSpc>
                <a:spcPct val="80000"/>
              </a:lnSpc>
              <a:spcBef>
                <a:spcPts val="700"/>
              </a:spcBef>
              <a:buSzTx/>
              <a:buNone/>
              <a:defRPr sz="3200"/>
            </a:pPr>
            <a:r>
              <a:t>Presupoziție: doar 3 dintre cele 4 animale sunt asemănătoare. În baza a ce anume pot fi asemănătoare?!</a:t>
            </a:r>
            <a:endParaRPr sz="8100"/>
          </a:p>
          <a:p>
            <a:pPr marL="582930" indent="-582930" algn="just" defTabSz="1554480">
              <a:lnSpc>
                <a:spcPct val="80000"/>
              </a:lnSpc>
              <a:spcBef>
                <a:spcPts val="700"/>
              </a:spcBef>
              <a:buSzTx/>
              <a:buNone/>
              <a:defRPr sz="3200"/>
            </a:pPr>
            <a:r>
              <a:t>Termeni cu înțeles incomplet: </a:t>
            </a:r>
            <a:r>
              <a:rPr i="1"/>
              <a:t>similar</a:t>
            </a:r>
            <a:r>
              <a:t>, </a:t>
            </a:r>
            <a:r>
              <a:rPr i="1"/>
              <a:t>asemănător</a:t>
            </a:r>
            <a:r>
              <a:t>, </a:t>
            </a:r>
            <a:r>
              <a:rPr i="1"/>
              <a:t>diferit</a:t>
            </a:r>
            <a:r>
              <a:t>, </a:t>
            </a:r>
            <a:r>
              <a:rPr i="1"/>
              <a:t>util</a:t>
            </a:r>
            <a:r>
              <a:t>, </a:t>
            </a:r>
            <a:r>
              <a:rPr i="1"/>
              <a:t>mai bun</a:t>
            </a:r>
            <a:r>
              <a:t>, </a:t>
            </a:r>
            <a:r>
              <a:rPr i="1"/>
              <a:t>important</a:t>
            </a:r>
            <a:r>
              <a:t>.</a:t>
            </a:r>
            <a:endParaRPr sz="2000"/>
          </a:p>
          <a:p>
            <a:pPr marL="582930" indent="-582930" algn="just" defTabSz="1554480">
              <a:lnSpc>
                <a:spcPct val="80000"/>
              </a:lnSpc>
              <a:spcBef>
                <a:spcPts val="700"/>
              </a:spcBef>
              <a:buSzTx/>
              <a:buNone/>
              <a:defRPr sz="3200"/>
            </a:pPr>
            <a:r>
              <a:t>Aceștia presupun existența unui standard, a unei măsuri în baza căreia se face comparația. În absența standardului, fraza nu are un înțeles concret.</a:t>
            </a:r>
            <a:endParaRPr sz="2000"/>
          </a:p>
          <a:p>
            <a:pPr marL="582930" indent="-582930" algn="just" defTabSz="1554480">
              <a:lnSpc>
                <a:spcPct val="80000"/>
              </a:lnSpc>
              <a:spcBef>
                <a:spcPts val="400"/>
              </a:spcBef>
              <a:buSzTx/>
              <a:buNone/>
              <a:defRPr sz="8100"/>
            </a:pPr>
          </a:p>
          <a:p>
            <a:pPr marL="582930" indent="-582930" algn="just" defTabSz="1554480">
              <a:lnSpc>
                <a:spcPct val="80000"/>
              </a:lnSpc>
              <a:spcBef>
                <a:spcPts val="700"/>
              </a:spcBef>
              <a:buSzTx/>
              <a:buNone/>
              <a:defRPr sz="3200"/>
            </a:pPr>
            <a:r>
              <a:t>“Margarina/cerealele X sunt alternativa sănătoasa pentru întreaga familie!”</a:t>
            </a:r>
            <a:endParaRPr sz="2000"/>
          </a:p>
          <a:p>
            <a:pPr marL="582930" indent="-582930" algn="just" defTabSz="1554480">
              <a:lnSpc>
                <a:spcPct val="80000"/>
              </a:lnSpc>
              <a:spcBef>
                <a:spcPts val="700"/>
              </a:spcBef>
              <a:buSzTx/>
              <a:buNone/>
              <a:defRPr sz="3200"/>
            </a:pPr>
            <a:r>
              <a:t>“Cei ce folosesc Colgate au mai puține carii…”</a:t>
            </a:r>
            <a:endParaRPr sz="2000"/>
          </a:p>
          <a:p>
            <a:pPr marL="582930" indent="-582930" algn="just" defTabSz="1554480">
              <a:lnSpc>
                <a:spcPct val="80000"/>
              </a:lnSpc>
              <a:spcBef>
                <a:spcPts val="700"/>
              </a:spcBef>
              <a:buSzTx/>
              <a:buNone/>
              <a:defRPr sz="3200"/>
            </a:pPr>
            <a:r>
              <a:t>“Cu 15% mai multe alune” (pe un ambalaj de ciocolată)</a:t>
            </a:r>
            <a:endParaRPr sz="2000"/>
          </a:p>
          <a:p>
            <a:pPr marL="582930" indent="-582930" algn="just" defTabSz="1554480">
              <a:lnSpc>
                <a:spcPct val="80000"/>
              </a:lnSpc>
              <a:spcBef>
                <a:spcPts val="700"/>
              </a:spcBef>
              <a:buSzTx/>
              <a:buNone/>
              <a:defRPr sz="3200"/>
            </a:pPr>
            <a:r>
              <a:t>“Într-un studiu recent, mai multe persoane au spus ca preferă…”</a:t>
            </a:r>
            <a:endParaRPr sz="8100"/>
          </a:p>
          <a:p>
            <a:pPr marL="582930" indent="-582930" algn="just" defTabSz="1554480">
              <a:lnSpc>
                <a:spcPct val="80000"/>
              </a:lnSpc>
              <a:spcBef>
                <a:spcPts val="400"/>
              </a:spcBef>
              <a:buSzTx/>
              <a:buNone/>
              <a:defRPr sz="8100"/>
            </a:pPr>
          </a:p>
          <a:p>
            <a:pPr marL="582930" indent="-582930" algn="just" defTabSz="1554480">
              <a:lnSpc>
                <a:spcPct val="80000"/>
              </a:lnSpc>
              <a:spcBef>
                <a:spcPts val="700"/>
              </a:spcBef>
              <a:buSzTx/>
              <a:buNone/>
              <a:defRPr b="1" sz="3200">
                <a:solidFill>
                  <a:srgbClr val="FF0000"/>
                </a:solidFill>
                <a:effectLst>
                  <a:outerShdw sx="100000" sy="100000" kx="0" ky="0" algn="b" rotWithShape="0" blurRad="38100" dist="32385" dir="2700000">
                    <a:srgbClr val="000000">
                      <a:alpha val="43137"/>
                    </a:srgbClr>
                  </a:outerShdw>
                </a:effectLst>
              </a:defRPr>
            </a:pPr>
            <a:r>
              <a:t>!</a:t>
            </a:r>
            <a:r>
              <a:rPr b="0">
                <a:solidFill>
                  <a:srgbClr val="000000"/>
                </a:solidFill>
              </a:rPr>
              <a:t>Contextul unei discuții clarifică elementele lipsă de cele mai multe ori.</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Title 1"/>
          <p:cNvSpPr txBox="1"/>
          <p:nvPr>
            <p:ph type="title"/>
          </p:nvPr>
        </p:nvSpPr>
        <p:spPr>
          <a:xfrm>
            <a:off x="3962400" y="549276"/>
            <a:ext cx="16459200" cy="2286002"/>
          </a:xfrm>
          <a:prstGeom prst="rect">
            <a:avLst/>
          </a:prstGeom>
        </p:spPr>
        <p:txBody>
          <a:bodyPr/>
          <a:lstStyle/>
          <a:p>
            <a:pPr/>
            <a:r>
              <a:t>Distorsiunea</a:t>
            </a:r>
          </a:p>
        </p:txBody>
      </p:sp>
      <p:sp>
        <p:nvSpPr>
          <p:cNvPr id="233" name="Content Placeholder 2"/>
          <p:cNvSpPr txBox="1"/>
          <p:nvPr>
            <p:ph type="body" idx="1"/>
          </p:nvPr>
        </p:nvSpPr>
        <p:spPr>
          <a:xfrm>
            <a:off x="3505200" y="2895600"/>
            <a:ext cx="17830800" cy="10515600"/>
          </a:xfrm>
          <a:prstGeom prst="rect">
            <a:avLst/>
          </a:prstGeom>
        </p:spPr>
        <p:txBody>
          <a:bodyPr/>
          <a:lstStyle/>
          <a:p>
            <a:pPr>
              <a:lnSpc>
                <a:spcPct val="80000"/>
              </a:lnSpc>
              <a:spcBef>
                <a:spcPts val="1000"/>
              </a:spcBef>
              <a:buSzTx/>
              <a:buNone/>
              <a:defRPr sz="4400"/>
            </a:pPr>
          </a:p>
          <a:p>
            <a:pPr>
              <a:lnSpc>
                <a:spcPct val="80000"/>
              </a:lnSpc>
              <a:spcBef>
                <a:spcPts val="1000"/>
              </a:spcBef>
              <a:defRPr sz="4400">
                <a:solidFill>
                  <a:srgbClr val="FF0000"/>
                </a:solidFill>
              </a:defRPr>
            </a:pPr>
            <a:r>
              <a:t>Introducerea conotațiilor emoționale</a:t>
            </a:r>
          </a:p>
          <a:p>
            <a:pPr marL="0" indent="0">
              <a:lnSpc>
                <a:spcPct val="80000"/>
              </a:lnSpc>
              <a:spcBef>
                <a:spcPts val="1000"/>
              </a:spcBef>
              <a:buSzTx/>
              <a:buNone/>
              <a:defRPr sz="4400"/>
            </a:pPr>
            <a:r>
              <a:t>Greșeala este o oportunitate de a învăța ceva.</a:t>
            </a:r>
          </a:p>
          <a:p>
            <a:pPr marL="0" indent="0">
              <a:lnSpc>
                <a:spcPct val="80000"/>
              </a:lnSpc>
              <a:spcBef>
                <a:spcPts val="1000"/>
              </a:spcBef>
              <a:buSzTx/>
              <a:buNone/>
              <a:defRPr sz="4400"/>
            </a:pPr>
          </a:p>
          <a:p>
            <a:pPr>
              <a:lnSpc>
                <a:spcPct val="80000"/>
              </a:lnSpc>
              <a:spcBef>
                <a:spcPts val="1000"/>
              </a:spcBef>
              <a:defRPr sz="4400">
                <a:solidFill>
                  <a:srgbClr val="FF0000"/>
                </a:solidFill>
              </a:defRPr>
            </a:pPr>
            <a:r>
              <a:t>Schimbarea sensului unui cuvânt pe parcurs</a:t>
            </a:r>
          </a:p>
          <a:p>
            <a:pPr marL="0" indent="0">
              <a:lnSpc>
                <a:spcPct val="80000"/>
              </a:lnSpc>
              <a:spcBef>
                <a:spcPts val="1000"/>
              </a:spcBef>
              <a:buSzTx/>
              <a:buNone/>
              <a:defRPr sz="4400"/>
            </a:pPr>
            <a:r>
              <a:t>X: Toți </a:t>
            </a:r>
            <a:r>
              <a:rPr>
                <a:solidFill>
                  <a:srgbClr val="00B0F0"/>
                </a:solidFill>
              </a:rPr>
              <a:t>politicienii</a:t>
            </a:r>
            <a:r>
              <a:t> sunt corupți.</a:t>
            </a:r>
          </a:p>
          <a:p>
            <a:pPr marL="0" indent="0">
              <a:lnSpc>
                <a:spcPct val="80000"/>
              </a:lnSpc>
              <a:spcBef>
                <a:spcPts val="1000"/>
              </a:spcBef>
              <a:buSzTx/>
              <a:buNone/>
              <a:defRPr sz="4400"/>
            </a:pPr>
            <a:r>
              <a:t>Y: Mandela e politician, dar nu e corupt.</a:t>
            </a:r>
          </a:p>
          <a:p>
            <a:pPr marL="0" indent="0">
              <a:lnSpc>
                <a:spcPct val="80000"/>
              </a:lnSpc>
              <a:spcBef>
                <a:spcPts val="1000"/>
              </a:spcBef>
              <a:buSzTx/>
              <a:buNone/>
              <a:defRPr sz="4400"/>
            </a:pPr>
            <a:r>
              <a:t>X: Dacă nu e corupt, nu e un </a:t>
            </a:r>
            <a:r>
              <a:rPr>
                <a:solidFill>
                  <a:srgbClr val="00B0F0"/>
                </a:solidFill>
              </a:rPr>
              <a:t>politician </a:t>
            </a:r>
            <a:r>
              <a:t>adevărat</a:t>
            </a:r>
          </a:p>
          <a:p>
            <a:pPr marL="0" indent="0">
              <a:lnSpc>
                <a:spcPct val="80000"/>
              </a:lnSpc>
              <a:spcBef>
                <a:spcPts val="1000"/>
              </a:spcBef>
              <a:buSzTx/>
              <a:buNone/>
              <a:defRPr sz="4400"/>
            </a:pPr>
          </a:p>
          <a:p>
            <a:pPr>
              <a:lnSpc>
                <a:spcPct val="80000"/>
              </a:lnSpc>
              <a:spcBef>
                <a:spcPts val="1000"/>
              </a:spcBef>
              <a:defRPr sz="4400">
                <a:solidFill>
                  <a:srgbClr val="FF0000"/>
                </a:solidFill>
              </a:defRPr>
            </a:pPr>
            <a:r>
              <a:t>Citarea în afara contextului</a:t>
            </a:r>
          </a:p>
          <a:p>
            <a:pPr marL="0" indent="0">
              <a:lnSpc>
                <a:spcPct val="80000"/>
              </a:lnSpc>
              <a:spcBef>
                <a:spcPts val="1000"/>
              </a:spcBef>
              <a:buSzTx/>
              <a:buNone/>
              <a:defRPr sz="4400"/>
            </a:pPr>
          </a:p>
          <a:p>
            <a:pPr>
              <a:lnSpc>
                <a:spcPct val="80000"/>
              </a:lnSpc>
              <a:spcBef>
                <a:spcPts val="1000"/>
              </a:spcBef>
              <a:defRPr sz="4400">
                <a:solidFill>
                  <a:srgbClr val="FF0000"/>
                </a:solidFill>
              </a:defRPr>
            </a:pPr>
            <a:r>
              <a:t>Greșirea categoriei</a:t>
            </a:r>
          </a:p>
          <a:p>
            <a:pPr marL="0" indent="0">
              <a:lnSpc>
                <a:spcPct val="80000"/>
              </a:lnSpc>
              <a:spcBef>
                <a:spcPts val="1000"/>
              </a:spcBef>
              <a:buSzTx/>
              <a:buNone/>
              <a:defRPr sz="4400"/>
            </a:pPr>
            <a:r>
              <a:t>Informația vrea să fie liberă.</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5" name="Can A Gum Commercial Make You Cry?" descr="Can A Gum Commercial Make You Cry?"/>
          <p:cNvPicPr>
            <a:picLocks noChangeAspect="0"/>
          </p:cNvPicPr>
          <p:nvPr>
            <a:videoFile xmlns:mc="http://schemas.openxmlformats.org/markup-compatibility/2006" xmlns:aiw="http://developer.apple.com/namespaces/iwork" r:link="rId2" mc:Ignorable="aiw" aiw:title="Can A Gum Commercial Make You Cry?" aiw:author="BestVineVideos"/>
          </p:nvPr>
        </p:nvPicPr>
        <p:blipFill>
          <a:blip r:embed="rId3">
            <a:extLst/>
          </a:blip>
          <a:stretch>
            <a:fillRect/>
          </a:stretch>
        </p:blipFill>
        <p:spPr>
          <a:xfrm>
            <a:off x="1549612" y="766455"/>
            <a:ext cx="21658827" cy="12183090"/>
          </a:xfrm>
          <a:prstGeom prst="rect">
            <a:avLst/>
          </a:prstGeom>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1" fill="hold"/>
                                        <p:tgtEl>
                                          <p:spTgt spid="235"/>
                                        </p:tgtEl>
                                      </p:cBhvr>
                                    </p:cmd>
                                  </p:childTnLst>
                                </p:cTn>
                              </p:par>
                            </p:childTnLst>
                          </p:cTn>
                        </p:par>
                      </p:childTnLst>
                    </p:cTn>
                  </p:par>
                  <p:par>
                    <p:cTn id="7" fill="hold">
                      <p:stCondLst>
                        <p:cond delay="indefinite"/>
                      </p:stCondLst>
                      <p:childTnLst>
                        <p:par>
                          <p:cTn id="8" fill="hold">
                            <p:stCondLst>
                              <p:cond delay="0"/>
                            </p:stCondLst>
                            <p:childTnLst>
                              <p:par>
                                <p:cTn id="9" presetClass="mediacall" nodeType="clickEffect" presetSubtype="0" presetID="3" grpId="1" fill="hold">
                                  <p:stCondLst>
                                    <p:cond delay="0"/>
                                  </p:stCondLst>
                                  <p:childTnLst>
                                    <p:cmd type="call" cmd="stop">
                                      <p:cBhvr>
                                        <p:cTn id="10" dur="1000" fill="hold"/>
                                        <p:tgtEl>
                                          <p:spTgt spid="235"/>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80000">
                <p:cTn id="11" fill="hold" display="0">
                  <p:stCondLst>
                    <p:cond delay="indefinite"/>
                  </p:stCondLst>
                </p:cTn>
                <p:tgtEl>
                  <p:spTgt spid="235"/>
                </p:tgtEl>
              </p:cMediaNode>
            </p:video>
            <p:seq concurrent="1" prevAc="none" nextAc="seek">
              <p:cTn id="12" evtFilter="cancelBubble" nodeType="interactiveSeq" restart="whenNotActive" fill="hold">
                <p:stCondLst>
                  <p:cond delay="0" evt="onClick">
                    <p:tgtEl>
                      <p:spTgt spid="235"/>
                    </p:tgtEl>
                  </p:cond>
                </p:stCondLst>
                <p:endSync delay="0" evt="end">
                  <p:rtn val="all"/>
                </p:endSync>
                <p:childTnLst>
                  <p:par>
                    <p:cTn id="13" fill="hold">
                      <p:stCondLst>
                        <p:cond delay="0"/>
                      </p:stCondLst>
                      <p:childTnLst>
                        <p:par>
                          <p:cTn id="14" fill="hold">
                            <p:stCondLst>
                              <p:cond delay="0"/>
                            </p:stCondLst>
                            <p:childTnLst>
                              <p:par>
                                <p:cTn id="15" presetClass="mediacall" nodeType="clickEffect" presetSubtype="0" presetID="2" fill="hold">
                                  <p:stCondLst>
                                    <p:cond delay="0"/>
                                  </p:stCondLst>
                                  <p:childTnLst>
                                    <p:cmd type="call" cmd="togglePause">
                                      <p:cBhvr>
                                        <p:cTn id="16" dur="1" fill="hold"/>
                                        <p:tgtEl>
                                          <p:spTgt spid="235"/>
                                        </p:tgtEl>
                                      </p:cBhvr>
                                    </p:cmd>
                                  </p:childTnLst>
                                </p:cTn>
                              </p:par>
                            </p:childTnLst>
                          </p:cTn>
                        </p:par>
                      </p:childTnLst>
                    </p:cTn>
                  </p:par>
                </p:childTnLst>
              </p:cTn>
              <p:nextCondLst>
                <p:cond delay="0" evt="onClick">
                  <p:tgtEl>
                    <p:spTgt spid="235"/>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Title 1"/>
          <p:cNvSpPr txBox="1"/>
          <p:nvPr>
            <p:ph type="title"/>
          </p:nvPr>
        </p:nvSpPr>
        <p:spPr>
          <a:xfrm>
            <a:off x="3962400" y="549276"/>
            <a:ext cx="16459200" cy="2286002"/>
          </a:xfrm>
          <a:prstGeom prst="rect">
            <a:avLst/>
          </a:prstGeom>
        </p:spPr>
        <p:txBody>
          <a:bodyPr/>
          <a:lstStyle>
            <a:lvl1pPr defTabSz="1737360">
              <a:defRPr sz="7400"/>
            </a:lvl1pPr>
          </a:lstStyle>
          <a:p>
            <a:pPr/>
            <a:r>
              <a:t>Capcane lingvistice – distorsionarea înțelesului (răstălmăcirea)</a:t>
            </a:r>
          </a:p>
        </p:txBody>
      </p:sp>
      <p:sp>
        <p:nvSpPr>
          <p:cNvPr id="238" name="Content Placeholder 2"/>
          <p:cNvSpPr txBox="1"/>
          <p:nvPr>
            <p:ph type="body" idx="1"/>
          </p:nvPr>
        </p:nvSpPr>
        <p:spPr>
          <a:xfrm>
            <a:off x="3962400" y="3200400"/>
            <a:ext cx="16459200" cy="9051926"/>
          </a:xfrm>
          <a:prstGeom prst="rect">
            <a:avLst/>
          </a:prstGeom>
        </p:spPr>
        <p:txBody>
          <a:bodyPr/>
          <a:lstStyle/>
          <a:p>
            <a:pPr>
              <a:lnSpc>
                <a:spcPct val="80000"/>
              </a:lnSpc>
              <a:spcBef>
                <a:spcPts val="1200"/>
              </a:spcBef>
              <a:defRPr sz="5400"/>
            </a:pPr>
            <a:r>
              <a:t>Distorsionarea înțelesului (răstălmacirea) = acordarea unor înțelesuri neadecvate cuvintelor</a:t>
            </a:r>
          </a:p>
          <a:p>
            <a:pPr>
              <a:lnSpc>
                <a:spcPct val="80000"/>
              </a:lnSpc>
              <a:spcBef>
                <a:spcPts val="1200"/>
              </a:spcBef>
              <a:buSzTx/>
              <a:buNone/>
              <a:defRPr sz="5400"/>
            </a:pPr>
            <a:r>
              <a:t>- Cum putem defini greșit un termen ca urmare a distorsionării înțelesului acestuia?</a:t>
            </a:r>
          </a:p>
          <a:p>
            <a:pPr>
              <a:lnSpc>
                <a:spcPct val="80000"/>
              </a:lnSpc>
              <a:spcBef>
                <a:spcPts val="1200"/>
              </a:spcBef>
              <a:buFontTx/>
              <a:buChar char="-"/>
              <a:defRPr sz="5400"/>
            </a:pPr>
            <a:r>
              <a:t>Cazul definițiilor “persuasive”: folosirea unor termeni echivalenți dar conotați pozitiv/negativ în locul termenilor tehnici. </a:t>
            </a:r>
          </a:p>
          <a:p>
            <a:pPr>
              <a:lnSpc>
                <a:spcPct val="80000"/>
              </a:lnSpc>
              <a:spcBef>
                <a:spcPts val="1200"/>
              </a:spcBef>
              <a:buSzTx/>
              <a:buNone/>
              <a:defRPr b="1" sz="5400"/>
            </a:pPr>
            <a:r>
              <a:t>Exemple</a:t>
            </a:r>
            <a:r>
              <a:rPr b="0"/>
              <a:t>:</a:t>
            </a:r>
          </a:p>
          <a:p>
            <a:pPr>
              <a:lnSpc>
                <a:spcPct val="80000"/>
              </a:lnSpc>
              <a:spcBef>
                <a:spcPts val="1200"/>
              </a:spcBef>
              <a:buSzTx/>
              <a:buNone/>
              <a:defRPr sz="5400"/>
            </a:pPr>
            <a:r>
              <a:t>- Greșeală = ocazie valoroasă de a învăța ceva nou</a:t>
            </a:r>
          </a:p>
          <a:p>
            <a:pPr>
              <a:lnSpc>
                <a:spcPct val="80000"/>
              </a:lnSpc>
              <a:spcBef>
                <a:spcPts val="1200"/>
              </a:spcBef>
              <a:buSzTx/>
              <a:buNone/>
              <a:defRPr sz="5400"/>
            </a:pPr>
            <a:r>
              <a:t>- Religie = credință irațională în existența unui creator omniscient, omnipotent etc.</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0" name="You Won’t Believe What Obama Says In This Video! 😉" descr="You Won’t Believe What Obama Says In This Video! 😉"/>
          <p:cNvPicPr>
            <a:picLocks noChangeAspect="0"/>
          </p:cNvPicPr>
          <p:nvPr>
            <a:videoFile xmlns:mc="http://schemas.openxmlformats.org/markup-compatibility/2006" xmlns:aiw="http://developer.apple.com/namespaces/iwork" r:link="rId2" mc:Ignorable="aiw" aiw:title="You Won’t Believe What Obama Says In This Video! 😉" aiw:author="BuzzFeedVideo"/>
          </p:nvPr>
        </p:nvPicPr>
        <p:blipFill>
          <a:blip r:embed="rId3">
            <a:extLst/>
          </a:blip>
          <a:stretch>
            <a:fillRect/>
          </a:stretch>
        </p:blipFill>
        <p:spPr>
          <a:xfrm>
            <a:off x="1309613" y="736657"/>
            <a:ext cx="21764774" cy="12242685"/>
          </a:xfrm>
          <a:prstGeom prst="rect">
            <a:avLst/>
          </a:prstGeom>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1" fill="hold"/>
                                        <p:tgtEl>
                                          <p:spTgt spid="240"/>
                                        </p:tgtEl>
                                      </p:cBhvr>
                                    </p:cmd>
                                  </p:childTnLst>
                                </p:cTn>
                              </p:par>
                            </p:childTnLst>
                          </p:cTn>
                        </p:par>
                      </p:childTnLst>
                    </p:cTn>
                  </p:par>
                  <p:par>
                    <p:cTn id="7" fill="hold">
                      <p:stCondLst>
                        <p:cond delay="indefinite"/>
                      </p:stCondLst>
                      <p:childTnLst>
                        <p:par>
                          <p:cTn id="8" fill="hold">
                            <p:stCondLst>
                              <p:cond delay="0"/>
                            </p:stCondLst>
                            <p:childTnLst>
                              <p:par>
                                <p:cTn id="9" presetClass="mediacall" nodeType="clickEffect" presetSubtype="0" presetID="3" grpId="1" fill="hold">
                                  <p:stCondLst>
                                    <p:cond delay="0"/>
                                  </p:stCondLst>
                                  <p:childTnLst>
                                    <p:cmd type="call" cmd="stop">
                                      <p:cBhvr>
                                        <p:cTn id="10" dur="1000" fill="hold"/>
                                        <p:tgtEl>
                                          <p:spTgt spid="240"/>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80000">
                <p:cTn id="11" fill="hold" display="0">
                  <p:stCondLst>
                    <p:cond delay="indefinite"/>
                  </p:stCondLst>
                </p:cTn>
                <p:tgtEl>
                  <p:spTgt spid="240"/>
                </p:tgtEl>
              </p:cMediaNode>
            </p:video>
            <p:seq concurrent="1" prevAc="none" nextAc="seek">
              <p:cTn id="12" evtFilter="cancelBubble" nodeType="interactiveSeq" restart="whenNotActive" fill="hold">
                <p:stCondLst>
                  <p:cond delay="0" evt="onClick">
                    <p:tgtEl>
                      <p:spTgt spid="240"/>
                    </p:tgtEl>
                  </p:cond>
                </p:stCondLst>
                <p:endSync delay="0" evt="end">
                  <p:rtn val="all"/>
                </p:endSync>
                <p:childTnLst>
                  <p:par>
                    <p:cTn id="13" fill="hold">
                      <p:stCondLst>
                        <p:cond delay="0"/>
                      </p:stCondLst>
                      <p:childTnLst>
                        <p:par>
                          <p:cTn id="14" fill="hold">
                            <p:stCondLst>
                              <p:cond delay="0"/>
                            </p:stCondLst>
                            <p:childTnLst>
                              <p:par>
                                <p:cTn id="15" presetClass="mediacall" nodeType="clickEffect" presetSubtype="0" presetID="2" fill="hold">
                                  <p:stCondLst>
                                    <p:cond delay="0"/>
                                  </p:stCondLst>
                                  <p:childTnLst>
                                    <p:cmd type="call" cmd="togglePause">
                                      <p:cBhvr>
                                        <p:cTn id="16" dur="1" fill="hold"/>
                                        <p:tgtEl>
                                          <p:spTgt spid="240"/>
                                        </p:tgtEl>
                                      </p:cBhvr>
                                    </p:cmd>
                                  </p:childTnLst>
                                </p:cTn>
                              </p:par>
                            </p:childTnLst>
                          </p:cTn>
                        </p:par>
                      </p:childTnLst>
                    </p:cTn>
                  </p:par>
                </p:childTnLst>
              </p:cTn>
              <p:nextCondLst>
                <p:cond delay="0" evt="onClick">
                  <p:tgtEl>
                    <p:spTgt spid="240"/>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Title 1"/>
          <p:cNvSpPr txBox="1"/>
          <p:nvPr>
            <p:ph type="title"/>
          </p:nvPr>
        </p:nvSpPr>
        <p:spPr>
          <a:xfrm>
            <a:off x="3962400" y="549276"/>
            <a:ext cx="16459200" cy="2286002"/>
          </a:xfrm>
          <a:prstGeom prst="rect">
            <a:avLst/>
          </a:prstGeom>
        </p:spPr>
        <p:txBody>
          <a:bodyPr/>
          <a:lstStyle>
            <a:lvl1pPr>
              <a:defRPr sz="7800"/>
            </a:lvl1pPr>
          </a:lstStyle>
          <a:p>
            <a:pPr/>
            <a:r>
              <a:t>Capcane lingvistice – “weasel words”</a:t>
            </a:r>
          </a:p>
        </p:txBody>
      </p:sp>
      <p:sp>
        <p:nvSpPr>
          <p:cNvPr id="243" name="Content Placeholder 2"/>
          <p:cNvSpPr txBox="1"/>
          <p:nvPr>
            <p:ph type="body" idx="1"/>
          </p:nvPr>
        </p:nvSpPr>
        <p:spPr>
          <a:xfrm>
            <a:off x="3962400" y="2590800"/>
            <a:ext cx="16459200" cy="10515600"/>
          </a:xfrm>
          <a:prstGeom prst="rect">
            <a:avLst/>
          </a:prstGeom>
        </p:spPr>
        <p:txBody>
          <a:bodyPr/>
          <a:lstStyle/>
          <a:p>
            <a:pPr marL="0" indent="0">
              <a:lnSpc>
                <a:spcPct val="80000"/>
              </a:lnSpc>
              <a:spcBef>
                <a:spcPts val="800"/>
              </a:spcBef>
              <a:buSzTx/>
              <a:buNone/>
              <a:defRPr sz="3400"/>
            </a:pPr>
            <a:r>
              <a:t>X: Toți </a:t>
            </a:r>
            <a:r>
              <a:rPr>
                <a:solidFill>
                  <a:srgbClr val="00B0F0"/>
                </a:solidFill>
              </a:rPr>
              <a:t>politicienii</a:t>
            </a:r>
            <a:r>
              <a:t> sunt corupți.</a:t>
            </a:r>
          </a:p>
          <a:p>
            <a:pPr marL="0" indent="0">
              <a:lnSpc>
                <a:spcPct val="80000"/>
              </a:lnSpc>
              <a:spcBef>
                <a:spcPts val="800"/>
              </a:spcBef>
              <a:buSzTx/>
              <a:buNone/>
              <a:defRPr sz="3400"/>
            </a:pPr>
            <a:r>
              <a:t>Y: Mandela e politician, dar nu e corupt.</a:t>
            </a:r>
          </a:p>
          <a:p>
            <a:pPr marL="0" indent="0">
              <a:lnSpc>
                <a:spcPct val="80000"/>
              </a:lnSpc>
              <a:spcBef>
                <a:spcPts val="800"/>
              </a:spcBef>
              <a:buSzTx/>
              <a:buNone/>
              <a:defRPr sz="3400"/>
            </a:pPr>
            <a:r>
              <a:t>X: Dacă nu e corupt, nu e un </a:t>
            </a:r>
            <a:r>
              <a:rPr>
                <a:solidFill>
                  <a:srgbClr val="00B0F0"/>
                </a:solidFill>
              </a:rPr>
              <a:t>politician </a:t>
            </a:r>
            <a:r>
              <a:t>adevărat</a:t>
            </a:r>
          </a:p>
          <a:p>
            <a:pPr>
              <a:lnSpc>
                <a:spcPct val="80000"/>
              </a:lnSpc>
              <a:spcBef>
                <a:spcPts val="800"/>
              </a:spcBef>
              <a:buSzTx/>
              <a:buNone/>
              <a:defRPr sz="3400"/>
            </a:pPr>
          </a:p>
          <a:p>
            <a:pPr>
              <a:lnSpc>
                <a:spcPct val="80000"/>
              </a:lnSpc>
              <a:spcBef>
                <a:spcPts val="800"/>
              </a:spcBef>
              <a:buSzTx/>
              <a:buNone/>
              <a:defRPr sz="3400"/>
            </a:pPr>
            <a:r>
              <a:t>“- Toți </a:t>
            </a:r>
            <a:r>
              <a:rPr b="1">
                <a:effectLst>
                  <a:outerShdw sx="100000" sy="100000" kx="0" ky="0" algn="b" rotWithShape="0" blurRad="38100" dist="38100" dir="2700000">
                    <a:srgbClr val="000000">
                      <a:alpha val="43137"/>
                    </a:srgbClr>
                  </a:outerShdw>
                </a:effectLst>
              </a:rPr>
              <a:t>programatorii</a:t>
            </a:r>
            <a:r>
              <a:t> sunt plictisitori și fără imaginație…</a:t>
            </a:r>
          </a:p>
          <a:p>
            <a:pPr>
              <a:lnSpc>
                <a:spcPct val="80000"/>
              </a:lnSpc>
              <a:spcBef>
                <a:spcPts val="800"/>
              </a:spcBef>
              <a:buSzTx/>
              <a:buNone/>
              <a:defRPr sz="3400"/>
            </a:pPr>
            <a:r>
              <a:t> - Chiar și Bill Gates? Steve Wozniak? Sau Steve Jobs?”</a:t>
            </a:r>
          </a:p>
          <a:p>
            <a:pPr>
              <a:lnSpc>
                <a:spcPct val="80000"/>
              </a:lnSpc>
              <a:spcBef>
                <a:spcPts val="800"/>
              </a:spcBef>
              <a:buFontTx/>
              <a:buChar char="-"/>
              <a:defRPr sz="3400"/>
            </a:pPr>
            <a:r>
              <a:t>Ok, ei sunt oameni interesanți și inovatori, dar nu sunt cu adevărat </a:t>
            </a:r>
            <a:r>
              <a:rPr b="1">
                <a:effectLst>
                  <a:outerShdw sx="100000" sy="100000" kx="0" ky="0" algn="b" rotWithShape="0" blurRad="38100" dist="38100" dir="2700000">
                    <a:srgbClr val="000000">
                      <a:alpha val="43137"/>
                    </a:srgbClr>
                  </a:outerShdw>
                </a:effectLst>
              </a:rPr>
              <a:t>programatori</a:t>
            </a:r>
            <a:r>
              <a:t>”</a:t>
            </a:r>
          </a:p>
          <a:p>
            <a:pPr>
              <a:lnSpc>
                <a:spcPct val="80000"/>
              </a:lnSpc>
              <a:spcBef>
                <a:spcPts val="800"/>
              </a:spcBef>
              <a:buSzTx/>
              <a:buNone/>
              <a:defRPr sz="3400"/>
            </a:pPr>
          </a:p>
          <a:p>
            <a:pPr>
              <a:lnSpc>
                <a:spcPct val="80000"/>
              </a:lnSpc>
              <a:spcBef>
                <a:spcPts val="800"/>
              </a:spcBef>
              <a:buFontTx/>
              <a:buChar char="-"/>
              <a:defRPr sz="3400"/>
            </a:pPr>
          </a:p>
          <a:p>
            <a:pPr>
              <a:lnSpc>
                <a:spcPct val="80000"/>
              </a:lnSpc>
              <a:spcBef>
                <a:spcPts val="800"/>
              </a:spcBef>
              <a:buSzTx/>
              <a:buNone/>
              <a:defRPr sz="3400"/>
            </a:pPr>
            <a:r>
              <a:t>Ce este în neregulă?</a:t>
            </a:r>
          </a:p>
          <a:p>
            <a:pPr marL="1028700" indent="-1028700">
              <a:lnSpc>
                <a:spcPct val="80000"/>
              </a:lnSpc>
              <a:spcBef>
                <a:spcPts val="800"/>
              </a:spcBef>
              <a:buFontTx/>
              <a:buAutoNum type="arabicParenBoth" startAt="1"/>
              <a:defRPr sz="3400"/>
            </a:pPr>
            <a:r>
              <a:t>În fraze diferite, sensul aceluiași cuvânt (politician, programator) este folosit cu înțelesuri diferite.</a:t>
            </a:r>
          </a:p>
          <a:p>
            <a:pPr marL="1028700" indent="-1028700">
              <a:lnSpc>
                <a:spcPct val="80000"/>
              </a:lnSpc>
              <a:spcBef>
                <a:spcPts val="800"/>
              </a:spcBef>
              <a:buFontTx/>
              <a:buAutoNum type="arabicParenBoth" startAt="1"/>
              <a:defRPr sz="3400"/>
            </a:pPr>
            <a:r>
              <a:t>Daca sensul lui “politician” este “persoană coruptă”, iar sensul lui “programator” este “persoana… plictisitoare”, atunci ce vrea, de fapt interlocutorul să ne spună? Că toți corupții sunt corupti? Trivial și neinteresant.</a:t>
            </a:r>
          </a:p>
          <a:p>
            <a:pPr marL="1028700" indent="-1028700">
              <a:lnSpc>
                <a:spcPct val="80000"/>
              </a:lnSpc>
              <a:spcBef>
                <a:spcPts val="800"/>
              </a:spcBef>
              <a:buFontTx/>
              <a:buAutoNum type="arabicParenBoth" startAt="1"/>
              <a:defRPr sz="3400"/>
            </a:pPr>
            <a:r>
              <a:t>Presupoziție ilicită și incorectă: pentru a fi politician trebuie să fii corupt, pentru a fi programator trebuie să fii plictisitor și lipsit de imaginație.</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Title 1"/>
          <p:cNvSpPr txBox="1"/>
          <p:nvPr>
            <p:ph type="title"/>
          </p:nvPr>
        </p:nvSpPr>
        <p:spPr>
          <a:xfrm>
            <a:off x="3962400" y="549276"/>
            <a:ext cx="16459200" cy="2286002"/>
          </a:xfrm>
          <a:prstGeom prst="rect">
            <a:avLst/>
          </a:prstGeom>
        </p:spPr>
        <p:txBody>
          <a:bodyPr/>
          <a:lstStyle>
            <a:lvl1pPr>
              <a:defRPr sz="7800"/>
            </a:lvl1pPr>
          </a:lstStyle>
          <a:p>
            <a:pPr/>
            <a:r>
              <a:t>Capcane lingvistice – erori categoriale</a:t>
            </a:r>
          </a:p>
        </p:txBody>
      </p:sp>
      <p:sp>
        <p:nvSpPr>
          <p:cNvPr id="246" name="Content Placeholder 2"/>
          <p:cNvSpPr txBox="1"/>
          <p:nvPr>
            <p:ph type="body" idx="1"/>
          </p:nvPr>
        </p:nvSpPr>
        <p:spPr>
          <a:xfrm>
            <a:off x="3962400" y="3200400"/>
            <a:ext cx="16459200" cy="9051926"/>
          </a:xfrm>
          <a:prstGeom prst="rect">
            <a:avLst/>
          </a:prstGeom>
        </p:spPr>
        <p:txBody>
          <a:bodyPr/>
          <a:lstStyle/>
          <a:p>
            <a:pPr>
              <a:lnSpc>
                <a:spcPct val="80000"/>
              </a:lnSpc>
              <a:spcBef>
                <a:spcPts val="1300"/>
              </a:spcBef>
              <a:buSzTx/>
              <a:buNone/>
              <a:defRPr sz="5800"/>
            </a:pPr>
            <a:r>
              <a:t>Eroare categorială = a atribui o proprietate unui obiect căruia îi este imposibil din punct de vedere logic să aibă respectiva proprietate.</a:t>
            </a:r>
          </a:p>
          <a:p>
            <a:pPr>
              <a:lnSpc>
                <a:spcPct val="80000"/>
              </a:lnSpc>
              <a:spcBef>
                <a:spcPts val="1300"/>
              </a:spcBef>
              <a:buSzTx/>
              <a:buNone/>
              <a:defRPr sz="5800"/>
            </a:pPr>
            <a:r>
              <a:t>Erorile categoriale = cazuri de imposibilități logice (imposibilități logice vs. empirice vs. tehnologice vs. legale)</a:t>
            </a:r>
          </a:p>
          <a:p>
            <a:pPr>
              <a:lnSpc>
                <a:spcPct val="80000"/>
              </a:lnSpc>
              <a:spcBef>
                <a:spcPts val="1300"/>
              </a:spcBef>
              <a:buSzTx/>
              <a:buNone/>
              <a:defRPr sz="5800"/>
            </a:pPr>
            <a:r>
              <a:t>Noam Chomsky: “ideile verzi dorm furios”</a:t>
            </a:r>
          </a:p>
          <a:p>
            <a:pPr>
              <a:lnSpc>
                <a:spcPct val="80000"/>
              </a:lnSpc>
              <a:spcBef>
                <a:spcPts val="1300"/>
              </a:spcBef>
              <a:buSzTx/>
              <a:buNone/>
              <a:defRPr sz="5800"/>
            </a:pPr>
            <a:r>
              <a:t>Exemple în argumentare:</a:t>
            </a:r>
          </a:p>
          <a:p>
            <a:pPr>
              <a:lnSpc>
                <a:spcPct val="80000"/>
              </a:lnSpc>
              <a:spcBef>
                <a:spcPts val="1300"/>
              </a:spcBef>
              <a:buSzTx/>
              <a:buNone/>
              <a:defRPr sz="5800"/>
            </a:pPr>
            <a:r>
              <a:t>“Information wants to be free!” (antropomorfizare)</a:t>
            </a:r>
          </a:p>
          <a:p>
            <a:pPr>
              <a:lnSpc>
                <a:spcPct val="80000"/>
              </a:lnSpc>
              <a:spcBef>
                <a:spcPts val="1300"/>
              </a:spcBef>
              <a:buSzTx/>
              <a:buNone/>
              <a:defRPr sz="5800"/>
            </a:pPr>
            <a:r>
              <a:t>“Istoria mă va ierta” (reificare)</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Title 1"/>
          <p:cNvSpPr txBox="1"/>
          <p:nvPr>
            <p:ph type="title"/>
          </p:nvPr>
        </p:nvSpPr>
        <p:spPr>
          <a:xfrm>
            <a:off x="3962400" y="549276"/>
            <a:ext cx="16459200" cy="2286002"/>
          </a:xfrm>
          <a:prstGeom prst="rect">
            <a:avLst/>
          </a:prstGeom>
        </p:spPr>
        <p:txBody>
          <a:bodyPr/>
          <a:lstStyle/>
          <a:p>
            <a:pPr/>
            <a:r>
              <a:t>Sens gol</a:t>
            </a:r>
          </a:p>
        </p:txBody>
      </p:sp>
      <p:sp>
        <p:nvSpPr>
          <p:cNvPr id="249" name="Content Placeholder 2"/>
          <p:cNvSpPr txBox="1"/>
          <p:nvPr>
            <p:ph type="body" idx="1"/>
          </p:nvPr>
        </p:nvSpPr>
        <p:spPr>
          <a:xfrm>
            <a:off x="3962400" y="3200400"/>
            <a:ext cx="16459200" cy="9051926"/>
          </a:xfrm>
          <a:prstGeom prst="rect">
            <a:avLst/>
          </a:prstGeom>
        </p:spPr>
        <p:txBody>
          <a:bodyPr/>
          <a:lstStyle/>
          <a:p>
            <a:pPr marL="0" indent="0" algn="just">
              <a:buSzTx/>
              <a:buNone/>
            </a:pPr>
          </a:p>
          <a:p>
            <a:pPr marL="0" indent="0" algn="just">
              <a:buSzTx/>
              <a:buNone/>
            </a:pPr>
          </a:p>
          <a:p>
            <a:pPr marL="0" indent="0" algn="just">
              <a:buSzTx/>
              <a:buNone/>
            </a:pPr>
            <a:r>
              <a:t>Fie va ploua mâine, sau nu va ploua. Dacă plouă, atunci vor fi precipitații. Este posibil să plouă torențial mâine sau nu. Dacă va ploua torențial toată dimineața, atunci nu vom avea o dimineață însorită. </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Title 1"/>
          <p:cNvSpPr txBox="1"/>
          <p:nvPr>
            <p:ph type="title"/>
          </p:nvPr>
        </p:nvSpPr>
        <p:spPr>
          <a:xfrm>
            <a:off x="3962400" y="549276"/>
            <a:ext cx="16459200" cy="2286002"/>
          </a:xfrm>
          <a:prstGeom prst="rect">
            <a:avLst/>
          </a:prstGeom>
        </p:spPr>
        <p:txBody>
          <a:bodyPr/>
          <a:lstStyle/>
          <a:p>
            <a:pPr/>
            <a:r>
              <a:t>Capcane lingvistice – sens gol</a:t>
            </a:r>
          </a:p>
        </p:txBody>
      </p:sp>
      <p:sp>
        <p:nvSpPr>
          <p:cNvPr id="252" name="Content Placeholder 2"/>
          <p:cNvSpPr txBox="1"/>
          <p:nvPr>
            <p:ph type="body" idx="1"/>
          </p:nvPr>
        </p:nvSpPr>
        <p:spPr>
          <a:xfrm>
            <a:off x="3962400" y="3200400"/>
            <a:ext cx="16459200" cy="9051926"/>
          </a:xfrm>
          <a:prstGeom prst="rect">
            <a:avLst/>
          </a:prstGeom>
        </p:spPr>
        <p:txBody>
          <a:bodyPr/>
          <a:lstStyle/>
          <a:p>
            <a:pPr/>
            <a:r>
              <a:t>“Ar trebui să urmăm voința lui Dumnezeu și nu ceea ce credem noi a fi voința lui Dumnezeu” – distincție fără sens</a:t>
            </a:r>
          </a:p>
          <a:p>
            <a:pPr/>
          </a:p>
          <a:p>
            <a:pPr/>
            <a:r>
              <a:t>“Aveți arme la dumneavoastra? Sunteți implicat în vreun grup terorist?” (la aeroport) – întrebare fără sens.</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Title 1"/>
          <p:cNvSpPr txBox="1"/>
          <p:nvPr>
            <p:ph type="title"/>
          </p:nvPr>
        </p:nvSpPr>
        <p:spPr>
          <a:xfrm>
            <a:off x="3962400" y="549276"/>
            <a:ext cx="16459200" cy="2286002"/>
          </a:xfrm>
          <a:prstGeom prst="rect">
            <a:avLst/>
          </a:prstGeom>
        </p:spPr>
        <p:txBody>
          <a:bodyPr/>
          <a:lstStyle>
            <a:lvl1pPr>
              <a:defRPr sz="7800"/>
            </a:lvl1pPr>
          </a:lstStyle>
          <a:p>
            <a:pPr/>
            <a:r>
              <a:t>Capcane lingvistice – implicații false</a:t>
            </a:r>
          </a:p>
        </p:txBody>
      </p:sp>
      <p:sp>
        <p:nvSpPr>
          <p:cNvPr id="255" name="Content Placeholder 2"/>
          <p:cNvSpPr txBox="1"/>
          <p:nvPr>
            <p:ph type="body" idx="1"/>
          </p:nvPr>
        </p:nvSpPr>
        <p:spPr>
          <a:xfrm>
            <a:off x="3962400" y="3200400"/>
            <a:ext cx="16459200" cy="9051926"/>
          </a:xfrm>
          <a:prstGeom prst="rect">
            <a:avLst/>
          </a:prstGeom>
        </p:spPr>
        <p:txBody>
          <a:bodyPr/>
          <a:lstStyle/>
          <a:p>
            <a:pPr>
              <a:buSzTx/>
              <a:buNone/>
            </a:pPr>
            <a:r>
              <a:t>“Cu un pahar de lapte, batonul vă oferă 25% din doza de proteine recomandată” (reclamă la un baton de cereale)</a:t>
            </a:r>
          </a:p>
          <a:p>
            <a:pPr>
              <a:buSzTx/>
              <a:buNone/>
            </a:pPr>
            <a:r>
              <a:t>“Nu conține colesterol” (dar grăsimile saturate se transformă în colesterol)</a:t>
            </a:r>
          </a:p>
          <a:p>
            <a:pPr>
              <a:buSzTx/>
              <a:buNone/>
            </a:pPr>
            <a:r>
              <a:t>“Lapte cu 2% grăsime” (31% din calorii provin din grăsime!)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Reducerea la absurd"/>
          <p:cNvSpPr txBox="1"/>
          <p:nvPr>
            <p:ph type="title"/>
          </p:nvPr>
        </p:nvSpPr>
        <p:spPr>
          <a:prstGeom prst="rect">
            <a:avLst/>
          </a:prstGeom>
        </p:spPr>
        <p:txBody>
          <a:bodyPr/>
          <a:lstStyle>
            <a:lvl1pPr>
              <a:defRPr spc="-100"/>
            </a:lvl1pPr>
          </a:lstStyle>
          <a:p>
            <a:pPr/>
            <a:r>
              <a:t>Reducerea la absurd</a:t>
            </a:r>
          </a:p>
        </p:txBody>
      </p:sp>
      <p:sp>
        <p:nvSpPr>
          <p:cNvPr id="177" name="A-&gt;B = 1…"/>
          <p:cNvSpPr txBox="1"/>
          <p:nvPr>
            <p:ph type="body" idx="1"/>
          </p:nvPr>
        </p:nvSpPr>
        <p:spPr>
          <a:xfrm>
            <a:off x="1219199" y="4013200"/>
            <a:ext cx="21948578" cy="8483600"/>
          </a:xfrm>
          <a:prstGeom prst="rect">
            <a:avLst/>
          </a:prstGeom>
        </p:spPr>
        <p:txBody>
          <a:bodyPr/>
          <a:lstStyle/>
          <a:p>
            <a:pPr/>
            <a:r>
              <a:t>A-&gt;B = 1</a:t>
            </a:r>
          </a:p>
          <a:p>
            <a:pPr/>
            <a:r>
              <a:t>A = 1</a:t>
            </a:r>
          </a:p>
          <a:p>
            <a:pPr/>
          </a:p>
          <a:p>
            <a:pPr/>
            <a:r>
              <a:t>Concluzia: B=0</a:t>
            </a:r>
          </a:p>
          <a:p>
            <a:pPr/>
          </a:p>
          <a:p>
            <a:pPr/>
            <a:r>
              <a:t>A-&gt;B=</a:t>
            </a:r>
            <a:r>
              <a:rPr>
                <a:solidFill>
                  <a:srgbClr val="AD0428"/>
                </a:solidFill>
                <a:latin typeface="Canela Text Bold"/>
                <a:ea typeface="Canela Text Bold"/>
                <a:cs typeface="Canela Text Bold"/>
                <a:sym typeface="Canela Text Bold"/>
              </a:rPr>
              <a:t>1</a:t>
            </a:r>
            <a:r>
              <a:t> =&gt; 1-&gt;0=</a:t>
            </a:r>
            <a:r>
              <a:rPr>
                <a:solidFill>
                  <a:srgbClr val="7B001F"/>
                </a:solidFill>
                <a:latin typeface="Canela Text Bold"/>
                <a:ea typeface="Canela Text Bold"/>
                <a:cs typeface="Canela Text Bold"/>
                <a:sym typeface="Canela Text Bold"/>
              </a:rPr>
              <a:t>0 </a:t>
            </a:r>
            <a:endParaRPr>
              <a:solidFill>
                <a:srgbClr val="7B001F"/>
              </a:solidFill>
              <a:latin typeface="Canela Text Bold"/>
              <a:ea typeface="Canela Text Bold"/>
              <a:cs typeface="Canela Text Bold"/>
              <a:sym typeface="Canela Text Bold"/>
            </a:endParaRPr>
          </a:p>
          <a:p>
            <a:pPr lvl="1">
              <a:defRPr>
                <a:solidFill>
                  <a:srgbClr val="7B001F"/>
                </a:solidFill>
                <a:latin typeface="Canela Text Bold"/>
                <a:ea typeface="Canela Text Bold"/>
                <a:cs typeface="Canela Text Bold"/>
                <a:sym typeface="Canela Text Bold"/>
              </a:defRPr>
            </a:pPr>
            <a:r>
              <a:t>=&gt; Contradicție =&gt; Argumentul este valid</a:t>
            </a:r>
          </a:p>
        </p:txBody>
      </p:sp>
      <p:sp>
        <p:nvSpPr>
          <p:cNvPr id="178" name="A-&gt;B, A =&gt; B"/>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A-&gt;B, A =&gt; B</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7" name="New Spice | Study like a scholar, scholar" descr="New Spice | Study like a scholar, scholar"/>
          <p:cNvPicPr>
            <a:picLocks noChangeAspect="0"/>
          </p:cNvPicPr>
          <p:nvPr>
            <a:videoFile xmlns:mc="http://schemas.openxmlformats.org/markup-compatibility/2006" xmlns:aiw="http://developer.apple.com/namespaces/iwork" r:link="rId2" mc:Ignorable="aiw" aiw:title="New Spice | Study like a scholar, scholar" aiw:author="BYU Library"/>
          </p:nvPr>
        </p:nvPicPr>
        <p:blipFill>
          <a:blip r:embed="rId3">
            <a:extLst/>
          </a:blip>
          <a:stretch>
            <a:fillRect/>
          </a:stretch>
        </p:blipFill>
        <p:spPr>
          <a:xfrm>
            <a:off x="4064000" y="2286000"/>
            <a:ext cx="16256000" cy="9144000"/>
          </a:xfrm>
          <a:prstGeom prst="rect">
            <a:avLst/>
          </a:prstGeom>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1" fill="hold"/>
                                        <p:tgtEl>
                                          <p:spTgt spid="257"/>
                                        </p:tgtEl>
                                      </p:cBhvr>
                                    </p:cmd>
                                  </p:childTnLst>
                                </p:cTn>
                              </p:par>
                            </p:childTnLst>
                          </p:cTn>
                        </p:par>
                      </p:childTnLst>
                    </p:cTn>
                  </p:par>
                  <p:par>
                    <p:cTn id="7" fill="hold">
                      <p:stCondLst>
                        <p:cond delay="indefinite"/>
                      </p:stCondLst>
                      <p:childTnLst>
                        <p:par>
                          <p:cTn id="8" fill="hold">
                            <p:stCondLst>
                              <p:cond delay="0"/>
                            </p:stCondLst>
                            <p:childTnLst>
                              <p:par>
                                <p:cTn id="9" presetClass="mediacall" nodeType="clickEffect" presetSubtype="0" presetID="3" grpId="1" fill="hold">
                                  <p:stCondLst>
                                    <p:cond delay="0"/>
                                  </p:stCondLst>
                                  <p:childTnLst>
                                    <p:cmd type="call" cmd="stop">
                                      <p:cBhvr>
                                        <p:cTn id="10" dur="1000" fill="hold"/>
                                        <p:tgtEl>
                                          <p:spTgt spid="257"/>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80000">
                <p:cTn id="11" fill="hold" display="0">
                  <p:stCondLst>
                    <p:cond delay="indefinite"/>
                  </p:stCondLst>
                </p:cTn>
                <p:tgtEl>
                  <p:spTgt spid="257"/>
                </p:tgtEl>
              </p:cMediaNode>
            </p:video>
            <p:seq concurrent="1" prevAc="none" nextAc="seek">
              <p:cTn id="12" evtFilter="cancelBubble" nodeType="interactiveSeq" restart="whenNotActive" fill="hold">
                <p:stCondLst>
                  <p:cond delay="0" evt="onClick">
                    <p:tgtEl>
                      <p:spTgt spid="257"/>
                    </p:tgtEl>
                  </p:cond>
                </p:stCondLst>
                <p:endSync delay="0" evt="end">
                  <p:rtn val="all"/>
                </p:endSync>
                <p:childTnLst>
                  <p:par>
                    <p:cTn id="13" fill="hold">
                      <p:stCondLst>
                        <p:cond delay="0"/>
                      </p:stCondLst>
                      <p:childTnLst>
                        <p:par>
                          <p:cTn id="14" fill="hold">
                            <p:stCondLst>
                              <p:cond delay="0"/>
                            </p:stCondLst>
                            <p:childTnLst>
                              <p:par>
                                <p:cTn id="15" presetClass="mediacall" nodeType="clickEffect" presetSubtype="0" presetID="2" fill="hold">
                                  <p:stCondLst>
                                    <p:cond delay="0"/>
                                  </p:stCondLst>
                                  <p:childTnLst>
                                    <p:cmd type="call" cmd="togglePause">
                                      <p:cBhvr>
                                        <p:cTn id="16" dur="1" fill="hold"/>
                                        <p:tgtEl>
                                          <p:spTgt spid="257"/>
                                        </p:tgtEl>
                                      </p:cBhvr>
                                    </p:cmd>
                                  </p:childTnLst>
                                </p:cTn>
                              </p:par>
                            </p:childTnLst>
                          </p:cTn>
                        </p:par>
                      </p:childTnLst>
                    </p:cTn>
                  </p:par>
                </p:childTnLst>
              </p:cTn>
              <p:nextCondLst>
                <p:cond delay="0" evt="onClick">
                  <p:tgtEl>
                    <p:spTgt spid="257"/>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Title 1"/>
          <p:cNvSpPr txBox="1"/>
          <p:nvPr>
            <p:ph type="title"/>
          </p:nvPr>
        </p:nvSpPr>
        <p:spPr>
          <a:xfrm>
            <a:off x="3962400" y="549276"/>
            <a:ext cx="16459200" cy="2286002"/>
          </a:xfrm>
          <a:prstGeom prst="rect">
            <a:avLst/>
          </a:prstGeom>
        </p:spPr>
        <p:txBody>
          <a:bodyPr/>
          <a:lstStyle/>
          <a:p>
            <a:pPr/>
            <a:r>
              <a:t>Limbaj pretențios</a:t>
            </a:r>
          </a:p>
        </p:txBody>
      </p:sp>
      <p:sp>
        <p:nvSpPr>
          <p:cNvPr id="260" name="Content Placeholder 2"/>
          <p:cNvSpPr txBox="1"/>
          <p:nvPr>
            <p:ph type="body" idx="1"/>
          </p:nvPr>
        </p:nvSpPr>
        <p:spPr>
          <a:xfrm>
            <a:off x="3962400" y="3200400"/>
            <a:ext cx="16459200" cy="9051926"/>
          </a:xfrm>
          <a:prstGeom prst="rect">
            <a:avLst/>
          </a:prstGeom>
        </p:spPr>
        <p:txBody>
          <a:bodyPr/>
          <a:lstStyle>
            <a:lvl1pPr marL="0" indent="0">
              <a:buSzTx/>
              <a:buNone/>
            </a:lvl1pPr>
          </a:lstStyle>
          <a:p>
            <a:pPr/>
            <a:r>
              <a:t>“Pare inteligent, dar nu îmi dau seama ce spune.”</a:t>
            </a:r>
          </a:p>
        </p:txBody>
      </p:sp>
      <p:pic>
        <p:nvPicPr>
          <p:cNvPr id="261" name="Picture 3" descr="Picture 3"/>
          <p:cNvPicPr>
            <a:picLocks noChangeAspect="1"/>
          </p:cNvPicPr>
          <p:nvPr/>
        </p:nvPicPr>
        <p:blipFill>
          <a:blip r:embed="rId2">
            <a:extLst/>
          </a:blip>
          <a:stretch>
            <a:fillRect/>
          </a:stretch>
        </p:blipFill>
        <p:spPr>
          <a:xfrm>
            <a:off x="6096000" y="5029200"/>
            <a:ext cx="11734800" cy="8229600"/>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Title 1"/>
          <p:cNvSpPr txBox="1"/>
          <p:nvPr>
            <p:ph type="title"/>
          </p:nvPr>
        </p:nvSpPr>
        <p:spPr>
          <a:xfrm>
            <a:off x="3962400" y="549276"/>
            <a:ext cx="16459200" cy="2286002"/>
          </a:xfrm>
          <a:prstGeom prst="rect">
            <a:avLst/>
          </a:prstGeom>
        </p:spPr>
        <p:txBody>
          <a:bodyPr/>
          <a:lstStyle/>
          <a:p>
            <a:pPr/>
            <a:r>
              <a:t>Capcane Lingvistice</a:t>
            </a:r>
          </a:p>
        </p:txBody>
      </p:sp>
      <p:pic>
        <p:nvPicPr>
          <p:cNvPr id="264" name="Content Placeholder 3" descr="Content Placeholder 3"/>
          <p:cNvPicPr>
            <a:picLocks noChangeAspect="1"/>
          </p:cNvPicPr>
          <p:nvPr/>
        </p:nvPicPr>
        <p:blipFill>
          <a:blip r:embed="rId2">
            <a:extLst/>
          </a:blip>
          <a:stretch>
            <a:fillRect/>
          </a:stretch>
        </p:blipFill>
        <p:spPr>
          <a:xfrm>
            <a:off x="3505200" y="3505200"/>
            <a:ext cx="17373600" cy="9143998"/>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Există erori în următoarele exemple?"/>
          <p:cNvSpPr txBox="1"/>
          <p:nvPr>
            <p:ph type="title"/>
          </p:nvPr>
        </p:nvSpPr>
        <p:spPr>
          <a:prstGeom prst="rect">
            <a:avLst/>
          </a:prstGeom>
        </p:spPr>
        <p:txBody>
          <a:bodyPr/>
          <a:lstStyle>
            <a:lvl1pPr>
              <a:defRPr spc="-100"/>
            </a:lvl1pPr>
          </a:lstStyle>
          <a:p>
            <a:pPr/>
            <a:r>
              <a:t>Există erori în următoarele exemple?</a:t>
            </a:r>
          </a:p>
        </p:txBody>
      </p:sp>
      <p:sp>
        <p:nvSpPr>
          <p:cNvPr id="267" name="1. Te-a invitat în seara asta, fără un avans de 24 de ore. Înseamnă că altcineva l-a refuzat. (Raluca)…"/>
          <p:cNvSpPr txBox="1"/>
          <p:nvPr>
            <p:ph type="body" idx="1"/>
          </p:nvPr>
        </p:nvSpPr>
        <p:spPr>
          <a:xfrm>
            <a:off x="1219199" y="4013200"/>
            <a:ext cx="21948578" cy="8483600"/>
          </a:xfrm>
          <a:prstGeom prst="rect">
            <a:avLst/>
          </a:prstGeom>
        </p:spPr>
        <p:txBody>
          <a:bodyPr/>
          <a:lstStyle/>
          <a:p>
            <a:pPr marL="0" indent="0" defTabSz="2170121">
              <a:spcBef>
                <a:spcPts val="2100"/>
              </a:spcBef>
              <a:buSzTx/>
              <a:buNone/>
              <a:defRPr sz="3900"/>
            </a:pPr>
            <a:r>
              <a:t>1. Te-a invitat în seara asta, fără un avans de 24 de ore. Înseamnă că altcineva l-a refuzat. (Raluca)</a:t>
            </a:r>
          </a:p>
          <a:p>
            <a:pPr marL="0" indent="0" defTabSz="2170121">
              <a:spcBef>
                <a:spcPts val="2100"/>
              </a:spcBef>
              <a:buSzTx/>
              <a:buNone/>
              <a:defRPr sz="3900"/>
            </a:pPr>
            <a:r>
              <a:t>2. “You aren't the only one to grow up on the killing fields. War is a cruel parent, but an effective teacher. Its final lesson is carved deep in my psyche: that this world, and all of its people, are diseased. Free will is a myth. Religion is a joke. We are all pawns, controlled by something greater: Memes, the DNA of the soul. They shape our will. They are the culture. They are everything we pass on.” (Dumitru)</a:t>
            </a:r>
          </a:p>
          <a:p>
            <a:pPr marL="0" indent="0" defTabSz="2170121">
              <a:spcBef>
                <a:spcPts val="2100"/>
              </a:spcBef>
              <a:buSzTx/>
              <a:buNone/>
              <a:defRPr sz="3900"/>
            </a:pPr>
            <a:r>
              <a:t>3. Kaz Brekker a fost arestat prima dată la 10 ani, plus de alte două ori în același an. A fost arestat de două ori la 11 ani. A fost săltat de gărzile stadwatch la 14 ani, când acestea au descins într-un salon de jocuri. De la 14 ani nu a mai fost arestat. În prezent are 17, deci de 3 ani nu a mai ajuns la închisoare. Kaz Brekker nu este un om cintit. Deține calitatea esențială unui infractor: Nu este prins. (Ioana)</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9" name="Content Placeholder 3" descr="Content Placeholder 3"/>
          <p:cNvPicPr>
            <a:picLocks noChangeAspect="1"/>
          </p:cNvPicPr>
          <p:nvPr/>
        </p:nvPicPr>
        <p:blipFill>
          <a:blip r:embed="rId2">
            <a:extLst/>
          </a:blip>
          <a:stretch>
            <a:fillRect/>
          </a:stretch>
        </p:blipFill>
        <p:spPr>
          <a:xfrm>
            <a:off x="6793007" y="3200400"/>
            <a:ext cx="10797983" cy="9051926"/>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A-&gt;B, B =&gt; A…"/>
          <p:cNvSpPr txBox="1"/>
          <p:nvPr>
            <p:ph type="body" idx="1"/>
          </p:nvPr>
        </p:nvSpPr>
        <p:spPr>
          <a:xfrm>
            <a:off x="1219200" y="4013200"/>
            <a:ext cx="21945600" cy="8487148"/>
          </a:xfrm>
          <a:prstGeom prst="rect">
            <a:avLst/>
          </a:prstGeom>
        </p:spPr>
        <p:txBody>
          <a:bodyPr/>
          <a:lstStyle/>
          <a:p>
            <a:pPr/>
            <a:r>
              <a:t>A-&gt;B, B =&gt; A</a:t>
            </a:r>
          </a:p>
          <a:p>
            <a:pPr/>
          </a:p>
          <a:p>
            <a:pPr/>
            <a:r>
              <a:t>A-&gt;B, C-&gt;D, AvC =&gt; BvD</a:t>
            </a:r>
          </a:p>
          <a:p>
            <a:pPr/>
          </a:p>
          <a:p>
            <a:pPr/>
            <a:r>
              <a:t>A-&gt;B, B-&gt;C =&gt; !AvC</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Title 1"/>
          <p:cNvSpPr txBox="1"/>
          <p:nvPr>
            <p:ph type="title"/>
          </p:nvPr>
        </p:nvSpPr>
        <p:spPr>
          <a:xfrm>
            <a:off x="3962400" y="549276"/>
            <a:ext cx="16459200" cy="2286002"/>
          </a:xfrm>
          <a:prstGeom prst="rect">
            <a:avLst/>
          </a:prstGeom>
        </p:spPr>
        <p:txBody>
          <a:bodyPr/>
          <a:lstStyle/>
          <a:p>
            <a:pPr/>
            <a:r>
              <a:t>Ce este sensul?</a:t>
            </a:r>
          </a:p>
        </p:txBody>
      </p:sp>
      <p:sp>
        <p:nvSpPr>
          <p:cNvPr id="183" name="Content Placeholder 2"/>
          <p:cNvSpPr txBox="1"/>
          <p:nvPr>
            <p:ph type="body" idx="1"/>
          </p:nvPr>
        </p:nvSpPr>
        <p:spPr>
          <a:xfrm>
            <a:off x="3505200" y="2743200"/>
            <a:ext cx="17373600" cy="10515600"/>
          </a:xfrm>
          <a:prstGeom prst="rect">
            <a:avLst/>
          </a:prstGeom>
        </p:spPr>
        <p:txBody>
          <a:bodyPr/>
          <a:lstStyle/>
          <a:p>
            <a:pPr>
              <a:buSzTx/>
              <a:buNone/>
            </a:pPr>
            <a:r>
              <a:t>Rolul limbajului:</a:t>
            </a:r>
          </a:p>
          <a:p>
            <a:pPr>
              <a:buFontTx/>
              <a:buChar char="-"/>
            </a:pPr>
            <a:r>
              <a:t>Funcție informativă</a:t>
            </a:r>
          </a:p>
          <a:p>
            <a:pPr>
              <a:buFontTx/>
              <a:buChar char="-"/>
            </a:pPr>
            <a:r>
              <a:t>Funcție expresivă</a:t>
            </a:r>
          </a:p>
          <a:p>
            <a:pPr>
              <a:buFontTx/>
              <a:buChar char="-"/>
            </a:pPr>
            <a:r>
              <a:t>Funcție directivă</a:t>
            </a:r>
          </a:p>
          <a:p>
            <a:pPr>
              <a:buSzTx/>
              <a:buNone/>
            </a:pPr>
            <a:r>
              <a:t>Prin limbaj spunem ceva despre ceea ce există. </a:t>
            </a:r>
          </a:p>
          <a:p>
            <a:pPr>
              <a:buFontTx/>
              <a:buChar char="-"/>
            </a:pPr>
            <a:r>
              <a:t>Referință/extensiune</a:t>
            </a:r>
          </a:p>
          <a:p>
            <a:pPr>
              <a:buFontTx/>
              <a:buChar char="-"/>
            </a:pPr>
            <a:r>
              <a:t>Conotație/intensiune/sens</a:t>
            </a:r>
          </a:p>
          <a:p>
            <a:pPr>
              <a:buSzTx/>
              <a:buNone/>
            </a:pPr>
            <a:r>
              <a:t>Este sensul doar referință? Sau este mai mult de atât?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Title 1"/>
          <p:cNvSpPr txBox="1"/>
          <p:nvPr>
            <p:ph type="title"/>
          </p:nvPr>
        </p:nvSpPr>
        <p:spPr>
          <a:xfrm>
            <a:off x="3962400" y="549276"/>
            <a:ext cx="16459200" cy="2286002"/>
          </a:xfrm>
          <a:prstGeom prst="rect">
            <a:avLst/>
          </a:prstGeom>
        </p:spPr>
        <p:txBody>
          <a:bodyPr/>
          <a:lstStyle/>
          <a:p>
            <a:pPr/>
            <a:r>
              <a:t>Ce este sensul?</a:t>
            </a:r>
          </a:p>
        </p:txBody>
      </p:sp>
      <p:sp>
        <p:nvSpPr>
          <p:cNvPr id="186" name="Content Placeholder 2"/>
          <p:cNvSpPr txBox="1"/>
          <p:nvPr>
            <p:ph type="body" idx="1"/>
          </p:nvPr>
        </p:nvSpPr>
        <p:spPr>
          <a:xfrm>
            <a:off x="3962400" y="3200400"/>
            <a:ext cx="16459200" cy="9051926"/>
          </a:xfrm>
          <a:prstGeom prst="rect">
            <a:avLst/>
          </a:prstGeom>
        </p:spPr>
        <p:txBody>
          <a:bodyPr/>
          <a:lstStyle/>
          <a:p>
            <a:pPr>
              <a:lnSpc>
                <a:spcPct val="90000"/>
              </a:lnSpc>
              <a:spcBef>
                <a:spcPts val="1300"/>
              </a:spcBef>
              <a:defRPr sz="5800">
                <a:solidFill>
                  <a:srgbClr val="FF0000"/>
                </a:solidFill>
              </a:defRPr>
            </a:pPr>
            <a:r>
              <a:t>Enunț analitic: adevărat/fals în virtutea sensului. Tautologie-contradicție. Asociat cu noțiuni precum: necesitate, a priori</a:t>
            </a:r>
          </a:p>
          <a:p>
            <a:pPr>
              <a:lnSpc>
                <a:spcPct val="90000"/>
              </a:lnSpc>
              <a:spcBef>
                <a:spcPts val="1300"/>
              </a:spcBef>
              <a:buSzTx/>
              <a:buNone/>
              <a:defRPr sz="5800"/>
            </a:pPr>
            <a:r>
              <a:t>Burlacii sunt bărbați necăsătoriți.</a:t>
            </a:r>
          </a:p>
          <a:p>
            <a:pPr>
              <a:lnSpc>
                <a:spcPct val="90000"/>
              </a:lnSpc>
              <a:spcBef>
                <a:spcPts val="1300"/>
              </a:spcBef>
              <a:buSzTx/>
              <a:buNone/>
              <a:defRPr sz="5800"/>
            </a:pPr>
            <a:r>
              <a:t>Triunghiurile au 4 laturi.</a:t>
            </a:r>
          </a:p>
          <a:p>
            <a:pPr>
              <a:lnSpc>
                <a:spcPct val="90000"/>
              </a:lnSpc>
              <a:spcBef>
                <a:spcPts val="1300"/>
              </a:spcBef>
              <a:defRPr sz="5800">
                <a:solidFill>
                  <a:srgbClr val="FF0000"/>
                </a:solidFill>
              </a:defRPr>
            </a:pPr>
            <a:r>
              <a:t>Enunț sintetic: orice enunț care nu e analitic. Asociat cu noțiuni precum: contingent, a posteriori</a:t>
            </a:r>
          </a:p>
          <a:p>
            <a:pPr>
              <a:lnSpc>
                <a:spcPct val="90000"/>
              </a:lnSpc>
              <a:spcBef>
                <a:spcPts val="1300"/>
              </a:spcBef>
              <a:buSzTx/>
              <a:buNone/>
              <a:defRPr sz="5800"/>
            </a:pPr>
            <a:r>
              <a:t>Astăzi este luni.</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Title 1"/>
          <p:cNvSpPr txBox="1"/>
          <p:nvPr>
            <p:ph type="title"/>
          </p:nvPr>
        </p:nvSpPr>
        <p:spPr>
          <a:xfrm>
            <a:off x="3962400" y="549276"/>
            <a:ext cx="16459200" cy="2286002"/>
          </a:xfrm>
          <a:prstGeom prst="rect">
            <a:avLst/>
          </a:prstGeom>
        </p:spPr>
        <p:txBody>
          <a:bodyPr/>
          <a:lstStyle/>
          <a:p>
            <a:pPr/>
            <a:r>
              <a:t>Sens neclar</a:t>
            </a:r>
          </a:p>
        </p:txBody>
      </p:sp>
      <p:sp>
        <p:nvSpPr>
          <p:cNvPr id="189" name="Content Placeholder 2"/>
          <p:cNvSpPr txBox="1"/>
          <p:nvPr>
            <p:ph type="body" idx="1"/>
          </p:nvPr>
        </p:nvSpPr>
        <p:spPr>
          <a:xfrm>
            <a:off x="3962400" y="3200400"/>
            <a:ext cx="16459200" cy="9051926"/>
          </a:xfrm>
          <a:prstGeom prst="rect">
            <a:avLst/>
          </a:prstGeom>
        </p:spPr>
        <p:txBody>
          <a:bodyPr/>
          <a:lstStyle/>
          <a:p>
            <a:pPr>
              <a:lnSpc>
                <a:spcPct val="80000"/>
              </a:lnSpc>
              <a:spcBef>
                <a:spcPts val="1300"/>
              </a:spcBef>
              <a:defRPr sz="5800">
                <a:solidFill>
                  <a:srgbClr val="FF0000"/>
                </a:solidFill>
              </a:defRPr>
            </a:pPr>
            <a:r>
              <a:t>Ambiguitatea</a:t>
            </a:r>
          </a:p>
          <a:p>
            <a:pPr marL="0" indent="0">
              <a:lnSpc>
                <a:spcPct val="80000"/>
              </a:lnSpc>
              <a:spcBef>
                <a:spcPts val="1300"/>
              </a:spcBef>
              <a:buSzTx/>
              <a:buNone/>
              <a:defRPr sz="5800"/>
            </a:pPr>
            <a:r>
              <a:t>Copiii spun părinții sunt iubitori.</a:t>
            </a:r>
          </a:p>
          <a:p>
            <a:pPr marL="0" indent="0">
              <a:lnSpc>
                <a:spcPct val="80000"/>
              </a:lnSpc>
              <a:spcBef>
                <a:spcPts val="1300"/>
              </a:spcBef>
              <a:buSzTx/>
              <a:buNone/>
              <a:defRPr sz="5800"/>
            </a:pPr>
          </a:p>
          <a:p>
            <a:pPr>
              <a:lnSpc>
                <a:spcPct val="80000"/>
              </a:lnSpc>
              <a:spcBef>
                <a:spcPts val="1300"/>
              </a:spcBef>
              <a:defRPr sz="5800">
                <a:solidFill>
                  <a:srgbClr val="FF0000"/>
                </a:solidFill>
              </a:defRPr>
            </a:pPr>
            <a:r>
              <a:t>Vaguitatea</a:t>
            </a:r>
          </a:p>
          <a:p>
            <a:pPr marL="0" indent="0">
              <a:lnSpc>
                <a:spcPct val="80000"/>
              </a:lnSpc>
              <a:spcBef>
                <a:spcPts val="1300"/>
              </a:spcBef>
              <a:buSzTx/>
              <a:buNone/>
              <a:defRPr sz="5800"/>
            </a:pPr>
            <a:r>
              <a:t>Bătrânii sunt scutiți de taxe.</a:t>
            </a:r>
          </a:p>
          <a:p>
            <a:pPr marL="0" indent="0">
              <a:lnSpc>
                <a:spcPct val="80000"/>
              </a:lnSpc>
              <a:spcBef>
                <a:spcPts val="1300"/>
              </a:spcBef>
              <a:buSzTx/>
              <a:buNone/>
              <a:defRPr sz="5800"/>
            </a:pPr>
          </a:p>
          <a:p>
            <a:pPr>
              <a:lnSpc>
                <a:spcPct val="80000"/>
              </a:lnSpc>
              <a:spcBef>
                <a:spcPts val="1300"/>
              </a:spcBef>
              <a:defRPr sz="5800">
                <a:solidFill>
                  <a:srgbClr val="FF0000"/>
                </a:solidFill>
              </a:defRPr>
            </a:pPr>
            <a:r>
              <a:t>Sens incomplet</a:t>
            </a:r>
          </a:p>
          <a:p>
            <a:pPr marL="0" indent="0">
              <a:lnSpc>
                <a:spcPct val="80000"/>
              </a:lnSpc>
              <a:spcBef>
                <a:spcPts val="1300"/>
              </a:spcBef>
              <a:buSzTx/>
              <a:buNone/>
              <a:defRPr sz="5800"/>
            </a:pPr>
            <a:r>
              <a:t>Această pastă de dinți este mai bună.</a:t>
            </a:r>
          </a:p>
          <a:p>
            <a:pPr marL="0" indent="0">
              <a:lnSpc>
                <a:spcPct val="80000"/>
              </a:lnSpc>
              <a:spcBef>
                <a:spcPts val="1300"/>
              </a:spcBef>
              <a:buSzTx/>
              <a:buNone/>
              <a:defRPr sz="5800"/>
            </a:pPr>
            <a:r>
              <a:t>Cerealele acestea sunt un mic dejun mai sănătos.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Title 1"/>
          <p:cNvSpPr txBox="1"/>
          <p:nvPr>
            <p:ph type="title"/>
          </p:nvPr>
        </p:nvSpPr>
        <p:spPr>
          <a:xfrm>
            <a:off x="3962400" y="549276"/>
            <a:ext cx="16459200" cy="2286002"/>
          </a:xfrm>
          <a:prstGeom prst="rect">
            <a:avLst/>
          </a:prstGeom>
        </p:spPr>
        <p:txBody>
          <a:bodyPr/>
          <a:lstStyle/>
          <a:p>
            <a:pPr/>
            <a:r>
              <a:t>Capcane lingvistice – Sens neclar</a:t>
            </a:r>
          </a:p>
        </p:txBody>
      </p:sp>
      <p:sp>
        <p:nvSpPr>
          <p:cNvPr id="192" name="Content Placeholder 2"/>
          <p:cNvSpPr txBox="1"/>
          <p:nvPr>
            <p:ph type="body" idx="1"/>
          </p:nvPr>
        </p:nvSpPr>
        <p:spPr>
          <a:xfrm>
            <a:off x="3962400" y="3200400"/>
            <a:ext cx="16459200" cy="9051926"/>
          </a:xfrm>
          <a:prstGeom prst="rect">
            <a:avLst/>
          </a:prstGeom>
        </p:spPr>
        <p:txBody>
          <a:bodyPr/>
          <a:lstStyle/>
          <a:p>
            <a:pPr>
              <a:lnSpc>
                <a:spcPct val="90000"/>
              </a:lnSpc>
              <a:defRPr b="1"/>
            </a:pPr>
            <a:r>
              <a:t>Ambiguitatea</a:t>
            </a:r>
          </a:p>
          <a:p>
            <a:pPr>
              <a:lnSpc>
                <a:spcPct val="90000"/>
              </a:lnSpc>
              <a:buFontTx/>
              <a:buChar char="-"/>
            </a:pPr>
            <a:r>
              <a:t>Expresie/termen – referință + înțeles (sens)</a:t>
            </a:r>
          </a:p>
          <a:p>
            <a:pPr>
              <a:lnSpc>
                <a:spcPct val="90000"/>
              </a:lnSpc>
              <a:buSzTx/>
              <a:buNone/>
            </a:pPr>
            <a:r>
              <a:t>Ex.: “Moș Crăciun” are înțeles (sens), dar nu are referent.</a:t>
            </a:r>
          </a:p>
          <a:p>
            <a:pPr>
              <a:lnSpc>
                <a:spcPct val="90000"/>
              </a:lnSpc>
              <a:buSzTx/>
              <a:buNone/>
            </a:pPr>
            <a:r>
              <a:t>Întrebare: există expresii/termeni cu referință dar fără înțeles?</a:t>
            </a:r>
          </a:p>
          <a:p>
            <a:pPr>
              <a:lnSpc>
                <a:spcPct val="90000"/>
              </a:lnSpc>
              <a:buFontTx/>
              <a:buChar char="-"/>
            </a:pPr>
            <a:r>
              <a:t>O expresie este </a:t>
            </a:r>
            <a:r>
              <a:rPr b="1"/>
              <a:t>ambiguă</a:t>
            </a:r>
            <a:r>
              <a:t> atunci când are mai multe înțelesuri sau referă la mai multe obiecte (multiple reference)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Title 1"/>
          <p:cNvSpPr txBox="1"/>
          <p:nvPr>
            <p:ph type="title"/>
          </p:nvPr>
        </p:nvSpPr>
        <p:spPr>
          <a:xfrm>
            <a:off x="3962400" y="549276"/>
            <a:ext cx="16459200" cy="2286002"/>
          </a:xfrm>
          <a:prstGeom prst="rect">
            <a:avLst/>
          </a:prstGeom>
        </p:spPr>
        <p:txBody>
          <a:bodyPr/>
          <a:lstStyle/>
          <a:p>
            <a:pPr/>
            <a:r>
              <a:t>Capcane lingvistice – Ambiguitate</a:t>
            </a:r>
          </a:p>
        </p:txBody>
      </p:sp>
      <p:sp>
        <p:nvSpPr>
          <p:cNvPr id="195" name="Content Placeholder 2"/>
          <p:cNvSpPr txBox="1"/>
          <p:nvPr>
            <p:ph type="body" idx="1"/>
          </p:nvPr>
        </p:nvSpPr>
        <p:spPr>
          <a:xfrm>
            <a:off x="3962400" y="3200400"/>
            <a:ext cx="16459200" cy="9051926"/>
          </a:xfrm>
          <a:prstGeom prst="rect">
            <a:avLst/>
          </a:prstGeom>
        </p:spPr>
        <p:txBody>
          <a:bodyPr/>
          <a:lstStyle/>
          <a:p>
            <a:pPr marL="1028700" indent="-1028700">
              <a:lnSpc>
                <a:spcPct val="90000"/>
              </a:lnSpc>
              <a:buFontTx/>
              <a:buAutoNum type="arabicParenBoth" startAt="1"/>
              <a:defRPr b="1"/>
            </a:pPr>
            <a:r>
              <a:t>Ambiguitate lexicală</a:t>
            </a:r>
            <a:r>
              <a:rPr b="0"/>
              <a:t> = cazul în care un termen are mai multe înțelesuri.</a:t>
            </a:r>
            <a:endParaRPr b="0"/>
          </a:p>
          <a:p>
            <a:pPr marL="1028700" indent="-1028700">
              <a:lnSpc>
                <a:spcPct val="90000"/>
              </a:lnSpc>
              <a:buSzTx/>
              <a:buNone/>
              <a:defRPr b="1"/>
            </a:pPr>
            <a:r>
              <a:t>Exemple</a:t>
            </a:r>
            <a:r>
              <a:rPr b="0"/>
              <a:t>: adânc (mină adâncă, gândire adâncă), bancă, broască, Angkor Wat, Făgăraș</a:t>
            </a:r>
            <a:endParaRPr b="0"/>
          </a:p>
          <a:p>
            <a:pPr marL="1028700" indent="-1028700">
              <a:lnSpc>
                <a:spcPct val="90000"/>
              </a:lnSpc>
              <a:buSzTx/>
              <a:buNone/>
            </a:pPr>
          </a:p>
          <a:p>
            <a:pPr marL="1028700" indent="-1028700">
              <a:lnSpc>
                <a:spcPct val="90000"/>
              </a:lnSpc>
              <a:buSzTx/>
              <a:buNone/>
            </a:pPr>
            <a:r>
              <a:t>(2) </a:t>
            </a:r>
            <a:r>
              <a:rPr b="1"/>
              <a:t>Ambiguitate referențială</a:t>
            </a:r>
            <a:r>
              <a:t> = contextul nu face clar la ce referă un pronume sau un cuantificator.</a:t>
            </a:r>
          </a:p>
          <a:p>
            <a:pPr marL="1028700" indent="-1028700">
              <a:lnSpc>
                <a:spcPct val="90000"/>
              </a:lnSpc>
              <a:buSzTx/>
              <a:buNone/>
              <a:defRPr b="1"/>
            </a:pPr>
            <a:r>
              <a:t>Exemple</a:t>
            </a:r>
            <a:r>
              <a:rPr b="0"/>
              <a:t>: Vânătorul a țintit ursul. El era speriat.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A7A7A7"/>
      </a:dk2>
      <a:lt2>
        <a:srgbClr val="535353"/>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Helvetica"/>
        <a:ea typeface="Helvetica"/>
        <a:cs typeface="Helvetica"/>
      </a:majorFont>
      <a:minorFont>
        <a:latin typeface="Helvetica Neue"/>
        <a:ea typeface="Helvetica Neue"/>
        <a:cs typeface="Helvetica Neue"/>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Bold"/>
            <a:ea typeface="Canela Bold"/>
            <a:cs typeface="Canela Bold"/>
            <a:sym typeface="Canela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Bold"/>
            <a:ea typeface="Canela Bold"/>
            <a:cs typeface="Canela Bold"/>
            <a:sym typeface="Canela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A7A7A7"/>
      </a:dk2>
      <a:lt2>
        <a:srgbClr val="535353"/>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Helvetica"/>
        <a:ea typeface="Helvetica"/>
        <a:cs typeface="Helvetica"/>
      </a:majorFont>
      <a:minorFont>
        <a:latin typeface="Helvetica Neue"/>
        <a:ea typeface="Helvetica Neue"/>
        <a:cs typeface="Helvetica Neue"/>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Bold"/>
            <a:ea typeface="Canela Bold"/>
            <a:cs typeface="Canela Bold"/>
            <a:sym typeface="Canela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Bold"/>
            <a:ea typeface="Canela Bold"/>
            <a:cs typeface="Canela Bold"/>
            <a:sym typeface="Canela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0D831EA4B511F4F9E8EC12D8F60CF56" ma:contentTypeVersion="7" ma:contentTypeDescription="Create a new document." ma:contentTypeScope="" ma:versionID="9ffb8a795ed9d2c968b6125ba68cc042">
  <xsd:schema xmlns:xsd="http://www.w3.org/2001/XMLSchema" xmlns:xs="http://www.w3.org/2001/XMLSchema" xmlns:p="http://schemas.microsoft.com/office/2006/metadata/properties" xmlns:ns2="f6d93603-99de-4cc2-9eff-f3d143ea6846" targetNamespace="http://schemas.microsoft.com/office/2006/metadata/properties" ma:root="true" ma:fieldsID="d334721e814b09272af338faac1fd065" ns2:_="">
    <xsd:import namespace="f6d93603-99de-4cc2-9eff-f3d143ea684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d93603-99de-4cc2-9eff-f3d143ea68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AA917BE-1B8F-4B48-849A-3B463F80BD92}"/>
</file>

<file path=customXml/itemProps2.xml><?xml version="1.0" encoding="utf-8"?>
<ds:datastoreItem xmlns:ds="http://schemas.openxmlformats.org/officeDocument/2006/customXml" ds:itemID="{55FC9095-AF4B-44A9-A075-F9DDC1E4ECCC}"/>
</file>

<file path=customXml/itemProps3.xml><?xml version="1.0" encoding="utf-8"?>
<ds:datastoreItem xmlns:ds="http://schemas.openxmlformats.org/officeDocument/2006/customXml" ds:itemID="{8348689C-6BDD-4706-949C-26D3A3D59B7B}"/>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0x01010040D831EA4B511F4F9E8EC12D8F60CF56</vt:lpwstr>
  </property>
</Properties>
</file>