
<file path=[Content_Types].xml><?xml version="1.0" encoding="utf-8"?>
<Types xmlns="http://schemas.openxmlformats.org/package/2006/content-types">
  <Default Extension="png" ContentType="image/png"/>
  <Default Extension="bmp" ContentType="image/bmp"/>
  <Default Extension="pdf" ContentType="application/pdf"/>
  <Default Extension="rels" ContentType="application/vnd.openxmlformats-package.relationships+xml"/>
  <Default Extension="jpeg" ContentType="image/jpg"/>
  <Default Extension="mov" ContentType="application/movie"/>
  <Default Extension="xml" ContentType="application/xml"/>
  <Default Extension="gif" ContentType="image/gif"/>
  <Default Extension="tif" ContentType="image/tif"/>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slideMasters/slideMaster1.xml" ContentType="application/vnd.openxmlformats-officedocument.presentationml.slideMaster+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tableStyles.xml" ContentType="application/vnd.openxmlformats-officedocument.presentationml.tableStyles+xml"/>
  <Override PartName="/ppt/media/image1.jpeg" ContentType="image/jpeg"/>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officeDocument" Target="ppt/presentation.xml"/><Relationship Id="rId2" Type="http://schemas.openxmlformats.org/officeDocument/2006/relationships/extended-properties" Target="docProps/app.xml"/><Relationship Id="rId1"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7" Type="http://schemas.openxmlformats.org/officeDocument/2006/relationships/notesMaster" Target="notesMasters/notesMaster1.xml"/><Relationship Id="rId2" Type="http://schemas.openxmlformats.org/officeDocument/2006/relationships/viewProps" Target="viewProps.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customXml" Target="../customXml/item1.xml"/><Relationship Id="rId5" Type="http://schemas.openxmlformats.org/officeDocument/2006/relationships/slideMaster" Target="slideMasters/slideMaster1.xml"/><Relationship Id="rId19" Type="http://schemas.openxmlformats.org/officeDocument/2006/relationships/slide" Target="slides/slide12.xml"/><Relationship Id="rId4" Type="http://schemas.openxmlformats.org/officeDocument/2006/relationships/tableStyles" Target="tableStyles.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ommentAuthors" Target="commentAuthors.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customXml" Target="../customXml/item2.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1" Type="http://schemas.openxmlformats.org/officeDocument/2006/relationships/presProps" Target="presProps.xml"/><Relationship Id="rId6" Type="http://schemas.openxmlformats.org/officeDocument/2006/relationships/theme" Target="theme/theme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customXml" Target="../customXml/item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11" name="Shape 211"/>
          <p:cNvSpPr/>
          <p:nvPr>
            <p:ph type="sldImg"/>
          </p:nvPr>
        </p:nvSpPr>
        <p:spPr>
          <a:xfrm>
            <a:off x="1143000" y="685800"/>
            <a:ext cx="4572000" cy="3429000"/>
          </a:xfrm>
          <a:prstGeom prst="rect">
            <a:avLst/>
          </a:prstGeom>
        </p:spPr>
        <p:txBody>
          <a:bodyPr/>
          <a:lstStyle/>
          <a:p>
            <a:pPr/>
          </a:p>
        </p:txBody>
      </p:sp>
      <p:sp>
        <p:nvSpPr>
          <p:cNvPr id="212" name="Shape 21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pc="-29" sz="3000">
                <a:latin typeface="Graphik Medium"/>
                <a:ea typeface="Graphik Medium"/>
                <a:cs typeface="Graphik Medium"/>
                <a:sym typeface="Graphik Medium"/>
              </a:defRPr>
            </a:lvl1pPr>
          </a:lstStyle>
          <a:p>
            <a:pPr/>
            <a:r>
              <a:t>Author and Date</a:t>
            </a:r>
          </a:p>
        </p:txBody>
      </p:sp>
      <p:sp>
        <p:nvSpPr>
          <p:cNvPr id="12" name="Presentation Title"/>
          <p:cNvSpPr txBox="1"/>
          <p:nvPr>
            <p:ph type="title" hasCustomPrompt="1"/>
          </p:nvPr>
        </p:nvSpPr>
        <p:spPr>
          <a:xfrm>
            <a:off x="1219200" y="3543300"/>
            <a:ext cx="21945600" cy="4267200"/>
          </a:xfrm>
          <a:prstGeom prst="rect">
            <a:avLst/>
          </a:prstGeom>
        </p:spPr>
        <p:txBody>
          <a:bodyPr anchor="b"/>
          <a:lstStyle>
            <a:lvl1pPr>
              <a:defRPr spc="-128" sz="12800"/>
            </a:lvl1pPr>
          </a:lstStyle>
          <a:p>
            <a:pPr/>
            <a:r>
              <a:t>Presentation Title</a:t>
            </a:r>
          </a:p>
        </p:txBody>
      </p:sp>
      <p:sp>
        <p:nvSpPr>
          <p:cNvPr id="13" name="Body Level One…"/>
          <p:cNvSpPr txBox="1"/>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pc="-59" sz="6000">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Fact information</a:t>
            </a:r>
          </a:p>
        </p:txBody>
      </p:sp>
      <p:sp>
        <p:nvSpPr>
          <p:cNvPr id="107" name="Body Level One…"/>
          <p:cNvSpPr txBox="1"/>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Attribution</a:t>
            </a:r>
          </a:p>
        </p:txBody>
      </p:sp>
      <p:sp>
        <p:nvSpPr>
          <p:cNvPr id="116" name="Body Level One…"/>
          <p:cNvSpPr txBox="1"/>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Sea against sky at sunset 2"/>
          <p:cNvSpPr/>
          <p:nvPr>
            <p:ph type="pic" sz="quarter" idx="21"/>
          </p:nvPr>
        </p:nvSpPr>
        <p:spPr>
          <a:xfrm>
            <a:off x="15744825" y="5581752"/>
            <a:ext cx="7365408" cy="8280401"/>
          </a:xfrm>
          <a:prstGeom prst="rect">
            <a:avLst/>
          </a:prstGeom>
        </p:spPr>
        <p:txBody>
          <a:bodyPr lIns="91439" tIns="45719" rIns="91439" bIns="45719">
            <a:noAutofit/>
          </a:bodyPr>
          <a:lstStyle/>
          <a:p>
            <a:pPr/>
          </a:p>
        </p:txBody>
      </p:sp>
      <p:sp>
        <p:nvSpPr>
          <p:cNvPr id="125" name="Sea against sky at sunset 1"/>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26" name="Beach and sea at sunset"/>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2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each and sea at sunset"/>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35"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9" name="Rectangle 9"/>
          <p:cNvSpPr/>
          <p:nvPr/>
        </p:nvSpPr>
        <p:spPr>
          <a:xfrm>
            <a:off x="3048000" y="441571"/>
            <a:ext cx="18288000" cy="457201"/>
          </a:xfrm>
          <a:prstGeom prst="rect">
            <a:avLst/>
          </a:prstGeom>
          <a:solidFill>
            <a:srgbClr val="FFFFFF"/>
          </a:solidFill>
          <a:ln w="12700">
            <a:miter lim="400000"/>
          </a:ln>
        </p:spPr>
        <p:txBody>
          <a:bodyPr tIns="91439" bIns="91439" anchor="ctr"/>
          <a:lstStyle/>
          <a:p>
            <a:pPr defTabSz="1828800">
              <a:lnSpc>
                <a:spcPct val="100000"/>
              </a:lnSpc>
              <a:defRPr sz="3600">
                <a:solidFill>
                  <a:srgbClr val="FFFFFF"/>
                </a:solidFill>
                <a:latin typeface="Arial"/>
                <a:ea typeface="Arial"/>
                <a:cs typeface="Arial"/>
                <a:sym typeface="Arial"/>
              </a:defRPr>
            </a:pPr>
          </a:p>
        </p:txBody>
      </p:sp>
      <p:sp>
        <p:nvSpPr>
          <p:cNvPr id="150" name="Rectangle 6"/>
          <p:cNvSpPr/>
          <p:nvPr/>
        </p:nvSpPr>
        <p:spPr>
          <a:xfrm>
            <a:off x="3048000" y="-1"/>
            <a:ext cx="18288000" cy="731522"/>
          </a:xfrm>
          <a:prstGeom prst="rect">
            <a:avLst/>
          </a:prstGeom>
          <a:solidFill>
            <a:srgbClr val="93A299"/>
          </a:solidFill>
          <a:ln w="12700">
            <a:miter lim="400000"/>
          </a:ln>
        </p:spPr>
        <p:txBody>
          <a:bodyPr tIns="91439" bIns="91439" anchor="ctr"/>
          <a:lstStyle/>
          <a:p>
            <a:pPr defTabSz="1828800">
              <a:lnSpc>
                <a:spcPct val="100000"/>
              </a:lnSpc>
              <a:defRPr sz="3600">
                <a:solidFill>
                  <a:srgbClr val="FFFFFF"/>
                </a:solidFill>
                <a:latin typeface="Arial"/>
                <a:ea typeface="Arial"/>
                <a:cs typeface="Arial"/>
                <a:sym typeface="Arial"/>
              </a:defRPr>
            </a:pPr>
          </a:p>
        </p:txBody>
      </p:sp>
      <p:sp>
        <p:nvSpPr>
          <p:cNvPr id="151" name="Slide Number"/>
          <p:cNvSpPr txBox="1"/>
          <p:nvPr>
            <p:ph type="sldNum" sz="quarter" idx="2"/>
          </p:nvPr>
        </p:nvSpPr>
        <p:spPr>
          <a:xfrm>
            <a:off x="18288000" y="76936"/>
            <a:ext cx="591116" cy="577648"/>
          </a:xfrm>
          <a:prstGeom prst="rect">
            <a:avLst/>
          </a:prstGeom>
        </p:spPr>
        <p:txBody>
          <a:bodyPr lIns="91439" tIns="91439" rIns="91439" bIns="91439" anchor="ctr"/>
          <a:lstStyle>
            <a:lvl1pPr algn="l" defTabSz="1828800">
              <a:defRPr b="1" sz="2800">
                <a:solidFill>
                  <a:srgbClr val="FFFFFF"/>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58" name="Rectangle 9"/>
          <p:cNvSpPr/>
          <p:nvPr/>
        </p:nvSpPr>
        <p:spPr>
          <a:xfrm>
            <a:off x="3048000" y="441571"/>
            <a:ext cx="18288000" cy="457201"/>
          </a:xfrm>
          <a:prstGeom prst="rect">
            <a:avLst/>
          </a:prstGeom>
          <a:solidFill>
            <a:srgbClr val="FFFFFF"/>
          </a:solidFill>
          <a:ln w="12700">
            <a:miter lim="400000"/>
          </a:ln>
        </p:spPr>
        <p:txBody>
          <a:bodyPr tIns="91439" bIns="91439" anchor="ctr"/>
          <a:lstStyle/>
          <a:p>
            <a:pPr defTabSz="1828800">
              <a:lnSpc>
                <a:spcPct val="100000"/>
              </a:lnSpc>
              <a:defRPr sz="3600">
                <a:solidFill>
                  <a:srgbClr val="FFFFFF"/>
                </a:solidFill>
                <a:latin typeface="Arial"/>
                <a:ea typeface="Arial"/>
                <a:cs typeface="Arial"/>
                <a:sym typeface="Arial"/>
              </a:defRPr>
            </a:pPr>
          </a:p>
        </p:txBody>
      </p:sp>
      <p:sp>
        <p:nvSpPr>
          <p:cNvPr id="159" name="Rectangle 6"/>
          <p:cNvSpPr/>
          <p:nvPr/>
        </p:nvSpPr>
        <p:spPr>
          <a:xfrm>
            <a:off x="3048000" y="-1"/>
            <a:ext cx="18288000" cy="731522"/>
          </a:xfrm>
          <a:prstGeom prst="rect">
            <a:avLst/>
          </a:prstGeom>
          <a:solidFill>
            <a:srgbClr val="93A299"/>
          </a:solidFill>
          <a:ln w="12700">
            <a:miter lim="400000"/>
          </a:ln>
        </p:spPr>
        <p:txBody>
          <a:bodyPr tIns="91439" bIns="91439" anchor="ctr"/>
          <a:lstStyle/>
          <a:p>
            <a:pPr defTabSz="1828800">
              <a:lnSpc>
                <a:spcPct val="100000"/>
              </a:lnSpc>
              <a:defRPr sz="3600">
                <a:solidFill>
                  <a:srgbClr val="FFFFFF"/>
                </a:solidFill>
                <a:latin typeface="Arial"/>
                <a:ea typeface="Arial"/>
                <a:cs typeface="Arial"/>
                <a:sym typeface="Arial"/>
              </a:defRPr>
            </a:pPr>
          </a:p>
        </p:txBody>
      </p:sp>
      <p:sp>
        <p:nvSpPr>
          <p:cNvPr id="160" name="Title Text"/>
          <p:cNvSpPr txBox="1"/>
          <p:nvPr>
            <p:ph type="title"/>
          </p:nvPr>
        </p:nvSpPr>
        <p:spPr>
          <a:xfrm>
            <a:off x="3962400" y="1066800"/>
            <a:ext cx="16459200" cy="1981200"/>
          </a:xfrm>
          <a:prstGeom prst="rect">
            <a:avLst/>
          </a:prstGeom>
        </p:spPr>
        <p:txBody>
          <a:bodyPr lIns="91439" tIns="91439" rIns="91439" bIns="91439" anchor="ctr"/>
          <a:lstStyle>
            <a:lvl1pPr algn="l" defTabSz="1828800">
              <a:lnSpc>
                <a:spcPct val="100000"/>
              </a:lnSpc>
              <a:defRPr spc="-200" sz="8000">
                <a:solidFill>
                  <a:srgbClr val="D2533C"/>
                </a:solidFill>
                <a:latin typeface="Arial"/>
                <a:ea typeface="Arial"/>
                <a:cs typeface="Arial"/>
                <a:sym typeface="Arial"/>
              </a:defRPr>
            </a:lvl1pPr>
          </a:lstStyle>
          <a:p>
            <a:pPr/>
            <a:r>
              <a:t>Title Text</a:t>
            </a:r>
          </a:p>
        </p:txBody>
      </p:sp>
      <p:sp>
        <p:nvSpPr>
          <p:cNvPr id="161" name="Body Level One…"/>
          <p:cNvSpPr txBox="1"/>
          <p:nvPr>
            <p:ph type="body" idx="1"/>
          </p:nvPr>
        </p:nvSpPr>
        <p:spPr>
          <a:xfrm>
            <a:off x="3962400" y="3200400"/>
            <a:ext cx="16459200" cy="9753600"/>
          </a:xfrm>
          <a:prstGeom prst="rect">
            <a:avLst/>
          </a:prstGeom>
        </p:spPr>
        <p:txBody>
          <a:bodyPr lIns="91439" tIns="91439" rIns="91439" bIns="91439"/>
          <a:lstStyle>
            <a:lvl1pPr marL="365759" indent="-365759" defTabSz="1828800">
              <a:lnSpc>
                <a:spcPct val="100000"/>
              </a:lnSpc>
              <a:spcBef>
                <a:spcPts val="1100"/>
              </a:spcBef>
              <a:buClr>
                <a:srgbClr val="93A299"/>
              </a:buClr>
              <a:buSzPct val="85000"/>
              <a:buFont typeface="Arial"/>
              <a:defRPr sz="4800">
                <a:solidFill>
                  <a:srgbClr val="292934"/>
                </a:solidFill>
                <a:latin typeface="Arial"/>
                <a:ea typeface="Arial"/>
                <a:cs typeface="Arial"/>
                <a:sym typeface="Arial"/>
              </a:defRPr>
            </a:lvl1pPr>
            <a:lvl2pPr marL="713231" indent="-438911" defTabSz="1828800">
              <a:lnSpc>
                <a:spcPct val="100000"/>
              </a:lnSpc>
              <a:spcBef>
                <a:spcPts val="1100"/>
              </a:spcBef>
              <a:buClr>
                <a:srgbClr val="93A299"/>
              </a:buClr>
              <a:buSzPct val="85000"/>
              <a:buFont typeface="Arial"/>
              <a:defRPr sz="4800">
                <a:solidFill>
                  <a:srgbClr val="292934"/>
                </a:solidFill>
                <a:latin typeface="Arial"/>
                <a:ea typeface="Arial"/>
                <a:cs typeface="Arial"/>
                <a:sym typeface="Arial"/>
              </a:defRPr>
            </a:lvl2pPr>
            <a:lvl3pPr marL="1036319" indent="-487680" defTabSz="1828800">
              <a:lnSpc>
                <a:spcPct val="100000"/>
              </a:lnSpc>
              <a:spcBef>
                <a:spcPts val="1100"/>
              </a:spcBef>
              <a:buClr>
                <a:srgbClr val="93A299"/>
              </a:buClr>
              <a:buSzPct val="90000"/>
              <a:buFont typeface="Arial"/>
              <a:defRPr sz="4800">
                <a:solidFill>
                  <a:srgbClr val="292934"/>
                </a:solidFill>
                <a:latin typeface="Arial"/>
                <a:ea typeface="Arial"/>
                <a:cs typeface="Arial"/>
                <a:sym typeface="Arial"/>
              </a:defRPr>
            </a:lvl3pPr>
            <a:lvl4pPr marL="1371600" indent="-548640" defTabSz="1828800">
              <a:lnSpc>
                <a:spcPct val="100000"/>
              </a:lnSpc>
              <a:spcBef>
                <a:spcPts val="1100"/>
              </a:spcBef>
              <a:buClr>
                <a:srgbClr val="93A299"/>
              </a:buClr>
              <a:buSzPct val="100000"/>
              <a:buFont typeface="Arial"/>
              <a:defRPr sz="4800">
                <a:solidFill>
                  <a:srgbClr val="292934"/>
                </a:solidFill>
                <a:latin typeface="Arial"/>
                <a:ea typeface="Arial"/>
                <a:cs typeface="Arial"/>
                <a:sym typeface="Arial"/>
              </a:defRPr>
            </a:lvl4pPr>
            <a:lvl5pPr marL="1521822" indent="-470262" defTabSz="1828800">
              <a:lnSpc>
                <a:spcPct val="100000"/>
              </a:lnSpc>
              <a:spcBef>
                <a:spcPts val="1100"/>
              </a:spcBef>
              <a:buClr>
                <a:srgbClr val="93A299"/>
              </a:buClr>
              <a:buSzPct val="100000"/>
              <a:buFont typeface="Arial"/>
              <a:defRPr sz="4800">
                <a:solidFill>
                  <a:srgbClr val="292934"/>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62" name="Slide Number"/>
          <p:cNvSpPr txBox="1"/>
          <p:nvPr>
            <p:ph type="sldNum" sz="quarter" idx="2"/>
          </p:nvPr>
        </p:nvSpPr>
        <p:spPr>
          <a:xfrm>
            <a:off x="18288000" y="76936"/>
            <a:ext cx="591116" cy="577648"/>
          </a:xfrm>
          <a:prstGeom prst="rect">
            <a:avLst/>
          </a:prstGeom>
        </p:spPr>
        <p:txBody>
          <a:bodyPr lIns="91439" tIns="91439" rIns="91439" bIns="91439" anchor="ctr"/>
          <a:lstStyle>
            <a:lvl1pPr algn="l" defTabSz="1828800">
              <a:defRPr b="1" sz="2800">
                <a:solidFill>
                  <a:srgbClr val="FFFFFF"/>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69" name="Rectangle 9"/>
          <p:cNvSpPr/>
          <p:nvPr/>
        </p:nvSpPr>
        <p:spPr>
          <a:xfrm>
            <a:off x="3048000" y="441571"/>
            <a:ext cx="18288000" cy="457201"/>
          </a:xfrm>
          <a:prstGeom prst="rect">
            <a:avLst/>
          </a:prstGeom>
          <a:solidFill>
            <a:srgbClr val="FFFFFF"/>
          </a:solidFill>
          <a:ln w="12700">
            <a:miter lim="400000"/>
          </a:ln>
        </p:spPr>
        <p:txBody>
          <a:bodyPr tIns="91439" bIns="91439" anchor="ctr"/>
          <a:lstStyle/>
          <a:p>
            <a:pPr defTabSz="1828800">
              <a:lnSpc>
                <a:spcPct val="100000"/>
              </a:lnSpc>
              <a:defRPr sz="3600">
                <a:solidFill>
                  <a:srgbClr val="FFFFFF"/>
                </a:solidFill>
                <a:latin typeface="Arial"/>
                <a:ea typeface="Arial"/>
                <a:cs typeface="Arial"/>
                <a:sym typeface="Arial"/>
              </a:defRPr>
            </a:pPr>
          </a:p>
        </p:txBody>
      </p:sp>
      <p:sp>
        <p:nvSpPr>
          <p:cNvPr id="170" name="Rectangle 6"/>
          <p:cNvSpPr/>
          <p:nvPr/>
        </p:nvSpPr>
        <p:spPr>
          <a:xfrm>
            <a:off x="3048000" y="-1"/>
            <a:ext cx="18288000" cy="731522"/>
          </a:xfrm>
          <a:prstGeom prst="rect">
            <a:avLst/>
          </a:prstGeom>
          <a:solidFill>
            <a:srgbClr val="93A299"/>
          </a:solidFill>
          <a:ln w="12700">
            <a:miter lim="400000"/>
          </a:ln>
        </p:spPr>
        <p:txBody>
          <a:bodyPr tIns="91439" bIns="91439" anchor="ctr"/>
          <a:lstStyle/>
          <a:p>
            <a:pPr defTabSz="1828800">
              <a:lnSpc>
                <a:spcPct val="100000"/>
              </a:lnSpc>
              <a:defRPr sz="3600">
                <a:solidFill>
                  <a:srgbClr val="FFFFFF"/>
                </a:solidFill>
                <a:latin typeface="Arial"/>
                <a:ea typeface="Arial"/>
                <a:cs typeface="Arial"/>
                <a:sym typeface="Arial"/>
              </a:defRPr>
            </a:pPr>
          </a:p>
        </p:txBody>
      </p:sp>
      <p:sp>
        <p:nvSpPr>
          <p:cNvPr id="171" name="Title Text"/>
          <p:cNvSpPr txBox="1"/>
          <p:nvPr>
            <p:ph type="title"/>
          </p:nvPr>
        </p:nvSpPr>
        <p:spPr>
          <a:xfrm>
            <a:off x="4419600" y="2743200"/>
            <a:ext cx="15697200" cy="3854450"/>
          </a:xfrm>
          <a:prstGeom prst="rect">
            <a:avLst/>
          </a:prstGeom>
        </p:spPr>
        <p:txBody>
          <a:bodyPr lIns="91439" tIns="91439" rIns="91439" bIns="91439" anchor="b"/>
          <a:lstStyle>
            <a:lvl1pPr algn="l" defTabSz="1828800">
              <a:lnSpc>
                <a:spcPct val="100000"/>
              </a:lnSpc>
              <a:defRPr cap="all" spc="-200" sz="10800">
                <a:solidFill>
                  <a:srgbClr val="D2533C"/>
                </a:solidFill>
                <a:latin typeface="Arial"/>
                <a:ea typeface="Arial"/>
                <a:cs typeface="Arial"/>
                <a:sym typeface="Arial"/>
              </a:defRPr>
            </a:lvl1pPr>
          </a:lstStyle>
          <a:p>
            <a:pPr/>
            <a:r>
              <a:t>Title Text</a:t>
            </a:r>
          </a:p>
        </p:txBody>
      </p:sp>
      <p:sp>
        <p:nvSpPr>
          <p:cNvPr id="172" name="Body Level One…"/>
          <p:cNvSpPr txBox="1"/>
          <p:nvPr>
            <p:ph type="body" sz="quarter" idx="1"/>
          </p:nvPr>
        </p:nvSpPr>
        <p:spPr>
          <a:xfrm>
            <a:off x="4419600" y="7010400"/>
            <a:ext cx="12801600" cy="3505200"/>
          </a:xfrm>
          <a:prstGeom prst="rect">
            <a:avLst/>
          </a:prstGeom>
        </p:spPr>
        <p:txBody>
          <a:bodyPr lIns="91439" tIns="91439" rIns="91439" bIns="91439"/>
          <a:lstStyle>
            <a:lvl1pPr marL="0" indent="0" defTabSz="1828800">
              <a:lnSpc>
                <a:spcPct val="100000"/>
              </a:lnSpc>
              <a:spcBef>
                <a:spcPts val="1100"/>
              </a:spcBef>
              <a:buSzTx/>
              <a:buNone/>
              <a:defRPr sz="4800">
                <a:solidFill>
                  <a:srgbClr val="57576E"/>
                </a:solidFill>
                <a:latin typeface="Arial"/>
                <a:ea typeface="Arial"/>
                <a:cs typeface="Arial"/>
                <a:sym typeface="Arial"/>
              </a:defRPr>
            </a:lvl1pPr>
            <a:lvl2pPr marL="0" indent="457200" defTabSz="1828800">
              <a:lnSpc>
                <a:spcPct val="100000"/>
              </a:lnSpc>
              <a:spcBef>
                <a:spcPts val="1100"/>
              </a:spcBef>
              <a:buSzTx/>
              <a:buNone/>
              <a:defRPr sz="4800">
                <a:solidFill>
                  <a:srgbClr val="57576E"/>
                </a:solidFill>
                <a:latin typeface="Arial"/>
                <a:ea typeface="Arial"/>
                <a:cs typeface="Arial"/>
                <a:sym typeface="Arial"/>
              </a:defRPr>
            </a:lvl2pPr>
            <a:lvl3pPr marL="0" indent="914400" defTabSz="1828800">
              <a:lnSpc>
                <a:spcPct val="100000"/>
              </a:lnSpc>
              <a:spcBef>
                <a:spcPts val="1100"/>
              </a:spcBef>
              <a:buSzTx/>
              <a:buNone/>
              <a:defRPr sz="4800">
                <a:solidFill>
                  <a:srgbClr val="57576E"/>
                </a:solidFill>
                <a:latin typeface="Arial"/>
                <a:ea typeface="Arial"/>
                <a:cs typeface="Arial"/>
                <a:sym typeface="Arial"/>
              </a:defRPr>
            </a:lvl3pPr>
            <a:lvl4pPr marL="0" indent="1371600" defTabSz="1828800">
              <a:lnSpc>
                <a:spcPct val="100000"/>
              </a:lnSpc>
              <a:spcBef>
                <a:spcPts val="1100"/>
              </a:spcBef>
              <a:buSzTx/>
              <a:buNone/>
              <a:defRPr sz="4800">
                <a:solidFill>
                  <a:srgbClr val="57576E"/>
                </a:solidFill>
                <a:latin typeface="Arial"/>
                <a:ea typeface="Arial"/>
                <a:cs typeface="Arial"/>
                <a:sym typeface="Arial"/>
              </a:defRPr>
            </a:lvl4pPr>
            <a:lvl5pPr marL="0" indent="1828800" defTabSz="1828800">
              <a:lnSpc>
                <a:spcPct val="100000"/>
              </a:lnSpc>
              <a:spcBef>
                <a:spcPts val="1100"/>
              </a:spcBef>
              <a:buSzTx/>
              <a:buNone/>
              <a:defRPr sz="4800">
                <a:solidFill>
                  <a:srgbClr val="57576E"/>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73" name="Slide Number"/>
          <p:cNvSpPr txBox="1"/>
          <p:nvPr>
            <p:ph type="sldNum" sz="quarter" idx="2"/>
          </p:nvPr>
        </p:nvSpPr>
        <p:spPr>
          <a:xfrm>
            <a:off x="18288000" y="76936"/>
            <a:ext cx="591116" cy="577648"/>
          </a:xfrm>
          <a:prstGeom prst="rect">
            <a:avLst/>
          </a:prstGeom>
        </p:spPr>
        <p:txBody>
          <a:bodyPr lIns="91439" tIns="91439" rIns="91439" bIns="91439" anchor="ctr"/>
          <a:lstStyle>
            <a:lvl1pPr algn="l" defTabSz="1828800">
              <a:defRPr b="1" sz="2800">
                <a:solidFill>
                  <a:srgbClr val="FFFFFF"/>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80" name="Rectangle 9"/>
          <p:cNvSpPr/>
          <p:nvPr/>
        </p:nvSpPr>
        <p:spPr>
          <a:xfrm>
            <a:off x="3048000" y="441571"/>
            <a:ext cx="18288000" cy="457202"/>
          </a:xfrm>
          <a:prstGeom prst="rect">
            <a:avLst/>
          </a:prstGeom>
          <a:solidFill>
            <a:srgbClr val="FFFFFF"/>
          </a:solidFill>
          <a:ln w="12700">
            <a:miter lim="400000"/>
          </a:ln>
        </p:spPr>
        <p:txBody>
          <a:bodyPr lIns="50800" tIns="50800" rIns="50800" bIns="50800" anchor="ctr"/>
          <a:lstStyle/>
          <a:p>
            <a:pPr defTabSz="1828800">
              <a:lnSpc>
                <a:spcPct val="100000"/>
              </a:lnSpc>
              <a:defRPr sz="3600">
                <a:solidFill>
                  <a:srgbClr val="FFFFFF"/>
                </a:solidFill>
                <a:latin typeface="Arial"/>
                <a:ea typeface="Arial"/>
                <a:cs typeface="Arial"/>
                <a:sym typeface="Arial"/>
              </a:defRPr>
            </a:pPr>
          </a:p>
        </p:txBody>
      </p:sp>
      <p:sp>
        <p:nvSpPr>
          <p:cNvPr id="181" name="Rectangle 6"/>
          <p:cNvSpPr/>
          <p:nvPr/>
        </p:nvSpPr>
        <p:spPr>
          <a:xfrm>
            <a:off x="3048000" y="-2"/>
            <a:ext cx="18288000" cy="731524"/>
          </a:xfrm>
          <a:prstGeom prst="rect">
            <a:avLst/>
          </a:prstGeom>
          <a:solidFill>
            <a:srgbClr val="93A299"/>
          </a:solidFill>
          <a:ln w="12700">
            <a:miter lim="400000"/>
          </a:ln>
        </p:spPr>
        <p:txBody>
          <a:bodyPr lIns="50800" tIns="50800" rIns="50800" bIns="50800" anchor="ctr"/>
          <a:lstStyle/>
          <a:p>
            <a:pPr defTabSz="1828800">
              <a:lnSpc>
                <a:spcPct val="100000"/>
              </a:lnSpc>
              <a:defRPr sz="3600">
                <a:solidFill>
                  <a:srgbClr val="FFFFFF"/>
                </a:solidFill>
                <a:latin typeface="Arial"/>
                <a:ea typeface="Arial"/>
                <a:cs typeface="Arial"/>
                <a:sym typeface="Arial"/>
              </a:defRPr>
            </a:pPr>
          </a:p>
        </p:txBody>
      </p:sp>
      <p:sp>
        <p:nvSpPr>
          <p:cNvPr id="182" name="Title Text"/>
          <p:cNvSpPr txBox="1"/>
          <p:nvPr>
            <p:ph type="title"/>
          </p:nvPr>
        </p:nvSpPr>
        <p:spPr>
          <a:xfrm>
            <a:off x="4419600" y="2743200"/>
            <a:ext cx="15697200" cy="3854450"/>
          </a:xfrm>
          <a:prstGeom prst="rect">
            <a:avLst/>
          </a:prstGeom>
        </p:spPr>
        <p:txBody>
          <a:bodyPr lIns="91438" tIns="91438" rIns="91438" bIns="91438" anchor="b"/>
          <a:lstStyle>
            <a:lvl1pPr algn="l" defTabSz="1828800">
              <a:lnSpc>
                <a:spcPct val="100000"/>
              </a:lnSpc>
              <a:defRPr cap="all" spc="-200" sz="10800">
                <a:solidFill>
                  <a:srgbClr val="D2533C"/>
                </a:solidFill>
                <a:latin typeface="Arial"/>
                <a:ea typeface="Arial"/>
                <a:cs typeface="Arial"/>
                <a:sym typeface="Arial"/>
              </a:defRPr>
            </a:lvl1pPr>
          </a:lstStyle>
          <a:p>
            <a:pPr/>
            <a:r>
              <a:t>Title Text</a:t>
            </a:r>
          </a:p>
        </p:txBody>
      </p:sp>
      <p:sp>
        <p:nvSpPr>
          <p:cNvPr id="183" name="Body Level One…"/>
          <p:cNvSpPr txBox="1"/>
          <p:nvPr>
            <p:ph type="body" sz="quarter" idx="1"/>
          </p:nvPr>
        </p:nvSpPr>
        <p:spPr>
          <a:xfrm>
            <a:off x="4419600" y="7010400"/>
            <a:ext cx="12801600" cy="3505200"/>
          </a:xfrm>
          <a:prstGeom prst="rect">
            <a:avLst/>
          </a:prstGeom>
        </p:spPr>
        <p:txBody>
          <a:bodyPr lIns="91438" tIns="91438" rIns="91438" bIns="91438"/>
          <a:lstStyle>
            <a:lvl1pPr marL="0" indent="0" defTabSz="1828800">
              <a:lnSpc>
                <a:spcPct val="100000"/>
              </a:lnSpc>
              <a:spcBef>
                <a:spcPts val="1100"/>
              </a:spcBef>
              <a:buSzTx/>
              <a:buNone/>
              <a:defRPr sz="4800">
                <a:solidFill>
                  <a:srgbClr val="57576E"/>
                </a:solidFill>
                <a:latin typeface="Arial"/>
                <a:ea typeface="Arial"/>
                <a:cs typeface="Arial"/>
                <a:sym typeface="Arial"/>
              </a:defRPr>
            </a:lvl1pPr>
            <a:lvl2pPr marL="0" indent="0" defTabSz="1828800">
              <a:lnSpc>
                <a:spcPct val="100000"/>
              </a:lnSpc>
              <a:spcBef>
                <a:spcPts val="1100"/>
              </a:spcBef>
              <a:buSzTx/>
              <a:buNone/>
              <a:defRPr sz="4800">
                <a:solidFill>
                  <a:srgbClr val="57576E"/>
                </a:solidFill>
                <a:latin typeface="Arial"/>
                <a:ea typeface="Arial"/>
                <a:cs typeface="Arial"/>
                <a:sym typeface="Arial"/>
              </a:defRPr>
            </a:lvl2pPr>
            <a:lvl3pPr marL="0" indent="0" defTabSz="1828800">
              <a:lnSpc>
                <a:spcPct val="100000"/>
              </a:lnSpc>
              <a:spcBef>
                <a:spcPts val="1100"/>
              </a:spcBef>
              <a:buSzTx/>
              <a:buNone/>
              <a:defRPr sz="4800">
                <a:solidFill>
                  <a:srgbClr val="57576E"/>
                </a:solidFill>
                <a:latin typeface="Arial"/>
                <a:ea typeface="Arial"/>
                <a:cs typeface="Arial"/>
                <a:sym typeface="Arial"/>
              </a:defRPr>
            </a:lvl3pPr>
            <a:lvl4pPr marL="0" indent="0" defTabSz="1828800">
              <a:lnSpc>
                <a:spcPct val="100000"/>
              </a:lnSpc>
              <a:spcBef>
                <a:spcPts val="1100"/>
              </a:spcBef>
              <a:buSzTx/>
              <a:buNone/>
              <a:defRPr sz="4800">
                <a:solidFill>
                  <a:srgbClr val="57576E"/>
                </a:solidFill>
                <a:latin typeface="Arial"/>
                <a:ea typeface="Arial"/>
                <a:cs typeface="Arial"/>
                <a:sym typeface="Arial"/>
              </a:defRPr>
            </a:lvl4pPr>
            <a:lvl5pPr marL="0" indent="0" defTabSz="1828800">
              <a:lnSpc>
                <a:spcPct val="100000"/>
              </a:lnSpc>
              <a:spcBef>
                <a:spcPts val="1100"/>
              </a:spcBef>
              <a:buSzTx/>
              <a:buNone/>
              <a:defRPr sz="4800">
                <a:solidFill>
                  <a:srgbClr val="57576E"/>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84" name="Straight Connector 7"/>
          <p:cNvSpPr/>
          <p:nvPr/>
        </p:nvSpPr>
        <p:spPr>
          <a:xfrm>
            <a:off x="4419600" y="6797039"/>
            <a:ext cx="15697200" cy="3178"/>
          </a:xfrm>
          <a:prstGeom prst="line">
            <a:avLst/>
          </a:prstGeom>
          <a:ln w="38100">
            <a:solidFill>
              <a:srgbClr val="D2533C"/>
            </a:solidFill>
          </a:ln>
        </p:spPr>
        <p:txBody>
          <a:bodyPr lIns="45718" tIns="45718" rIns="45718" bIns="45718"/>
          <a:lstStyle/>
          <a:p>
            <a:pPr>
              <a:defRPr>
                <a:latin typeface="+mn-lt"/>
                <a:ea typeface="+mn-ea"/>
                <a:cs typeface="+mn-cs"/>
                <a:sym typeface="Canela Bold"/>
              </a:defRPr>
            </a:pPr>
          </a:p>
        </p:txBody>
      </p:sp>
      <p:sp>
        <p:nvSpPr>
          <p:cNvPr id="185" name="Slide Number"/>
          <p:cNvSpPr txBox="1"/>
          <p:nvPr>
            <p:ph type="sldNum" sz="quarter" idx="2"/>
          </p:nvPr>
        </p:nvSpPr>
        <p:spPr>
          <a:xfrm>
            <a:off x="18288000" y="76937"/>
            <a:ext cx="591114" cy="577646"/>
          </a:xfrm>
          <a:prstGeom prst="rect">
            <a:avLst/>
          </a:prstGeom>
        </p:spPr>
        <p:txBody>
          <a:bodyPr lIns="91438" tIns="91438" rIns="91438" bIns="91438" anchor="ctr"/>
          <a:lstStyle>
            <a:lvl1pPr algn="l" defTabSz="1828800">
              <a:defRPr b="1" sz="2800">
                <a:solidFill>
                  <a:srgbClr val="FFFFFF"/>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Beach and sea at sunset"/>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Presentation Title</a:t>
            </a:r>
          </a:p>
        </p:txBody>
      </p:sp>
      <p:sp>
        <p:nvSpPr>
          <p:cNvPr id="23" name="Body Level One…"/>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pc="-29" sz="3000">
                <a:solidFill>
                  <a:srgbClr val="FFFFFF"/>
                </a:solidFill>
                <a:latin typeface="Graphik Medium"/>
                <a:ea typeface="Graphik Medium"/>
                <a:cs typeface="Graphik Medium"/>
                <a:sym typeface="Graphik Medium"/>
              </a:defRPr>
            </a:lvl1pPr>
          </a:lstStyle>
          <a:p>
            <a:pPr/>
            <a:r>
              <a:t>Author and Date</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92" name="Rectangle 9"/>
          <p:cNvSpPr/>
          <p:nvPr/>
        </p:nvSpPr>
        <p:spPr>
          <a:xfrm>
            <a:off x="3048000" y="441571"/>
            <a:ext cx="18288000" cy="457202"/>
          </a:xfrm>
          <a:prstGeom prst="rect">
            <a:avLst/>
          </a:prstGeom>
          <a:solidFill>
            <a:srgbClr val="FFFFFF"/>
          </a:solidFill>
          <a:ln w="12700">
            <a:miter lim="400000"/>
          </a:ln>
        </p:spPr>
        <p:txBody>
          <a:bodyPr lIns="50800" tIns="50800" rIns="50800" bIns="50800" anchor="ctr"/>
          <a:lstStyle/>
          <a:p>
            <a:pPr defTabSz="1828800">
              <a:lnSpc>
                <a:spcPct val="100000"/>
              </a:lnSpc>
              <a:defRPr sz="3600">
                <a:solidFill>
                  <a:srgbClr val="FFFFFF"/>
                </a:solidFill>
                <a:latin typeface="Arial"/>
                <a:ea typeface="Arial"/>
                <a:cs typeface="Arial"/>
                <a:sym typeface="Arial"/>
              </a:defRPr>
            </a:pPr>
          </a:p>
        </p:txBody>
      </p:sp>
      <p:sp>
        <p:nvSpPr>
          <p:cNvPr id="193" name="Rectangle 6"/>
          <p:cNvSpPr/>
          <p:nvPr/>
        </p:nvSpPr>
        <p:spPr>
          <a:xfrm>
            <a:off x="3048000" y="-2"/>
            <a:ext cx="18288000" cy="731524"/>
          </a:xfrm>
          <a:prstGeom prst="rect">
            <a:avLst/>
          </a:prstGeom>
          <a:solidFill>
            <a:srgbClr val="FFFFFF"/>
          </a:solidFill>
          <a:ln w="12700">
            <a:miter lim="400000"/>
          </a:ln>
        </p:spPr>
        <p:txBody>
          <a:bodyPr lIns="50800" tIns="50800" rIns="50800" bIns="50800" anchor="ctr"/>
          <a:lstStyle/>
          <a:p>
            <a:pPr defTabSz="1828800">
              <a:lnSpc>
                <a:spcPct val="100000"/>
              </a:lnSpc>
              <a:defRPr sz="3600">
                <a:solidFill>
                  <a:srgbClr val="FFFFFF"/>
                </a:solidFill>
                <a:latin typeface="Arial"/>
                <a:ea typeface="Arial"/>
                <a:cs typeface="Arial"/>
                <a:sym typeface="Arial"/>
              </a:defRPr>
            </a:pPr>
          </a:p>
        </p:txBody>
      </p:sp>
      <p:sp>
        <p:nvSpPr>
          <p:cNvPr id="194" name="Title Text"/>
          <p:cNvSpPr txBox="1"/>
          <p:nvPr>
            <p:ph type="title"/>
          </p:nvPr>
        </p:nvSpPr>
        <p:spPr>
          <a:xfrm>
            <a:off x="3962400" y="1066800"/>
            <a:ext cx="16459200" cy="1981200"/>
          </a:xfrm>
          <a:prstGeom prst="rect">
            <a:avLst/>
          </a:prstGeom>
        </p:spPr>
        <p:txBody>
          <a:bodyPr lIns="91438" tIns="91438" rIns="91438" bIns="91438" anchor="ctr"/>
          <a:lstStyle>
            <a:lvl1pPr algn="l" defTabSz="1828800">
              <a:lnSpc>
                <a:spcPct val="100000"/>
              </a:lnSpc>
              <a:defRPr spc="-200" sz="8000">
                <a:solidFill>
                  <a:srgbClr val="D2533C"/>
                </a:solidFill>
                <a:latin typeface="Arial"/>
                <a:ea typeface="Arial"/>
                <a:cs typeface="Arial"/>
                <a:sym typeface="Arial"/>
              </a:defRPr>
            </a:lvl1pPr>
          </a:lstStyle>
          <a:p>
            <a:pPr/>
            <a:r>
              <a:t>Title Text</a:t>
            </a:r>
          </a:p>
        </p:txBody>
      </p:sp>
      <p:sp>
        <p:nvSpPr>
          <p:cNvPr id="195" name="Body Level One…"/>
          <p:cNvSpPr txBox="1"/>
          <p:nvPr>
            <p:ph type="body" idx="1"/>
          </p:nvPr>
        </p:nvSpPr>
        <p:spPr>
          <a:xfrm>
            <a:off x="3962400" y="3200400"/>
            <a:ext cx="16459200" cy="9753600"/>
          </a:xfrm>
          <a:prstGeom prst="rect">
            <a:avLst/>
          </a:prstGeom>
        </p:spPr>
        <p:txBody>
          <a:bodyPr lIns="91438" tIns="91438" rIns="91438" bIns="91438"/>
          <a:lstStyle>
            <a:lvl1pPr marL="365758" indent="-365758" defTabSz="1828800">
              <a:lnSpc>
                <a:spcPct val="100000"/>
              </a:lnSpc>
              <a:spcBef>
                <a:spcPts val="1100"/>
              </a:spcBef>
              <a:buClr>
                <a:srgbClr val="93A299"/>
              </a:buClr>
              <a:buSzPct val="85000"/>
              <a:buFont typeface="Arial"/>
              <a:defRPr sz="4800">
                <a:solidFill>
                  <a:srgbClr val="292934"/>
                </a:solidFill>
                <a:latin typeface="Arial"/>
                <a:ea typeface="Arial"/>
                <a:cs typeface="Arial"/>
                <a:sym typeface="Arial"/>
              </a:defRPr>
            </a:lvl1pPr>
            <a:lvl2pPr marL="713230" indent="-438911" defTabSz="1828800">
              <a:lnSpc>
                <a:spcPct val="100000"/>
              </a:lnSpc>
              <a:spcBef>
                <a:spcPts val="1100"/>
              </a:spcBef>
              <a:buClr>
                <a:srgbClr val="93A299"/>
              </a:buClr>
              <a:buSzPct val="85000"/>
              <a:buFont typeface="Arial"/>
              <a:defRPr sz="4800">
                <a:solidFill>
                  <a:srgbClr val="292934"/>
                </a:solidFill>
                <a:latin typeface="Arial"/>
                <a:ea typeface="Arial"/>
                <a:cs typeface="Arial"/>
                <a:sym typeface="Arial"/>
              </a:defRPr>
            </a:lvl2pPr>
            <a:lvl3pPr marL="1036319" indent="-487680" defTabSz="1828800">
              <a:lnSpc>
                <a:spcPct val="100000"/>
              </a:lnSpc>
              <a:spcBef>
                <a:spcPts val="1100"/>
              </a:spcBef>
              <a:buClr>
                <a:srgbClr val="93A299"/>
              </a:buClr>
              <a:buSzPct val="90000"/>
              <a:buFont typeface="Arial"/>
              <a:defRPr sz="4800">
                <a:solidFill>
                  <a:srgbClr val="292934"/>
                </a:solidFill>
                <a:latin typeface="Arial"/>
                <a:ea typeface="Arial"/>
                <a:cs typeface="Arial"/>
                <a:sym typeface="Arial"/>
              </a:defRPr>
            </a:lvl3pPr>
            <a:lvl4pPr marL="1371600" indent="-548639" defTabSz="1828800">
              <a:lnSpc>
                <a:spcPct val="100000"/>
              </a:lnSpc>
              <a:spcBef>
                <a:spcPts val="1100"/>
              </a:spcBef>
              <a:buClr>
                <a:srgbClr val="93A299"/>
              </a:buClr>
              <a:buSzPct val="100000"/>
              <a:buFont typeface="Arial"/>
              <a:defRPr sz="4800">
                <a:solidFill>
                  <a:srgbClr val="292934"/>
                </a:solidFill>
                <a:latin typeface="Arial"/>
                <a:ea typeface="Arial"/>
                <a:cs typeface="Arial"/>
                <a:sym typeface="Arial"/>
              </a:defRPr>
            </a:lvl4pPr>
            <a:lvl5pPr marL="1521822" indent="-470261" defTabSz="1828800">
              <a:lnSpc>
                <a:spcPct val="100000"/>
              </a:lnSpc>
              <a:spcBef>
                <a:spcPts val="1100"/>
              </a:spcBef>
              <a:buClr>
                <a:srgbClr val="93A299"/>
              </a:buClr>
              <a:buSzPct val="100000"/>
              <a:buFont typeface="Arial"/>
              <a:defRPr sz="4800">
                <a:solidFill>
                  <a:srgbClr val="292934"/>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96" name="Slide Number"/>
          <p:cNvSpPr txBox="1"/>
          <p:nvPr>
            <p:ph type="sldNum" sz="quarter" idx="2"/>
          </p:nvPr>
        </p:nvSpPr>
        <p:spPr>
          <a:xfrm>
            <a:off x="18288000" y="76937"/>
            <a:ext cx="591114" cy="577646"/>
          </a:xfrm>
          <a:prstGeom prst="rect">
            <a:avLst/>
          </a:prstGeom>
        </p:spPr>
        <p:txBody>
          <a:bodyPr lIns="91438" tIns="91438" rIns="91438" bIns="91438" anchor="ctr"/>
          <a:lstStyle>
            <a:lvl1pPr algn="l" defTabSz="1828800">
              <a:defRPr b="1" sz="2800">
                <a:solidFill>
                  <a:srgbClr val="FFFFFF"/>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203" name="Rectangle 9"/>
          <p:cNvSpPr/>
          <p:nvPr/>
        </p:nvSpPr>
        <p:spPr>
          <a:xfrm>
            <a:off x="3048000" y="441568"/>
            <a:ext cx="18288000" cy="457205"/>
          </a:xfrm>
          <a:prstGeom prst="rect">
            <a:avLst/>
          </a:prstGeom>
          <a:solidFill>
            <a:srgbClr val="FFFFFF"/>
          </a:solidFill>
          <a:ln w="12700">
            <a:miter lim="400000"/>
          </a:ln>
        </p:spPr>
        <p:txBody>
          <a:bodyPr lIns="91436" tIns="91436" rIns="91436" bIns="91436" anchor="ctr"/>
          <a:lstStyle/>
          <a:p>
            <a:pPr defTabSz="1828800">
              <a:lnSpc>
                <a:spcPct val="100000"/>
              </a:lnSpc>
              <a:defRPr sz="3600">
                <a:solidFill>
                  <a:srgbClr val="FFFFFF"/>
                </a:solidFill>
                <a:latin typeface="Arial"/>
                <a:ea typeface="Arial"/>
                <a:cs typeface="Arial"/>
                <a:sym typeface="Arial"/>
              </a:defRPr>
            </a:pPr>
          </a:p>
        </p:txBody>
      </p:sp>
      <p:sp>
        <p:nvSpPr>
          <p:cNvPr id="204" name="Rectangle 6"/>
          <p:cNvSpPr/>
          <p:nvPr/>
        </p:nvSpPr>
        <p:spPr>
          <a:xfrm>
            <a:off x="3048000" y="-5"/>
            <a:ext cx="18288000" cy="731530"/>
          </a:xfrm>
          <a:prstGeom prst="rect">
            <a:avLst/>
          </a:prstGeom>
          <a:solidFill>
            <a:srgbClr val="93A299"/>
          </a:solidFill>
          <a:ln w="12700">
            <a:miter lim="400000"/>
          </a:ln>
        </p:spPr>
        <p:txBody>
          <a:bodyPr lIns="91436" tIns="91436" rIns="91436" bIns="91436" anchor="ctr"/>
          <a:lstStyle/>
          <a:p>
            <a:pPr defTabSz="1828800">
              <a:lnSpc>
                <a:spcPct val="100000"/>
              </a:lnSpc>
              <a:defRPr sz="3600">
                <a:solidFill>
                  <a:srgbClr val="FFFFFF"/>
                </a:solidFill>
                <a:latin typeface="Arial"/>
                <a:ea typeface="Arial"/>
                <a:cs typeface="Arial"/>
                <a:sym typeface="Arial"/>
              </a:defRPr>
            </a:pPr>
          </a:p>
        </p:txBody>
      </p:sp>
      <p:sp>
        <p:nvSpPr>
          <p:cNvPr id="205" name="Slide Number"/>
          <p:cNvSpPr txBox="1"/>
          <p:nvPr>
            <p:ph type="sldNum" sz="quarter" idx="2"/>
          </p:nvPr>
        </p:nvSpPr>
        <p:spPr>
          <a:xfrm>
            <a:off x="18288000" y="76940"/>
            <a:ext cx="591108" cy="577640"/>
          </a:xfrm>
          <a:prstGeom prst="rect">
            <a:avLst/>
          </a:prstGeom>
        </p:spPr>
        <p:txBody>
          <a:bodyPr lIns="91436" tIns="91436" rIns="91436" bIns="91436" anchor="ctr"/>
          <a:lstStyle>
            <a:lvl1pPr algn="l" defTabSz="1828800">
              <a:defRPr b="1" sz="2800">
                <a:solidFill>
                  <a:srgbClr val="FFFFFF"/>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15495" y="4585102"/>
            <a:ext cx="9757338" cy="2540001"/>
          </a:xfrm>
          <a:prstGeom prst="rect">
            <a:avLst/>
          </a:prstGeom>
        </p:spPr>
        <p:txBody>
          <a:bodyPr anchor="b"/>
          <a:lstStyle/>
          <a:p>
            <a:pPr/>
            <a:r>
              <a:t>Slide Title</a:t>
            </a:r>
          </a:p>
        </p:txBody>
      </p:sp>
      <p:sp>
        <p:nvSpPr>
          <p:cNvPr id="33" name="Sea against sky at sunset"/>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Body Level One…"/>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457200" algn="ctr" defTabSz="825500">
              <a:lnSpc>
                <a:spcPct val="100000"/>
              </a:lnSpc>
              <a:spcBef>
                <a:spcPts val="0"/>
              </a:spcBef>
              <a:buSzTx/>
              <a:buNone/>
              <a:defRPr spc="-44">
                <a:latin typeface="Graphik Semibold"/>
                <a:ea typeface="Graphik Semibold"/>
                <a:cs typeface="Graphik Semibold"/>
                <a:sym typeface="Graphik Semibold"/>
              </a:defRPr>
            </a:lvl2pPr>
            <a:lvl3pPr marL="0" indent="914400" algn="ctr" defTabSz="825500">
              <a:lnSpc>
                <a:spcPct val="100000"/>
              </a:lnSpc>
              <a:spcBef>
                <a:spcPts val="0"/>
              </a:spcBef>
              <a:buSzTx/>
              <a:buNone/>
              <a:defRPr spc="-44">
                <a:latin typeface="Graphik Semibold"/>
                <a:ea typeface="Graphik Semibold"/>
                <a:cs typeface="Graphik Semibold"/>
                <a:sym typeface="Graphik Semibold"/>
              </a:defRPr>
            </a:lvl3pPr>
            <a:lvl4pPr marL="0" indent="1371600" algn="ctr" defTabSz="825500">
              <a:lnSpc>
                <a:spcPct val="100000"/>
              </a:lnSpc>
              <a:spcBef>
                <a:spcPts val="0"/>
              </a:spcBef>
              <a:buSzTx/>
              <a:buNone/>
              <a:defRPr spc="-44">
                <a:latin typeface="Graphik Semibold"/>
                <a:ea typeface="Graphik Semibold"/>
                <a:cs typeface="Graphik Semibold"/>
                <a:sym typeface="Graphik Semibold"/>
              </a:defRPr>
            </a:lvl4pPr>
            <a:lvl5pPr marL="0" indent="1828800" algn="ctr" defTabSz="825500">
              <a:lnSpc>
                <a:spcPct val="100000"/>
              </a:lnSpc>
              <a:spcBef>
                <a:spcPts val="0"/>
              </a:spcBef>
              <a:buSzTx/>
              <a:buNone/>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19200" y="4013200"/>
            <a:ext cx="21945600" cy="8487148"/>
          </a:xfrm>
          <a:prstGeom prst="rect">
            <a:avLst/>
          </a:prstGeom>
        </p:spPr>
        <p:txBody>
          <a:bodyPr numCol="2" spcCol="2558384"/>
          <a:lstStyle/>
          <a:p>
            <a:pPr/>
            <a:r>
              <a:t>Slide bullet text</a:t>
            </a:r>
          </a:p>
          <a:p>
            <a:pPr lvl="1"/>
            <a:r>
              <a:t/>
            </a:r>
          </a:p>
          <a:p>
            <a:pPr lvl="2"/>
            <a:r>
              <a:t/>
            </a:r>
          </a:p>
          <a:p>
            <a:pPr lvl="3"/>
            <a:r>
              <a:t/>
            </a:r>
          </a:p>
          <a:p>
            <a:pPr lvl="4"/>
            <a:r>
              <a:t/>
            </a:r>
          </a:p>
        </p:txBody>
      </p:sp>
      <p:sp>
        <p:nvSpPr>
          <p:cNvPr id="53"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61" name="Sea against sky at sunset"/>
          <p:cNvSpPr/>
          <p:nvPr>
            <p:ph type="pic" idx="21"/>
          </p:nvPr>
        </p:nvSpPr>
        <p:spPr>
          <a:xfrm>
            <a:off x="12192644" y="718588"/>
            <a:ext cx="10972801" cy="12329624"/>
          </a:xfrm>
          <a:prstGeom prst="rect">
            <a:avLst/>
          </a:prstGeom>
        </p:spPr>
        <p:txBody>
          <a:bodyPr lIns="91439" tIns="45719" rIns="91439" bIns="45719">
            <a:noAutofit/>
          </a:bodyPr>
          <a:lstStyle/>
          <a:p>
            <a:pPr/>
          </a:p>
        </p:txBody>
      </p:sp>
      <p:sp>
        <p:nvSpPr>
          <p:cNvPr id="62" name="Slide Subtitle"/>
          <p:cNvSpPr txBox="1"/>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6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19200" y="3242270"/>
            <a:ext cx="21945600" cy="6604001"/>
          </a:xfrm>
          <a:prstGeom prst="rect">
            <a:avLst/>
          </a:prstGeom>
        </p:spPr>
        <p:txBody>
          <a:bodyPr anchor="ctr"/>
          <a:lstStyle>
            <a:lvl1pPr>
              <a:defRPr spc="0" sz="12800"/>
            </a:lvl1pPr>
          </a:lstStyle>
          <a:p>
            <a:pPr/>
            <a:r>
              <a:t>Section Title</a:t>
            </a:r>
          </a:p>
        </p:txBody>
      </p:sp>
      <p:sp>
        <p:nvSpPr>
          <p:cNvPr id="7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8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prstGeom prst="rect">
            <a:avLst/>
          </a:prstGeom>
        </p:spPr>
        <p:txBody>
          <a:bodyPr/>
          <a:lstStyle/>
          <a:p>
            <a:pPr/>
            <a:r>
              <a:t>Agenda Title</a:t>
            </a:r>
          </a:p>
        </p:txBody>
      </p:sp>
      <p:sp>
        <p:nvSpPr>
          <p:cNvPr id="89" name="Body Level One…"/>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457200" defTabSz="825500">
              <a:lnSpc>
                <a:spcPct val="100000"/>
              </a:lnSpc>
              <a:buSzTx/>
              <a:buNone/>
              <a:defRPr spc="-136" sz="6800">
                <a:latin typeface="Canela Deck Regular"/>
                <a:ea typeface="Canela Deck Regular"/>
                <a:cs typeface="Canela Deck Regular"/>
                <a:sym typeface="Canela Deck Regular"/>
              </a:defRPr>
            </a:lvl2pPr>
            <a:lvl3pPr marL="0" indent="914400" defTabSz="825500">
              <a:lnSpc>
                <a:spcPct val="100000"/>
              </a:lnSpc>
              <a:buSzTx/>
              <a:buNone/>
              <a:defRPr spc="-136" sz="6800">
                <a:latin typeface="Canela Deck Regular"/>
                <a:ea typeface="Canela Deck Regular"/>
                <a:cs typeface="Canela Deck Regular"/>
                <a:sym typeface="Canela Deck Regular"/>
              </a:defRPr>
            </a:lvl3pPr>
            <a:lvl4pPr marL="0" indent="1371600" defTabSz="825500">
              <a:lnSpc>
                <a:spcPct val="100000"/>
              </a:lnSpc>
              <a:buSzTx/>
              <a:buNone/>
              <a:defRPr spc="-136" sz="6800">
                <a:latin typeface="Canela Deck Regular"/>
                <a:ea typeface="Canela Deck Regular"/>
                <a:cs typeface="Canela Deck Regular"/>
                <a:sym typeface="Canela Deck Regular"/>
              </a:defRPr>
            </a:lvl4pPr>
            <a:lvl5pPr marL="0" indent="1828800" defTabSz="825500">
              <a:lnSpc>
                <a:spcPct val="100000"/>
              </a:lnSpc>
              <a:buSzTx/>
              <a:buNone/>
              <a:defRPr spc="-136" sz="6800">
                <a:latin typeface="Canela Deck Regular"/>
                <a:ea typeface="Canela Deck Regular"/>
                <a:cs typeface="Canela Deck Regular"/>
                <a:sym typeface="Canela Deck Regular"/>
              </a:defRPr>
            </a:lvl5pPr>
          </a:lstStyle>
          <a:p>
            <a:pPr/>
            <a:r>
              <a:t>Agenda Topics</a:t>
            </a:r>
          </a:p>
          <a:p>
            <a:pPr lvl="1"/>
            <a:r>
              <a:t/>
            </a:r>
          </a:p>
          <a:p>
            <a:pPr lvl="2"/>
            <a:r>
              <a:t/>
            </a:r>
          </a:p>
          <a:p>
            <a:pPr lvl="3"/>
            <a:r>
              <a:t/>
            </a:r>
          </a:p>
          <a:p>
            <a:pPr lvl="4"/>
            <a:r>
              <a:t/>
            </a:r>
          </a:p>
        </p:txBody>
      </p:sp>
      <p:sp>
        <p:nvSpPr>
          <p:cNvPr id="90" name="Agenda Subtitle"/>
          <p:cNvSpPr txBox="1"/>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Agenda Subtitle</a:t>
            </a:r>
          </a:p>
        </p:txBody>
      </p:sp>
      <p:sp>
        <p:nvSpPr>
          <p:cNvPr id="9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video" Target="https://www.youtube.com/embed/VhLScMxedXI?feature=oembed" TargetMode="External"/><Relationship Id="rId3"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9 Noiembrie 202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9 Noiembrie 2021</a:t>
            </a:r>
          </a:p>
        </p:txBody>
      </p:sp>
      <p:sp>
        <p:nvSpPr>
          <p:cNvPr id="215" name="Ce este un argument?"/>
          <p:cNvSpPr txBox="1"/>
          <p:nvPr>
            <p:ph type="ctrTitle"/>
          </p:nvPr>
        </p:nvSpPr>
        <p:spPr>
          <a:prstGeom prst="rect">
            <a:avLst/>
          </a:prstGeom>
        </p:spPr>
        <p:txBody>
          <a:bodyPr/>
          <a:lstStyle/>
          <a:p>
            <a:pPr/>
            <a:r>
              <a:t>Ce este un argument?</a:t>
            </a:r>
          </a:p>
        </p:txBody>
      </p:sp>
      <p:sp>
        <p:nvSpPr>
          <p:cNvPr id="216" name="Curs 6"/>
          <p:cNvSpPr txBox="1"/>
          <p:nvPr>
            <p:ph type="subTitle" sz="quarter" idx="1"/>
          </p:nvPr>
        </p:nvSpPr>
        <p:spPr>
          <a:prstGeom prst="rect">
            <a:avLst/>
          </a:prstGeom>
        </p:spPr>
        <p:txBody>
          <a:bodyPr/>
          <a:lstStyle/>
          <a:p>
            <a:pPr/>
            <a:r>
              <a:t>Curs 6</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Title 1"/>
          <p:cNvSpPr txBox="1"/>
          <p:nvPr>
            <p:ph type="title"/>
          </p:nvPr>
        </p:nvSpPr>
        <p:spPr>
          <a:prstGeom prst="rect">
            <a:avLst/>
          </a:prstGeom>
        </p:spPr>
        <p:txBody>
          <a:bodyPr/>
          <a:lstStyle>
            <a:lvl1pPr algn="ctr" defTabSz="1572767">
              <a:defRPr spc="-199" sz="6100"/>
            </a:lvl1pPr>
          </a:lstStyle>
          <a:p>
            <a:pPr/>
            <a:r>
              <a:t>Astăzi este 12 septembrie. Ieri a fost 11 septembrie.</a:t>
            </a:r>
          </a:p>
        </p:txBody>
      </p:sp>
      <p:sp>
        <p:nvSpPr>
          <p:cNvPr id="244" name="Content Placeholder 2"/>
          <p:cNvSpPr txBox="1"/>
          <p:nvPr>
            <p:ph type="body" idx="1"/>
          </p:nvPr>
        </p:nvSpPr>
        <p:spPr>
          <a:xfrm>
            <a:off x="3962400" y="3505200"/>
            <a:ext cx="16459200" cy="9448800"/>
          </a:xfrm>
          <a:prstGeom prst="rect">
            <a:avLst/>
          </a:prstGeom>
        </p:spPr>
        <p:txBody>
          <a:bodyPr/>
          <a:lstStyle/>
          <a:p>
            <a:pPr marL="365758" indent="-365758">
              <a:lnSpc>
                <a:spcPct val="80000"/>
              </a:lnSpc>
              <a:spcBef>
                <a:spcPts val="1000"/>
              </a:spcBef>
              <a:defRPr sz="4400"/>
            </a:pPr>
            <a:r>
              <a:t>Este acesta un argument?</a:t>
            </a:r>
          </a:p>
          <a:p>
            <a:pPr marL="365758" indent="-365758">
              <a:lnSpc>
                <a:spcPct val="80000"/>
              </a:lnSpc>
              <a:spcBef>
                <a:spcPts val="1000"/>
              </a:spcBef>
              <a:defRPr sz="4400"/>
            </a:pPr>
          </a:p>
          <a:p>
            <a:pPr marL="0" indent="0">
              <a:lnSpc>
                <a:spcPct val="80000"/>
              </a:lnSpc>
              <a:spcBef>
                <a:spcPts val="1000"/>
              </a:spcBef>
              <a:buSzTx/>
              <a:buNone/>
              <a:defRPr sz="4400">
                <a:effectLst>
                  <a:outerShdw sx="100000" sy="100000" kx="0" ky="0" algn="b" rotWithShape="0" blurRad="38100" dist="38100" dir="2700000">
                    <a:srgbClr val="000000">
                      <a:alpha val="43137"/>
                    </a:srgbClr>
                  </a:outerShdw>
                </a:effectLst>
              </a:defRPr>
            </a:pPr>
            <a:r>
              <a:t>Presupunem că da.</a:t>
            </a:r>
          </a:p>
          <a:p>
            <a:pPr marL="365758" indent="-365758">
              <a:lnSpc>
                <a:spcPct val="80000"/>
              </a:lnSpc>
              <a:spcBef>
                <a:spcPts val="1000"/>
              </a:spcBef>
              <a:buFontTx/>
              <a:buChar char="-"/>
              <a:defRPr sz="4400"/>
            </a:pPr>
            <a:r>
              <a:t>Care este premisa și care este concluzia?</a:t>
            </a:r>
          </a:p>
          <a:p>
            <a:pPr marL="914400" indent="-914400">
              <a:lnSpc>
                <a:spcPct val="80000"/>
              </a:lnSpc>
              <a:spcBef>
                <a:spcPts val="1000"/>
              </a:spcBef>
              <a:buFontTx/>
              <a:buAutoNum type="alphaLcPeriod" startAt="1"/>
              <a:defRPr sz="4400"/>
            </a:pPr>
            <a:r>
              <a:t>Premisa: Astăzi este 12 septembrie.</a:t>
            </a:r>
          </a:p>
          <a:p>
            <a:pPr marL="0" indent="0">
              <a:lnSpc>
                <a:spcPct val="80000"/>
              </a:lnSpc>
              <a:spcBef>
                <a:spcPts val="1000"/>
              </a:spcBef>
              <a:buSzTx/>
              <a:buNone/>
              <a:defRPr sz="4400"/>
            </a:pPr>
            <a:r>
              <a:t>     Concluzia: Ieri a fost 11 septembrie.</a:t>
            </a:r>
          </a:p>
          <a:p>
            <a:pPr marL="914400" indent="-914400">
              <a:lnSpc>
                <a:spcPct val="80000"/>
              </a:lnSpc>
              <a:spcBef>
                <a:spcPts val="1000"/>
              </a:spcBef>
              <a:buFontTx/>
              <a:buAutoNum type="alphaLcPeriod" startAt="2"/>
              <a:defRPr sz="4400"/>
            </a:pPr>
            <a:r>
              <a:t>Premisa: Ieri a fost 11 septembrie.</a:t>
            </a:r>
          </a:p>
          <a:p>
            <a:pPr marL="0" indent="0">
              <a:lnSpc>
                <a:spcPct val="80000"/>
              </a:lnSpc>
              <a:spcBef>
                <a:spcPts val="1000"/>
              </a:spcBef>
              <a:buSzTx/>
              <a:buNone/>
              <a:defRPr sz="4400"/>
            </a:pPr>
            <a:r>
              <a:t>      Concluzia: Astăzi este 12 septembrie.</a:t>
            </a:r>
          </a:p>
          <a:p>
            <a:pPr marL="0" indent="0">
              <a:lnSpc>
                <a:spcPct val="80000"/>
              </a:lnSpc>
              <a:spcBef>
                <a:spcPts val="1000"/>
              </a:spcBef>
              <a:buSzTx/>
              <a:buNone/>
              <a:defRPr sz="4400"/>
            </a:pPr>
          </a:p>
          <a:p>
            <a:pPr marL="0" indent="0">
              <a:lnSpc>
                <a:spcPct val="80000"/>
              </a:lnSpc>
              <a:spcBef>
                <a:spcPts val="1000"/>
              </a:spcBef>
              <a:buSzTx/>
              <a:buNone/>
              <a:defRPr sz="4400">
                <a:effectLst>
                  <a:outerShdw sx="100000" sy="100000" kx="0" ky="0" algn="b" rotWithShape="0" blurRad="38100" dist="38100" dir="2700000">
                    <a:srgbClr val="000000">
                      <a:alpha val="43137"/>
                    </a:srgbClr>
                  </a:outerShdw>
                </a:effectLst>
              </a:defRPr>
            </a:pPr>
            <a:r>
              <a:t>Presupunem că nu.</a:t>
            </a:r>
          </a:p>
          <a:p>
            <a:pPr marL="365758" indent="-365758">
              <a:lnSpc>
                <a:spcPct val="80000"/>
              </a:lnSpc>
              <a:spcBef>
                <a:spcPts val="1000"/>
              </a:spcBef>
              <a:buFontTx/>
              <a:buChar char="-"/>
              <a:defRPr sz="4400"/>
            </a:pPr>
            <a:r>
              <a:t>Atunci avem două enunțuri legate, fără o inferență: Astăzi este 12 septembrie și ieri a fost 11 septembrie. </a:t>
            </a:r>
          </a:p>
          <a:p>
            <a:pPr marL="365758" indent="-365758">
              <a:lnSpc>
                <a:spcPct val="80000"/>
              </a:lnSpc>
              <a:spcBef>
                <a:spcPts val="1000"/>
              </a:spcBef>
              <a:buFontTx/>
              <a:buChar char="-"/>
              <a:defRPr sz="4400"/>
            </a:pPr>
          </a:p>
          <a:p>
            <a:pPr marL="0" indent="0">
              <a:lnSpc>
                <a:spcPct val="80000"/>
              </a:lnSpc>
              <a:spcBef>
                <a:spcPts val="1000"/>
              </a:spcBef>
              <a:buSzTx/>
              <a:buNone/>
              <a:defRPr b="1" sz="4400">
                <a:solidFill>
                  <a:srgbClr val="FF0000"/>
                </a:solidFill>
                <a:effectLst>
                  <a:outerShdw sx="100000" sy="100000" kx="0" ky="0" algn="b" rotWithShape="0" blurRad="38100" dist="38100" dir="2700000">
                    <a:srgbClr val="000000">
                      <a:alpha val="43137"/>
                    </a:srgbClr>
                  </a:outerShdw>
                </a:effectLst>
              </a:defRPr>
            </a:pPr>
            <a:r>
              <a:t>Ambiguitate!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44">
                                            <p:txEl>
                                              <p:pRg st="2" end="2"/>
                                            </p:txEl>
                                          </p:spTgt>
                                        </p:tgtEl>
                                        <p:attrNameLst>
                                          <p:attrName>style.visibility</p:attrName>
                                        </p:attrNameLst>
                                      </p:cBhvr>
                                      <p:to>
                                        <p:strVal val="visible"/>
                                      </p:to>
                                    </p:set>
                                    <p:anim calcmode="lin" valueType="num">
                                      <p:cBhvr>
                                        <p:cTn id="7" dur="500" fill="hold"/>
                                        <p:tgtEl>
                                          <p:spTgt spid="244">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244">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4" presetID="2" grpId="1" fill="hold">
                                  <p:stCondLst>
                                    <p:cond delay="0"/>
                                  </p:stCondLst>
                                  <p:iterate type="el" backwards="0">
                                    <p:tmAbs val="0"/>
                                  </p:iterate>
                                  <p:childTnLst>
                                    <p:set>
                                      <p:cBhvr>
                                        <p:cTn id="11" fill="hold"/>
                                        <p:tgtEl>
                                          <p:spTgt spid="244">
                                            <p:txEl>
                                              <p:pRg st="3" end="3"/>
                                            </p:txEl>
                                          </p:spTgt>
                                        </p:tgtEl>
                                        <p:attrNameLst>
                                          <p:attrName>style.visibility</p:attrName>
                                        </p:attrNameLst>
                                      </p:cBhvr>
                                      <p:to>
                                        <p:strVal val="visible"/>
                                      </p:to>
                                    </p:set>
                                    <p:anim calcmode="lin" valueType="num">
                                      <p:cBhvr>
                                        <p:cTn id="12" dur="500" fill="hold"/>
                                        <p:tgtEl>
                                          <p:spTgt spid="244">
                                            <p:txEl>
                                              <p:pRg st="3" end="3"/>
                                            </p:txEl>
                                          </p:spTgt>
                                        </p:tgtEl>
                                        <p:attrNameLst>
                                          <p:attrName>ppt_x</p:attrName>
                                        </p:attrNameLst>
                                      </p:cBhvr>
                                      <p:tavLst>
                                        <p:tav tm="0">
                                          <p:val>
                                            <p:strVal val="#ppt_x"/>
                                          </p:val>
                                        </p:tav>
                                        <p:tav tm="100000">
                                          <p:val>
                                            <p:strVal val="#ppt_x"/>
                                          </p:val>
                                        </p:tav>
                                      </p:tavLst>
                                    </p:anim>
                                    <p:anim calcmode="lin" valueType="num">
                                      <p:cBhvr>
                                        <p:cTn id="13" dur="500" fill="hold"/>
                                        <p:tgtEl>
                                          <p:spTgt spid="244">
                                            <p:txEl>
                                              <p:pRg st="3" end="3"/>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Class="entr" nodeType="afterEffect" presetSubtype="4" presetID="2" grpId="1" fill="hold">
                                  <p:stCondLst>
                                    <p:cond delay="0"/>
                                  </p:stCondLst>
                                  <p:iterate type="el" backwards="0">
                                    <p:tmAbs val="0"/>
                                  </p:iterate>
                                  <p:childTnLst>
                                    <p:set>
                                      <p:cBhvr>
                                        <p:cTn id="16" fill="hold"/>
                                        <p:tgtEl>
                                          <p:spTgt spid="244">
                                            <p:txEl>
                                              <p:pRg st="4" end="4"/>
                                            </p:txEl>
                                          </p:spTgt>
                                        </p:tgtEl>
                                        <p:attrNameLst>
                                          <p:attrName>style.visibility</p:attrName>
                                        </p:attrNameLst>
                                      </p:cBhvr>
                                      <p:to>
                                        <p:strVal val="visible"/>
                                      </p:to>
                                    </p:set>
                                    <p:anim calcmode="lin" valueType="num">
                                      <p:cBhvr>
                                        <p:cTn id="17" dur="500" fill="hold"/>
                                        <p:tgtEl>
                                          <p:spTgt spid="244">
                                            <p:txEl>
                                              <p:pRg st="4" end="4"/>
                                            </p:txEl>
                                          </p:spTgt>
                                        </p:tgtEl>
                                        <p:attrNameLst>
                                          <p:attrName>ppt_x</p:attrName>
                                        </p:attrNameLst>
                                      </p:cBhvr>
                                      <p:tavLst>
                                        <p:tav tm="0">
                                          <p:val>
                                            <p:strVal val="#ppt_x"/>
                                          </p:val>
                                        </p:tav>
                                        <p:tav tm="100000">
                                          <p:val>
                                            <p:strVal val="#ppt_x"/>
                                          </p:val>
                                        </p:tav>
                                      </p:tavLst>
                                    </p:anim>
                                    <p:anim calcmode="lin" valueType="num">
                                      <p:cBhvr>
                                        <p:cTn id="18" dur="500" fill="hold"/>
                                        <p:tgtEl>
                                          <p:spTgt spid="244">
                                            <p:txEl>
                                              <p:pRg st="4" end="4"/>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Class="entr" nodeType="afterEffect" presetSubtype="4" presetID="2" grpId="1" fill="hold">
                                  <p:stCondLst>
                                    <p:cond delay="0"/>
                                  </p:stCondLst>
                                  <p:iterate type="el" backwards="0">
                                    <p:tmAbs val="0"/>
                                  </p:iterate>
                                  <p:childTnLst>
                                    <p:set>
                                      <p:cBhvr>
                                        <p:cTn id="21" fill="hold"/>
                                        <p:tgtEl>
                                          <p:spTgt spid="244">
                                            <p:txEl>
                                              <p:pRg st="5" end="5"/>
                                            </p:txEl>
                                          </p:spTgt>
                                        </p:tgtEl>
                                        <p:attrNameLst>
                                          <p:attrName>style.visibility</p:attrName>
                                        </p:attrNameLst>
                                      </p:cBhvr>
                                      <p:to>
                                        <p:strVal val="visible"/>
                                      </p:to>
                                    </p:set>
                                    <p:anim calcmode="lin" valueType="num">
                                      <p:cBhvr>
                                        <p:cTn id="22" dur="500" fill="hold"/>
                                        <p:tgtEl>
                                          <p:spTgt spid="244">
                                            <p:txEl>
                                              <p:pRg st="5" end="5"/>
                                            </p:txEl>
                                          </p:spTgt>
                                        </p:tgtEl>
                                        <p:attrNameLst>
                                          <p:attrName>ppt_x</p:attrName>
                                        </p:attrNameLst>
                                      </p:cBhvr>
                                      <p:tavLst>
                                        <p:tav tm="0">
                                          <p:val>
                                            <p:strVal val="#ppt_x"/>
                                          </p:val>
                                        </p:tav>
                                        <p:tav tm="100000">
                                          <p:val>
                                            <p:strVal val="#ppt_x"/>
                                          </p:val>
                                        </p:tav>
                                      </p:tavLst>
                                    </p:anim>
                                    <p:anim calcmode="lin" valueType="num">
                                      <p:cBhvr>
                                        <p:cTn id="23" dur="500" fill="hold"/>
                                        <p:tgtEl>
                                          <p:spTgt spid="244">
                                            <p:txEl>
                                              <p:pRg st="5" end="5"/>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Class="entr" nodeType="afterEffect" presetSubtype="4" presetID="2" grpId="1" fill="hold">
                                  <p:stCondLst>
                                    <p:cond delay="0"/>
                                  </p:stCondLst>
                                  <p:iterate type="el" backwards="0">
                                    <p:tmAbs val="0"/>
                                  </p:iterate>
                                  <p:childTnLst>
                                    <p:set>
                                      <p:cBhvr>
                                        <p:cTn id="26" fill="hold"/>
                                        <p:tgtEl>
                                          <p:spTgt spid="244">
                                            <p:txEl>
                                              <p:pRg st="6" end="6"/>
                                            </p:txEl>
                                          </p:spTgt>
                                        </p:tgtEl>
                                        <p:attrNameLst>
                                          <p:attrName>style.visibility</p:attrName>
                                        </p:attrNameLst>
                                      </p:cBhvr>
                                      <p:to>
                                        <p:strVal val="visible"/>
                                      </p:to>
                                    </p:set>
                                    <p:anim calcmode="lin" valueType="num">
                                      <p:cBhvr>
                                        <p:cTn id="27" dur="500" fill="hold"/>
                                        <p:tgtEl>
                                          <p:spTgt spid="244">
                                            <p:txEl>
                                              <p:pRg st="6" end="6"/>
                                            </p:txEl>
                                          </p:spTgt>
                                        </p:tgtEl>
                                        <p:attrNameLst>
                                          <p:attrName>ppt_x</p:attrName>
                                        </p:attrNameLst>
                                      </p:cBhvr>
                                      <p:tavLst>
                                        <p:tav tm="0">
                                          <p:val>
                                            <p:strVal val="#ppt_x"/>
                                          </p:val>
                                        </p:tav>
                                        <p:tav tm="100000">
                                          <p:val>
                                            <p:strVal val="#ppt_x"/>
                                          </p:val>
                                        </p:tav>
                                      </p:tavLst>
                                    </p:anim>
                                    <p:anim calcmode="lin" valueType="num">
                                      <p:cBhvr>
                                        <p:cTn id="28" dur="500" fill="hold"/>
                                        <p:tgtEl>
                                          <p:spTgt spid="244">
                                            <p:txEl>
                                              <p:pRg st="6" end="6"/>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Class="entr" nodeType="afterEffect" presetSubtype="4" presetID="2" grpId="1" fill="hold">
                                  <p:stCondLst>
                                    <p:cond delay="0"/>
                                  </p:stCondLst>
                                  <p:iterate type="el" backwards="0">
                                    <p:tmAbs val="0"/>
                                  </p:iterate>
                                  <p:childTnLst>
                                    <p:set>
                                      <p:cBhvr>
                                        <p:cTn id="31" fill="hold"/>
                                        <p:tgtEl>
                                          <p:spTgt spid="244">
                                            <p:txEl>
                                              <p:pRg st="7" end="7"/>
                                            </p:txEl>
                                          </p:spTgt>
                                        </p:tgtEl>
                                        <p:attrNameLst>
                                          <p:attrName>style.visibility</p:attrName>
                                        </p:attrNameLst>
                                      </p:cBhvr>
                                      <p:to>
                                        <p:strVal val="visible"/>
                                      </p:to>
                                    </p:set>
                                    <p:anim calcmode="lin" valueType="num">
                                      <p:cBhvr>
                                        <p:cTn id="32" dur="500" fill="hold"/>
                                        <p:tgtEl>
                                          <p:spTgt spid="244">
                                            <p:txEl>
                                              <p:pRg st="7" end="7"/>
                                            </p:txEl>
                                          </p:spTgt>
                                        </p:tgtEl>
                                        <p:attrNameLst>
                                          <p:attrName>ppt_x</p:attrName>
                                        </p:attrNameLst>
                                      </p:cBhvr>
                                      <p:tavLst>
                                        <p:tav tm="0">
                                          <p:val>
                                            <p:strVal val="#ppt_x"/>
                                          </p:val>
                                        </p:tav>
                                        <p:tav tm="100000">
                                          <p:val>
                                            <p:strVal val="#ppt_x"/>
                                          </p:val>
                                        </p:tav>
                                      </p:tavLst>
                                    </p:anim>
                                    <p:anim calcmode="lin" valueType="num">
                                      <p:cBhvr>
                                        <p:cTn id="33" dur="500" fill="hold"/>
                                        <p:tgtEl>
                                          <p:spTgt spid="244">
                                            <p:txEl>
                                              <p:pRg st="7" end="7"/>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Class="entr" nodeType="afterEffect" presetSubtype="4" presetID="2" grpId="1" fill="hold">
                                  <p:stCondLst>
                                    <p:cond delay="0"/>
                                  </p:stCondLst>
                                  <p:iterate type="el" backwards="0">
                                    <p:tmAbs val="0"/>
                                  </p:iterate>
                                  <p:childTnLst>
                                    <p:set>
                                      <p:cBhvr>
                                        <p:cTn id="36" fill="hold"/>
                                        <p:tgtEl>
                                          <p:spTgt spid="244">
                                            <p:txEl>
                                              <p:pRg st="8" end="8"/>
                                            </p:txEl>
                                          </p:spTgt>
                                        </p:tgtEl>
                                        <p:attrNameLst>
                                          <p:attrName>style.visibility</p:attrName>
                                        </p:attrNameLst>
                                      </p:cBhvr>
                                      <p:to>
                                        <p:strVal val="visible"/>
                                      </p:to>
                                    </p:set>
                                    <p:anim calcmode="lin" valueType="num">
                                      <p:cBhvr>
                                        <p:cTn id="37" dur="500" fill="hold"/>
                                        <p:tgtEl>
                                          <p:spTgt spid="244">
                                            <p:txEl>
                                              <p:pRg st="8" end="8"/>
                                            </p:txEl>
                                          </p:spTgt>
                                        </p:tgtEl>
                                        <p:attrNameLst>
                                          <p:attrName>ppt_x</p:attrName>
                                        </p:attrNameLst>
                                      </p:cBhvr>
                                      <p:tavLst>
                                        <p:tav tm="0">
                                          <p:val>
                                            <p:strVal val="#ppt_x"/>
                                          </p:val>
                                        </p:tav>
                                        <p:tav tm="100000">
                                          <p:val>
                                            <p:strVal val="#ppt_x"/>
                                          </p:val>
                                        </p:tav>
                                      </p:tavLst>
                                    </p:anim>
                                    <p:anim calcmode="lin" valueType="num">
                                      <p:cBhvr>
                                        <p:cTn id="38" dur="500" fill="hold"/>
                                        <p:tgtEl>
                                          <p:spTgt spid="24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4" presetID="2" grpId="1" fill="hold">
                                  <p:stCondLst>
                                    <p:cond delay="0"/>
                                  </p:stCondLst>
                                  <p:iterate type="el" backwards="0">
                                    <p:tmAbs val="0"/>
                                  </p:iterate>
                                  <p:childTnLst>
                                    <p:set>
                                      <p:cBhvr>
                                        <p:cTn id="42" fill="hold"/>
                                        <p:tgtEl>
                                          <p:spTgt spid="244">
                                            <p:txEl>
                                              <p:pRg st="9" end="9"/>
                                            </p:txEl>
                                          </p:spTgt>
                                        </p:tgtEl>
                                        <p:attrNameLst>
                                          <p:attrName>style.visibility</p:attrName>
                                        </p:attrNameLst>
                                      </p:cBhvr>
                                      <p:to>
                                        <p:strVal val="visible"/>
                                      </p:to>
                                    </p:set>
                                    <p:anim calcmode="lin" valueType="num">
                                      <p:cBhvr>
                                        <p:cTn id="43" dur="500" fill="hold"/>
                                        <p:tgtEl>
                                          <p:spTgt spid="244">
                                            <p:txEl>
                                              <p:pRg st="9" end="9"/>
                                            </p:txEl>
                                          </p:spTgt>
                                        </p:tgtEl>
                                        <p:attrNameLst>
                                          <p:attrName>ppt_x</p:attrName>
                                        </p:attrNameLst>
                                      </p:cBhvr>
                                      <p:tavLst>
                                        <p:tav tm="0">
                                          <p:val>
                                            <p:strVal val="#ppt_x"/>
                                          </p:val>
                                        </p:tav>
                                        <p:tav tm="100000">
                                          <p:val>
                                            <p:strVal val="#ppt_x"/>
                                          </p:val>
                                        </p:tav>
                                      </p:tavLst>
                                    </p:anim>
                                    <p:anim calcmode="lin" valueType="num">
                                      <p:cBhvr>
                                        <p:cTn id="44" dur="500" fill="hold"/>
                                        <p:tgtEl>
                                          <p:spTgt spid="244">
                                            <p:txEl>
                                              <p:pRg st="9" end="9"/>
                                            </p:txEl>
                                          </p:spTgt>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Class="entr" nodeType="afterEffect" presetSubtype="4" presetID="2" grpId="1" fill="hold">
                                  <p:stCondLst>
                                    <p:cond delay="0"/>
                                  </p:stCondLst>
                                  <p:iterate type="el" backwards="0">
                                    <p:tmAbs val="0"/>
                                  </p:iterate>
                                  <p:childTnLst>
                                    <p:set>
                                      <p:cBhvr>
                                        <p:cTn id="47" fill="hold"/>
                                        <p:tgtEl>
                                          <p:spTgt spid="244">
                                            <p:txEl>
                                              <p:pRg st="10" end="10"/>
                                            </p:txEl>
                                          </p:spTgt>
                                        </p:tgtEl>
                                        <p:attrNameLst>
                                          <p:attrName>style.visibility</p:attrName>
                                        </p:attrNameLst>
                                      </p:cBhvr>
                                      <p:to>
                                        <p:strVal val="visible"/>
                                      </p:to>
                                    </p:set>
                                    <p:anim calcmode="lin" valueType="num">
                                      <p:cBhvr>
                                        <p:cTn id="48" dur="500" fill="hold"/>
                                        <p:tgtEl>
                                          <p:spTgt spid="244">
                                            <p:txEl>
                                              <p:pRg st="10" end="10"/>
                                            </p:txEl>
                                          </p:spTgt>
                                        </p:tgtEl>
                                        <p:attrNameLst>
                                          <p:attrName>ppt_x</p:attrName>
                                        </p:attrNameLst>
                                      </p:cBhvr>
                                      <p:tavLst>
                                        <p:tav tm="0">
                                          <p:val>
                                            <p:strVal val="#ppt_x"/>
                                          </p:val>
                                        </p:tav>
                                        <p:tav tm="100000">
                                          <p:val>
                                            <p:strVal val="#ppt_x"/>
                                          </p:val>
                                        </p:tav>
                                      </p:tavLst>
                                    </p:anim>
                                    <p:anim calcmode="lin" valueType="num">
                                      <p:cBhvr>
                                        <p:cTn id="49" dur="500" fill="hold"/>
                                        <p:tgtEl>
                                          <p:spTgt spid="244">
                                            <p:txEl>
                                              <p:pRg st="10" end="10"/>
                                            </p:txEl>
                                          </p:spTgt>
                                        </p:tgtEl>
                                        <p:attrNameLst>
                                          <p:attrName>ppt_y</p:attrName>
                                        </p:attrNameLst>
                                      </p:cBhvr>
                                      <p:tavLst>
                                        <p:tav tm="0">
                                          <p:val>
                                            <p:strVal val="1+#ppt_h/2"/>
                                          </p:val>
                                        </p:tav>
                                        <p:tav tm="100000">
                                          <p:val>
                                            <p:strVal val="#ppt_y"/>
                                          </p:val>
                                        </p:tav>
                                      </p:tavLst>
                                    </p:anim>
                                  </p:childTnLst>
                                </p:cTn>
                              </p:par>
                            </p:childTnLst>
                          </p:cTn>
                        </p:par>
                        <p:par>
                          <p:cTn id="50" fill="hold">
                            <p:stCondLst>
                              <p:cond delay="1000"/>
                            </p:stCondLst>
                            <p:childTnLst>
                              <p:par>
                                <p:cTn id="51" presetClass="entr" nodeType="afterEffect" presetSubtype="4" presetID="2" grpId="1" fill="hold">
                                  <p:stCondLst>
                                    <p:cond delay="0"/>
                                  </p:stCondLst>
                                  <p:iterate type="el" backwards="0">
                                    <p:tmAbs val="0"/>
                                  </p:iterate>
                                  <p:childTnLst>
                                    <p:set>
                                      <p:cBhvr>
                                        <p:cTn id="52" fill="hold"/>
                                        <p:tgtEl>
                                          <p:spTgt spid="244">
                                            <p:txEl>
                                              <p:pRg st="11" end="11"/>
                                            </p:txEl>
                                          </p:spTgt>
                                        </p:tgtEl>
                                        <p:attrNameLst>
                                          <p:attrName>style.visibility</p:attrName>
                                        </p:attrNameLst>
                                      </p:cBhvr>
                                      <p:to>
                                        <p:strVal val="visible"/>
                                      </p:to>
                                    </p:set>
                                    <p:anim calcmode="lin" valueType="num">
                                      <p:cBhvr>
                                        <p:cTn id="53" dur="500" fill="hold"/>
                                        <p:tgtEl>
                                          <p:spTgt spid="244">
                                            <p:txEl>
                                              <p:pRg st="11" end="11"/>
                                            </p:txEl>
                                          </p:spTgt>
                                        </p:tgtEl>
                                        <p:attrNameLst>
                                          <p:attrName>ppt_x</p:attrName>
                                        </p:attrNameLst>
                                      </p:cBhvr>
                                      <p:tavLst>
                                        <p:tav tm="0">
                                          <p:val>
                                            <p:strVal val="#ppt_x"/>
                                          </p:val>
                                        </p:tav>
                                        <p:tav tm="100000">
                                          <p:val>
                                            <p:strVal val="#ppt_x"/>
                                          </p:val>
                                        </p:tav>
                                      </p:tavLst>
                                    </p:anim>
                                    <p:anim calcmode="lin" valueType="num">
                                      <p:cBhvr>
                                        <p:cTn id="54" dur="500" fill="hold"/>
                                        <p:tgtEl>
                                          <p:spTgt spid="244">
                                            <p:txEl>
                                              <p:pRg st="11" end="11"/>
                                            </p:txEl>
                                          </p:spTgt>
                                        </p:tgtEl>
                                        <p:attrNameLst>
                                          <p:attrName>ppt_y</p:attrName>
                                        </p:attrNameLst>
                                      </p:cBhvr>
                                      <p:tavLst>
                                        <p:tav tm="0">
                                          <p:val>
                                            <p:strVal val="1+#ppt_h/2"/>
                                          </p:val>
                                        </p:tav>
                                        <p:tav tm="100000">
                                          <p:val>
                                            <p:strVal val="#ppt_y"/>
                                          </p:val>
                                        </p:tav>
                                      </p:tavLst>
                                    </p:anim>
                                  </p:childTnLst>
                                </p:cTn>
                              </p:par>
                            </p:childTnLst>
                          </p:cTn>
                        </p:par>
                        <p:par>
                          <p:cTn id="55" fill="hold">
                            <p:stCondLst>
                              <p:cond delay="1500"/>
                            </p:stCondLst>
                            <p:childTnLst>
                              <p:par>
                                <p:cTn id="56" presetClass="entr" nodeType="afterEffect" presetSubtype="4" presetID="2" grpId="1" fill="hold">
                                  <p:stCondLst>
                                    <p:cond delay="0"/>
                                  </p:stCondLst>
                                  <p:iterate type="el" backwards="0">
                                    <p:tmAbs val="0"/>
                                  </p:iterate>
                                  <p:childTnLst>
                                    <p:set>
                                      <p:cBhvr>
                                        <p:cTn id="57" fill="hold"/>
                                        <p:tgtEl>
                                          <p:spTgt spid="244">
                                            <p:txEl>
                                              <p:pRg st="12" end="12"/>
                                            </p:txEl>
                                          </p:spTgt>
                                        </p:tgtEl>
                                        <p:attrNameLst>
                                          <p:attrName>style.visibility</p:attrName>
                                        </p:attrNameLst>
                                      </p:cBhvr>
                                      <p:to>
                                        <p:strVal val="visible"/>
                                      </p:to>
                                    </p:set>
                                    <p:anim calcmode="lin" valueType="num">
                                      <p:cBhvr>
                                        <p:cTn id="58" dur="500" fill="hold"/>
                                        <p:tgtEl>
                                          <p:spTgt spid="244">
                                            <p:txEl>
                                              <p:pRg st="12" end="12"/>
                                            </p:txEl>
                                          </p:spTgt>
                                        </p:tgtEl>
                                        <p:attrNameLst>
                                          <p:attrName>ppt_x</p:attrName>
                                        </p:attrNameLst>
                                      </p:cBhvr>
                                      <p:tavLst>
                                        <p:tav tm="0">
                                          <p:val>
                                            <p:strVal val="#ppt_x"/>
                                          </p:val>
                                        </p:tav>
                                        <p:tav tm="100000">
                                          <p:val>
                                            <p:strVal val="#ppt_x"/>
                                          </p:val>
                                        </p:tav>
                                      </p:tavLst>
                                    </p:anim>
                                    <p:anim calcmode="lin" valueType="num">
                                      <p:cBhvr>
                                        <p:cTn id="59" dur="500" fill="hold"/>
                                        <p:tgtEl>
                                          <p:spTgt spid="244">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44"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Title 1"/>
          <p:cNvSpPr txBox="1"/>
          <p:nvPr>
            <p:ph type="title"/>
          </p:nvPr>
        </p:nvSpPr>
        <p:spPr>
          <a:prstGeom prst="rect">
            <a:avLst/>
          </a:prstGeom>
        </p:spPr>
        <p:txBody>
          <a:bodyPr/>
          <a:lstStyle/>
          <a:p>
            <a:pPr/>
            <a:r>
              <a:t>Argument vs. Explicație</a:t>
            </a:r>
          </a:p>
        </p:txBody>
      </p:sp>
      <p:sp>
        <p:nvSpPr>
          <p:cNvPr id="247" name="Content Placeholder 2"/>
          <p:cNvSpPr txBox="1"/>
          <p:nvPr>
            <p:ph type="body" idx="1"/>
          </p:nvPr>
        </p:nvSpPr>
        <p:spPr>
          <a:xfrm>
            <a:off x="3657600" y="3200400"/>
            <a:ext cx="17068800" cy="10210800"/>
          </a:xfrm>
          <a:prstGeom prst="rect">
            <a:avLst/>
          </a:prstGeom>
        </p:spPr>
        <p:txBody>
          <a:bodyPr/>
          <a:lstStyle/>
          <a:p>
            <a:pPr/>
            <a:r>
              <a:t>Explicația vizează un fenomen (de cele mai multe ori) acceptat și răspunde la întrebarea „de ce”</a:t>
            </a:r>
          </a:p>
          <a:p>
            <a:pPr marL="0" indent="0">
              <a:buSzTx/>
              <a:buNone/>
            </a:pPr>
            <a:r>
              <a:t>Explanandum: ceea ce trebuie explicat</a:t>
            </a:r>
          </a:p>
          <a:p>
            <a:pPr marL="0" indent="0">
              <a:buSzTx/>
              <a:buNone/>
            </a:pPr>
            <a:r>
              <a:t>Explanans: enunțul/enunțurile prin care se oferă explicația</a:t>
            </a:r>
          </a:p>
          <a:p>
            <a:pPr marL="0" indent="0">
              <a:buSzTx/>
              <a:buNone/>
            </a:pPr>
          </a:p>
          <a:p>
            <a:pPr>
              <a:buFontTx/>
              <a:buChar char="-"/>
            </a:pPr>
            <a:r>
              <a:t>Descrie producerea unui fenomen → Explicație</a:t>
            </a:r>
          </a:p>
          <a:p>
            <a:pPr>
              <a:buFontTx/>
              <a:buChar char="-"/>
            </a:pPr>
            <a:r>
              <a:t>Demonstrează că lucrurile sunt așa → Argument</a:t>
            </a:r>
          </a:p>
          <a:p>
            <a:pPr marL="0" indent="0">
              <a:buSzTx/>
              <a:buNone/>
            </a:pPr>
          </a:p>
          <a:p>
            <a:pPr>
              <a:buFontTx/>
              <a:buChar char="▪"/>
            </a:pPr>
            <a:r>
              <a:t>O să îmi iau umbrela pentru că plouă.</a:t>
            </a:r>
          </a:p>
          <a:p>
            <a:pPr>
              <a:buFontTx/>
              <a:buChar char="▪"/>
            </a:pPr>
            <a:r>
              <a:t>Dacă soluția ar fi fost acidă atunci hârtia de turnesol ar fi devenit roșie. Hârtia de turnesol nu a devenit roșie, deci soluția nu e acidă.</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Title 1"/>
          <p:cNvSpPr txBox="1"/>
          <p:nvPr>
            <p:ph type="title"/>
          </p:nvPr>
        </p:nvSpPr>
        <p:spPr>
          <a:prstGeom prst="rect">
            <a:avLst/>
          </a:prstGeom>
        </p:spPr>
        <p:txBody>
          <a:bodyPr/>
          <a:lstStyle/>
          <a:p>
            <a:pPr/>
            <a:r>
              <a:t>Argument? Explicație?</a:t>
            </a:r>
          </a:p>
        </p:txBody>
      </p:sp>
      <p:sp>
        <p:nvSpPr>
          <p:cNvPr id="250" name="Content Placeholder 2"/>
          <p:cNvSpPr txBox="1"/>
          <p:nvPr>
            <p:ph type="body" sz="half" idx="1"/>
          </p:nvPr>
        </p:nvSpPr>
        <p:spPr>
          <a:xfrm>
            <a:off x="3962400" y="4724400"/>
            <a:ext cx="16459200" cy="7010400"/>
          </a:xfrm>
          <a:prstGeom prst="rect">
            <a:avLst/>
          </a:prstGeom>
        </p:spPr>
        <p:txBody>
          <a:bodyPr/>
          <a:lstStyle/>
          <a:p>
            <a:pPr marL="0" indent="0" algn="just">
              <a:buSzTx/>
              <a:buNone/>
            </a:pPr>
            <a:r>
              <a:t>Femeile se îmbată de la o cantitate de alcool mai mică decât bărbații deoarece bărbații metabolizează o parte din alcool înainte să ajungă în sânge și femeile nu fac asta. </a:t>
            </a:r>
          </a:p>
          <a:p>
            <a:pPr marL="0" indent="0" algn="just">
              <a:buSzTx/>
              <a:buNone/>
            </a:pPr>
          </a:p>
          <a:p>
            <a:pPr algn="just">
              <a:buFontTx/>
              <a:buChar char="-"/>
            </a:pPr>
            <a:r>
              <a:t>Partea cea mai complicată în diferențierea explicației de argument este determinarea unei „chestiuni acceptate” (accepted matter of fact)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50"/>
                                        </p:tgtEl>
                                        <p:attrNameLst>
                                          <p:attrName>style.visibility</p:attrName>
                                        </p:attrNameLst>
                                      </p:cBhvr>
                                      <p:to>
                                        <p:strVal val="visible"/>
                                      </p:to>
                                    </p:set>
                                    <p:anim calcmode="lin" valueType="num">
                                      <p:cBhvr>
                                        <p:cTn id="7" dur="500" fill="hold"/>
                                        <p:tgtEl>
                                          <p:spTgt spid="250"/>
                                        </p:tgtEl>
                                        <p:attrNameLst>
                                          <p:attrName>ppt_x</p:attrName>
                                        </p:attrNameLst>
                                      </p:cBhvr>
                                      <p:tavLst>
                                        <p:tav tm="0">
                                          <p:val>
                                            <p:strVal val="#ppt_x"/>
                                          </p:val>
                                        </p:tav>
                                        <p:tav tm="100000">
                                          <p:val>
                                            <p:strVal val="#ppt_x"/>
                                          </p:val>
                                        </p:tav>
                                      </p:tavLst>
                                    </p:anim>
                                    <p:anim calcmode="lin" valueType="num">
                                      <p:cBhvr>
                                        <p:cTn id="8" dur="500" fill="hold"/>
                                        <p:tgtEl>
                                          <p:spTgt spid="2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0" grpId="1"/>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Title 1"/>
          <p:cNvSpPr txBox="1"/>
          <p:nvPr>
            <p:ph type="title"/>
          </p:nvPr>
        </p:nvSpPr>
        <p:spPr>
          <a:prstGeom prst="rect">
            <a:avLst/>
          </a:prstGeom>
        </p:spPr>
        <p:txBody>
          <a:bodyPr/>
          <a:lstStyle/>
          <a:p>
            <a:pPr/>
            <a:r>
              <a:t>Dacă - Atunci</a:t>
            </a:r>
          </a:p>
        </p:txBody>
      </p:sp>
      <p:sp>
        <p:nvSpPr>
          <p:cNvPr id="253" name="Content Placeholder 2"/>
          <p:cNvSpPr txBox="1"/>
          <p:nvPr>
            <p:ph type="body" idx="1"/>
          </p:nvPr>
        </p:nvSpPr>
        <p:spPr>
          <a:xfrm>
            <a:off x="3657600" y="3200400"/>
            <a:ext cx="17373600" cy="10058400"/>
          </a:xfrm>
          <a:prstGeom prst="rect">
            <a:avLst/>
          </a:prstGeom>
        </p:spPr>
        <p:txBody>
          <a:bodyPr/>
          <a:lstStyle/>
          <a:p>
            <a:pPr marL="0" indent="0">
              <a:lnSpc>
                <a:spcPct val="90000"/>
              </a:lnSpc>
              <a:spcBef>
                <a:spcPts val="1000"/>
              </a:spcBef>
              <a:buSzTx/>
              <a:buNone/>
              <a:defRPr sz="4400"/>
            </a:pPr>
            <a:r>
              <a:t>Dacă e frig, atunci nu va ninge.</a:t>
            </a:r>
          </a:p>
          <a:p>
            <a:pPr marL="0" indent="0">
              <a:lnSpc>
                <a:spcPct val="90000"/>
              </a:lnSpc>
              <a:spcBef>
                <a:spcPts val="1000"/>
              </a:spcBef>
              <a:buSzTx/>
              <a:buNone/>
              <a:defRPr sz="4400"/>
            </a:pPr>
          </a:p>
          <a:p>
            <a:pPr marL="0" indent="0">
              <a:lnSpc>
                <a:spcPct val="90000"/>
              </a:lnSpc>
              <a:spcBef>
                <a:spcPts val="1000"/>
              </a:spcBef>
              <a:buSzTx/>
              <a:buNone/>
              <a:defRPr sz="4400"/>
            </a:pPr>
            <a:r>
              <a:t>Dacă e foarte frig, atunci nu va ninge. Ninge. În concluzie, nu e foarte frig. </a:t>
            </a:r>
          </a:p>
          <a:p>
            <a:pPr marL="0" indent="0">
              <a:lnSpc>
                <a:spcPct val="90000"/>
              </a:lnSpc>
              <a:spcBef>
                <a:spcPts val="1000"/>
              </a:spcBef>
              <a:buSzTx/>
              <a:buNone/>
              <a:defRPr sz="4400"/>
            </a:pPr>
          </a:p>
          <a:p>
            <a:pPr marL="365758" indent="-365758">
              <a:lnSpc>
                <a:spcPct val="90000"/>
              </a:lnSpc>
              <a:spcBef>
                <a:spcPts val="1000"/>
              </a:spcBef>
              <a:buFont typeface="Courier New"/>
              <a:buChar char="o"/>
              <a:defRPr sz="4400"/>
            </a:pPr>
            <a:r>
              <a:t>Mijloace de legare a unor enunțuri într-un enunț compus (condițional)</a:t>
            </a:r>
          </a:p>
          <a:p>
            <a:pPr marL="365758" indent="-365758">
              <a:lnSpc>
                <a:spcPct val="90000"/>
              </a:lnSpc>
              <a:spcBef>
                <a:spcPts val="1000"/>
              </a:spcBef>
              <a:buFont typeface="Courier New"/>
              <a:buChar char="o"/>
              <a:defRPr sz="4400"/>
            </a:pPr>
            <a:r>
              <a:t>Nu reprezintă argumente (de sine stătătoare), dar pot fi părți de argument (premise sau concluzii).</a:t>
            </a:r>
          </a:p>
          <a:p>
            <a:pPr marL="0" indent="0">
              <a:lnSpc>
                <a:spcPct val="90000"/>
              </a:lnSpc>
              <a:spcBef>
                <a:spcPts val="1000"/>
              </a:spcBef>
              <a:buSzTx/>
              <a:buNone/>
              <a:defRPr sz="4400">
                <a:solidFill>
                  <a:srgbClr val="0070C0"/>
                </a:solidFill>
                <a:effectLst>
                  <a:outerShdw sx="100000" sy="100000" kx="0" ky="0" algn="b" rotWithShape="0" blurRad="38100" dist="38100" dir="2700000">
                    <a:srgbClr val="000000">
                      <a:alpha val="43137"/>
                    </a:srgbClr>
                  </a:outerShdw>
                </a:effectLst>
              </a:defRPr>
            </a:pPr>
            <a:r>
              <a:t>Puteți da un exemplu în care un condițional e o concluzie a unui argument?</a:t>
            </a:r>
          </a:p>
          <a:p>
            <a:pPr marL="0" indent="0">
              <a:lnSpc>
                <a:spcPct val="90000"/>
              </a:lnSpc>
              <a:spcBef>
                <a:spcPts val="1000"/>
              </a:spcBef>
              <a:buSzTx/>
              <a:buNone/>
              <a:defRPr sz="4400"/>
            </a:pPr>
            <a:r>
              <a:t>Dacă e foarte frig, atunci nu va ninge. Dacă nu va ninge, atunci nu vom putea merge la ski. În concluzie, dacă e foarte frig, atunci nu vom putea merge la ski.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53">
                                            <p:txEl>
                                              <p:pRg st="4" end="4"/>
                                            </p:txEl>
                                          </p:spTgt>
                                        </p:tgtEl>
                                        <p:attrNameLst>
                                          <p:attrName>style.visibility</p:attrName>
                                        </p:attrNameLst>
                                      </p:cBhvr>
                                      <p:to>
                                        <p:strVal val="visible"/>
                                      </p:to>
                                    </p:set>
                                    <p:anim calcmode="lin" valueType="num">
                                      <p:cBhvr>
                                        <p:cTn id="7" dur="500" fill="hold"/>
                                        <p:tgtEl>
                                          <p:spTgt spid="253">
                                            <p:txEl>
                                              <p:pRg st="4" end="4"/>
                                            </p:txEl>
                                          </p:spTgt>
                                        </p:tgtEl>
                                        <p:attrNameLst>
                                          <p:attrName>ppt_x</p:attrName>
                                        </p:attrNameLst>
                                      </p:cBhvr>
                                      <p:tavLst>
                                        <p:tav tm="0">
                                          <p:val>
                                            <p:strVal val="#ppt_x"/>
                                          </p:val>
                                        </p:tav>
                                        <p:tav tm="100000">
                                          <p:val>
                                            <p:strVal val="#ppt_x"/>
                                          </p:val>
                                        </p:tav>
                                      </p:tavLst>
                                    </p:anim>
                                    <p:anim calcmode="lin" valueType="num">
                                      <p:cBhvr>
                                        <p:cTn id="8" dur="500" fill="hold"/>
                                        <p:tgtEl>
                                          <p:spTgt spid="253">
                                            <p:txEl>
                                              <p:pRg st="4" end="4"/>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4" presetID="2" grpId="1" fill="hold">
                                  <p:stCondLst>
                                    <p:cond delay="0"/>
                                  </p:stCondLst>
                                  <p:iterate type="el" backwards="0">
                                    <p:tmAbs val="0"/>
                                  </p:iterate>
                                  <p:childTnLst>
                                    <p:set>
                                      <p:cBhvr>
                                        <p:cTn id="11" fill="hold"/>
                                        <p:tgtEl>
                                          <p:spTgt spid="253">
                                            <p:txEl>
                                              <p:pRg st="5" end="5"/>
                                            </p:txEl>
                                          </p:spTgt>
                                        </p:tgtEl>
                                        <p:attrNameLst>
                                          <p:attrName>style.visibility</p:attrName>
                                        </p:attrNameLst>
                                      </p:cBhvr>
                                      <p:to>
                                        <p:strVal val="visible"/>
                                      </p:to>
                                    </p:set>
                                    <p:anim calcmode="lin" valueType="num">
                                      <p:cBhvr>
                                        <p:cTn id="12" dur="500" fill="hold"/>
                                        <p:tgtEl>
                                          <p:spTgt spid="253">
                                            <p:txEl>
                                              <p:pRg st="5" end="5"/>
                                            </p:txEl>
                                          </p:spTgt>
                                        </p:tgtEl>
                                        <p:attrNameLst>
                                          <p:attrName>ppt_x</p:attrName>
                                        </p:attrNameLst>
                                      </p:cBhvr>
                                      <p:tavLst>
                                        <p:tav tm="0">
                                          <p:val>
                                            <p:strVal val="#ppt_x"/>
                                          </p:val>
                                        </p:tav>
                                        <p:tav tm="100000">
                                          <p:val>
                                            <p:strVal val="#ppt_x"/>
                                          </p:val>
                                        </p:tav>
                                      </p:tavLst>
                                    </p:anim>
                                    <p:anim calcmode="lin" valueType="num">
                                      <p:cBhvr>
                                        <p:cTn id="13" dur="500" fill="hold"/>
                                        <p:tgtEl>
                                          <p:spTgt spid="253">
                                            <p:txEl>
                                              <p:pRg st="5" end="5"/>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Class="entr" nodeType="afterEffect" presetSubtype="4" presetID="2" grpId="1" fill="hold">
                                  <p:stCondLst>
                                    <p:cond delay="0"/>
                                  </p:stCondLst>
                                  <p:iterate type="el" backwards="0">
                                    <p:tmAbs val="0"/>
                                  </p:iterate>
                                  <p:childTnLst>
                                    <p:set>
                                      <p:cBhvr>
                                        <p:cTn id="16" fill="hold"/>
                                        <p:tgtEl>
                                          <p:spTgt spid="253">
                                            <p:txEl>
                                              <p:pRg st="6" end="6"/>
                                            </p:txEl>
                                          </p:spTgt>
                                        </p:tgtEl>
                                        <p:attrNameLst>
                                          <p:attrName>style.visibility</p:attrName>
                                        </p:attrNameLst>
                                      </p:cBhvr>
                                      <p:to>
                                        <p:strVal val="visible"/>
                                      </p:to>
                                    </p:set>
                                    <p:anim calcmode="lin" valueType="num">
                                      <p:cBhvr>
                                        <p:cTn id="17" dur="500" fill="hold"/>
                                        <p:tgtEl>
                                          <p:spTgt spid="253">
                                            <p:txEl>
                                              <p:pRg st="6" end="6"/>
                                            </p:txEl>
                                          </p:spTgt>
                                        </p:tgtEl>
                                        <p:attrNameLst>
                                          <p:attrName>ppt_x</p:attrName>
                                        </p:attrNameLst>
                                      </p:cBhvr>
                                      <p:tavLst>
                                        <p:tav tm="0">
                                          <p:val>
                                            <p:strVal val="#ppt_x"/>
                                          </p:val>
                                        </p:tav>
                                        <p:tav tm="100000">
                                          <p:val>
                                            <p:strVal val="#ppt_x"/>
                                          </p:val>
                                        </p:tav>
                                      </p:tavLst>
                                    </p:anim>
                                    <p:anim calcmode="lin" valueType="num">
                                      <p:cBhvr>
                                        <p:cTn id="18" dur="500" fill="hold"/>
                                        <p:tgtEl>
                                          <p:spTgt spid="25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4" presetID="2" grpId="1" fill="hold">
                                  <p:stCondLst>
                                    <p:cond delay="0"/>
                                  </p:stCondLst>
                                  <p:iterate type="el" backwards="0">
                                    <p:tmAbs val="0"/>
                                  </p:iterate>
                                  <p:childTnLst>
                                    <p:set>
                                      <p:cBhvr>
                                        <p:cTn id="22" fill="hold"/>
                                        <p:tgtEl>
                                          <p:spTgt spid="253">
                                            <p:txEl>
                                              <p:pRg st="7" end="7"/>
                                            </p:txEl>
                                          </p:spTgt>
                                        </p:tgtEl>
                                        <p:attrNameLst>
                                          <p:attrName>style.visibility</p:attrName>
                                        </p:attrNameLst>
                                      </p:cBhvr>
                                      <p:to>
                                        <p:strVal val="visible"/>
                                      </p:to>
                                    </p:set>
                                    <p:anim calcmode="lin" valueType="num">
                                      <p:cBhvr>
                                        <p:cTn id="23" dur="500" fill="hold"/>
                                        <p:tgtEl>
                                          <p:spTgt spid="253">
                                            <p:txEl>
                                              <p:pRg st="7" end="7"/>
                                            </p:txEl>
                                          </p:spTgt>
                                        </p:tgtEl>
                                        <p:attrNameLst>
                                          <p:attrName>ppt_x</p:attrName>
                                        </p:attrNameLst>
                                      </p:cBhvr>
                                      <p:tavLst>
                                        <p:tav tm="0">
                                          <p:val>
                                            <p:strVal val="#ppt_x"/>
                                          </p:val>
                                        </p:tav>
                                        <p:tav tm="100000">
                                          <p:val>
                                            <p:strVal val="#ppt_x"/>
                                          </p:val>
                                        </p:tav>
                                      </p:tavLst>
                                    </p:anim>
                                    <p:anim calcmode="lin" valueType="num">
                                      <p:cBhvr>
                                        <p:cTn id="24" dur="500" fill="hold"/>
                                        <p:tgtEl>
                                          <p:spTgt spid="25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53"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Title 1"/>
          <p:cNvSpPr txBox="1"/>
          <p:nvPr>
            <p:ph type="title"/>
          </p:nvPr>
        </p:nvSpPr>
        <p:spPr>
          <a:prstGeom prst="rect">
            <a:avLst/>
          </a:prstGeom>
        </p:spPr>
        <p:txBody>
          <a:bodyPr/>
          <a:lstStyle/>
          <a:p>
            <a:pPr/>
            <a:r>
              <a:t>Spot the difference(s)</a:t>
            </a:r>
          </a:p>
        </p:txBody>
      </p:sp>
      <p:sp>
        <p:nvSpPr>
          <p:cNvPr id="256" name="Content Placeholder 2"/>
          <p:cNvSpPr txBox="1"/>
          <p:nvPr>
            <p:ph type="body" idx="1"/>
          </p:nvPr>
        </p:nvSpPr>
        <p:spPr>
          <a:xfrm>
            <a:off x="3352800" y="4114800"/>
            <a:ext cx="17678400" cy="9448800"/>
          </a:xfrm>
          <a:prstGeom prst="rect">
            <a:avLst/>
          </a:prstGeom>
        </p:spPr>
        <p:txBody>
          <a:bodyPr/>
          <a:lstStyle/>
          <a:p>
            <a:pPr marL="914400" indent="-914400">
              <a:buFontTx/>
              <a:buAutoNum type="alphaLcPeriod" startAt="1"/>
            </a:pPr>
            <a:r>
              <a:t>Unele animale acvatice sunt balene și toate balenele sunt mamifere. Prin urmare, unele animale acvatice sunt mamifere. </a:t>
            </a:r>
          </a:p>
          <a:p>
            <a:pPr marL="914400" indent="-914400">
              <a:buFontTx/>
              <a:buAutoNum type="alphaLcPeriod" startAt="1"/>
            </a:pPr>
            <a:r>
              <a:t>Niciun om nu este zeu și niciun zeu nu este muritor. Prin urmare, niciun om nu este muritor.</a:t>
            </a:r>
          </a:p>
          <a:p>
            <a:pPr marL="914400" indent="-914400">
              <a:buFontTx/>
              <a:buAutoNum type="alphaLcPeriod" startAt="1"/>
            </a:pPr>
            <a:r>
              <a:t>Oamenii stângaci pe care îi cunosc eu (Tom, Jones, Smith) folosesc foarfeci pentru stângaci. Prin urmare, toți oamenii stângaci folosesc astfel de foarfeci.</a:t>
            </a:r>
          </a:p>
          <a:p>
            <a:pPr marL="914400" indent="-914400">
              <a:buFontTx/>
              <a:buAutoNum type="alphaLcPeriod" startAt="1"/>
            </a:pPr>
            <a:r>
              <a:t>În fiecare zi până acum soarele a răsărit. Prin urmare, soarele va răsări și mâine.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Title 1"/>
          <p:cNvSpPr txBox="1"/>
          <p:nvPr>
            <p:ph type="title"/>
          </p:nvPr>
        </p:nvSpPr>
        <p:spPr>
          <a:prstGeom prst="rect">
            <a:avLst/>
          </a:prstGeom>
        </p:spPr>
        <p:txBody>
          <a:bodyPr/>
          <a:lstStyle/>
          <a:p>
            <a:pPr/>
            <a:r>
              <a:t>Raționament deductiv</a:t>
            </a:r>
          </a:p>
        </p:txBody>
      </p:sp>
      <p:sp>
        <p:nvSpPr>
          <p:cNvPr id="259" name="Content Placeholder 2"/>
          <p:cNvSpPr txBox="1"/>
          <p:nvPr>
            <p:ph type="body" idx="1"/>
          </p:nvPr>
        </p:nvSpPr>
        <p:spPr>
          <a:prstGeom prst="rect">
            <a:avLst/>
          </a:prstGeom>
        </p:spPr>
        <p:txBody>
          <a:bodyPr/>
          <a:lstStyle/>
          <a:p>
            <a:pPr marL="0" indent="0">
              <a:buSzTx/>
              <a:buNone/>
            </a:pPr>
            <a:r>
              <a:t>Toți oamenii sunt muritori.</a:t>
            </a:r>
          </a:p>
          <a:p>
            <a:pPr marL="0" indent="0">
              <a:buSzTx/>
              <a:buNone/>
            </a:pPr>
            <a:r>
              <a:t>Socrate este om.</a:t>
            </a:r>
          </a:p>
          <a:p>
            <a:pPr marL="0" indent="0">
              <a:buSzTx/>
              <a:buNone/>
            </a:pPr>
            <a:r>
              <a:t>________</a:t>
            </a:r>
          </a:p>
          <a:p>
            <a:pPr marL="0" indent="0">
              <a:buSzTx/>
              <a:buNone/>
            </a:pPr>
            <a:r>
              <a:t>Socrate este muritor.</a:t>
            </a:r>
          </a:p>
          <a:p>
            <a:pPr marL="0" indent="0">
              <a:buSzTx/>
              <a:buNone/>
            </a:pPr>
          </a:p>
          <a:p>
            <a:pPr>
              <a:buFontTx/>
              <a:buChar char="▪"/>
              <a:defRPr>
                <a:effectLst>
                  <a:outerShdw sx="100000" sy="100000" kx="0" ky="0" algn="b" rotWithShape="0" blurRad="38100" dist="38100" dir="2700000">
                    <a:srgbClr val="000000">
                      <a:alpha val="43137"/>
                    </a:srgbClr>
                  </a:outerShdw>
                </a:effectLst>
              </a:defRPr>
            </a:pPr>
            <a:r>
              <a:t>Gradul de generalitate al concluziei nu depășește gradul de generalitate al premiselor.</a:t>
            </a:r>
          </a:p>
          <a:p>
            <a:pPr>
              <a:buFontTx/>
              <a:buChar char="▪"/>
              <a:defRPr>
                <a:effectLst>
                  <a:outerShdw sx="100000" sy="100000" kx="0" ky="0" algn="b" rotWithShape="0" blurRad="38100" dist="38100" dir="2700000">
                    <a:srgbClr val="000000">
                      <a:alpha val="43137"/>
                    </a:srgbClr>
                  </a:outerShdw>
                </a:effectLst>
              </a:defRPr>
            </a:pPr>
            <a:r>
              <a:t>Concluzia poate fi cert adevărată.</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Title 1"/>
          <p:cNvSpPr txBox="1"/>
          <p:nvPr>
            <p:ph type="title"/>
          </p:nvPr>
        </p:nvSpPr>
        <p:spPr>
          <a:prstGeom prst="rect">
            <a:avLst/>
          </a:prstGeom>
        </p:spPr>
        <p:txBody>
          <a:bodyPr/>
          <a:lstStyle/>
          <a:p>
            <a:pPr/>
            <a:r>
              <a:t>Raționament inductiv</a:t>
            </a:r>
          </a:p>
        </p:txBody>
      </p:sp>
      <p:sp>
        <p:nvSpPr>
          <p:cNvPr id="262" name="Content Placeholder 2"/>
          <p:cNvSpPr txBox="1"/>
          <p:nvPr>
            <p:ph type="body" idx="1"/>
          </p:nvPr>
        </p:nvSpPr>
        <p:spPr>
          <a:xfrm>
            <a:off x="3505200" y="2590800"/>
            <a:ext cx="17526000" cy="10668000"/>
          </a:xfrm>
          <a:prstGeom prst="rect">
            <a:avLst/>
          </a:prstGeom>
        </p:spPr>
        <p:txBody>
          <a:bodyPr/>
          <a:lstStyle/>
          <a:p>
            <a:pPr marL="0" indent="0">
              <a:buSzTx/>
              <a:buNone/>
            </a:pPr>
            <a:r>
              <a:t>Lebăda x1 este albă.</a:t>
            </a:r>
          </a:p>
          <a:p>
            <a:pPr marL="0" indent="0">
              <a:buSzTx/>
              <a:buNone/>
            </a:pPr>
            <a:r>
              <a:t>Lebăda x2 este albă.</a:t>
            </a:r>
          </a:p>
          <a:p>
            <a:pPr marL="0" indent="0">
              <a:buSzTx/>
              <a:buNone/>
            </a:pPr>
            <a:r>
              <a:t>.</a:t>
            </a:r>
          </a:p>
          <a:p>
            <a:pPr marL="0" indent="0">
              <a:buSzTx/>
              <a:buNone/>
            </a:pPr>
            <a:r>
              <a:t>.</a:t>
            </a:r>
          </a:p>
          <a:p>
            <a:pPr marL="0" indent="0">
              <a:buSzTx/>
              <a:buNone/>
            </a:pPr>
            <a:r>
              <a:t>.</a:t>
            </a:r>
          </a:p>
          <a:p>
            <a:pPr marL="0" indent="0">
              <a:buSzTx/>
              <a:buNone/>
            </a:pPr>
            <a:r>
              <a:t>Lebăda x1536 este albă.</a:t>
            </a:r>
          </a:p>
          <a:p>
            <a:pPr marL="0" indent="0">
              <a:buSzTx/>
              <a:buNone/>
            </a:pPr>
            <a:r>
              <a:t>_______</a:t>
            </a:r>
          </a:p>
          <a:p>
            <a:pPr marL="0" indent="0">
              <a:buSzTx/>
              <a:buNone/>
            </a:pPr>
            <a:r>
              <a:t>Toate lebedele sunt albe.</a:t>
            </a:r>
          </a:p>
          <a:p>
            <a:pPr marL="0" indent="0">
              <a:buSzTx/>
              <a:buNone/>
            </a:pPr>
          </a:p>
          <a:p>
            <a:pPr>
              <a:defRPr>
                <a:effectLst>
                  <a:outerShdw sx="100000" sy="100000" kx="0" ky="0" algn="b" rotWithShape="0" blurRad="38100" dist="38100" dir="2700000">
                    <a:srgbClr val="000000">
                      <a:alpha val="43137"/>
                    </a:srgbClr>
                  </a:outerShdw>
                </a:effectLst>
              </a:defRPr>
            </a:pPr>
            <a:r>
              <a:t>Gradul de generalitate al concluziei depășește gradul de generalitate al premiselor.</a:t>
            </a:r>
          </a:p>
          <a:p>
            <a:pPr>
              <a:defRPr>
                <a:effectLst>
                  <a:outerShdw sx="100000" sy="100000" kx="0" ky="0" algn="b" rotWithShape="0" blurRad="38100" dist="38100" dir="2700000">
                    <a:srgbClr val="000000">
                      <a:alpha val="43137"/>
                    </a:srgbClr>
                  </a:outerShdw>
                </a:effectLst>
              </a:defRPr>
            </a:pPr>
            <a:r>
              <a:t>Concluzia nu poate fi cert adevărată, este doar probabilă.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Title 1"/>
          <p:cNvSpPr txBox="1"/>
          <p:nvPr>
            <p:ph type="title"/>
          </p:nvPr>
        </p:nvSpPr>
        <p:spPr>
          <a:prstGeom prst="rect">
            <a:avLst/>
          </a:prstGeom>
        </p:spPr>
        <p:txBody>
          <a:bodyPr/>
          <a:lstStyle/>
          <a:p>
            <a:pPr/>
            <a:r>
              <a:t>Identificați tipurile de raționamente</a:t>
            </a:r>
          </a:p>
        </p:txBody>
      </p:sp>
      <p:sp>
        <p:nvSpPr>
          <p:cNvPr id="265" name="Content Placeholder 2"/>
          <p:cNvSpPr txBox="1"/>
          <p:nvPr>
            <p:ph type="body" idx="1"/>
          </p:nvPr>
        </p:nvSpPr>
        <p:spPr>
          <a:xfrm>
            <a:off x="3505200" y="2590800"/>
            <a:ext cx="17373600" cy="10515600"/>
          </a:xfrm>
          <a:prstGeom prst="rect">
            <a:avLst/>
          </a:prstGeom>
        </p:spPr>
        <p:txBody>
          <a:bodyPr/>
          <a:lstStyle/>
          <a:p>
            <a:pPr marL="1028700" indent="-1028700">
              <a:buFontTx/>
              <a:buAutoNum type="arabicPeriod" startAt="1"/>
            </a:pPr>
            <a:r>
              <a:t>Deoarece balenele sunt animale acvatice și există animale acvatice care sunt mamifere, putem concluziona că unele balene sunt mamifere.</a:t>
            </a:r>
          </a:p>
          <a:p>
            <a:pPr marL="1028700" indent="-1028700">
              <a:buFontTx/>
              <a:buAutoNum type="arabicPeriod" startAt="1"/>
            </a:pPr>
            <a:r>
              <a:t>Suntem 26 intr-o grupă. Am verificat și fiecare coleg este român, prin urmare, toți din grupa mea suntem români.</a:t>
            </a:r>
          </a:p>
          <a:p>
            <a:pPr marL="1028700" indent="-1028700">
              <a:buFontTx/>
              <a:buAutoNum type="arabicPeriod" startAt="1"/>
            </a:pPr>
            <a:r>
              <a:t>Inducția matematică</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Title 1"/>
          <p:cNvSpPr txBox="1"/>
          <p:nvPr>
            <p:ph type="title"/>
          </p:nvPr>
        </p:nvSpPr>
        <p:spPr>
          <a:prstGeom prst="rect">
            <a:avLst/>
          </a:prstGeom>
        </p:spPr>
        <p:txBody>
          <a:bodyPr/>
          <a:lstStyle/>
          <a:p>
            <a:pPr/>
            <a:r>
              <a:t>Raționament deductiv imediat</a:t>
            </a:r>
          </a:p>
        </p:txBody>
      </p:sp>
      <p:sp>
        <p:nvSpPr>
          <p:cNvPr id="268" name="Content Placeholder 2"/>
          <p:cNvSpPr txBox="1"/>
          <p:nvPr>
            <p:ph type="body" idx="1"/>
          </p:nvPr>
        </p:nvSpPr>
        <p:spPr>
          <a:prstGeom prst="rect">
            <a:avLst/>
          </a:prstGeom>
        </p:spPr>
        <p:txBody>
          <a:bodyPr/>
          <a:lstStyle/>
          <a:p>
            <a:pPr>
              <a:defRPr>
                <a:solidFill>
                  <a:srgbClr val="FF0000"/>
                </a:solidFill>
              </a:defRPr>
            </a:pPr>
            <a:r>
              <a:t>O premisă – O concluzie</a:t>
            </a:r>
          </a:p>
          <a:p>
            <a:pPr/>
            <a:endParaRPr>
              <a:solidFill>
                <a:srgbClr val="FF0000"/>
              </a:solidFill>
            </a:endParaRPr>
          </a:p>
          <a:p>
            <a:pPr marL="0" indent="0">
              <a:buSzTx/>
              <a:buNone/>
            </a:pPr>
            <a:r>
              <a:t>Toți oamenii sunt muritori → Unii muritori sunt oameni</a:t>
            </a:r>
          </a:p>
          <a:p>
            <a:pPr marL="0" indent="0">
              <a:buSzTx/>
              <a:buNone/>
            </a:pPr>
          </a:p>
          <a:p>
            <a:pPr marL="0" indent="0">
              <a:buSzTx/>
              <a:buNone/>
            </a:pPr>
            <a:r>
              <a:t>Toți oamenii sunt muritori → Unii oameni sunt muritori</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Title 1"/>
          <p:cNvSpPr txBox="1"/>
          <p:nvPr>
            <p:ph type="title"/>
          </p:nvPr>
        </p:nvSpPr>
        <p:spPr>
          <a:prstGeom prst="rect">
            <a:avLst/>
          </a:prstGeom>
        </p:spPr>
        <p:txBody>
          <a:bodyPr/>
          <a:lstStyle/>
          <a:p>
            <a:pPr/>
            <a:r>
              <a:t>Raționament deductiv mediat</a:t>
            </a:r>
          </a:p>
        </p:txBody>
      </p:sp>
      <p:sp>
        <p:nvSpPr>
          <p:cNvPr id="271" name="Content Placeholder 2"/>
          <p:cNvSpPr txBox="1"/>
          <p:nvPr>
            <p:ph type="body" idx="1"/>
          </p:nvPr>
        </p:nvSpPr>
        <p:spPr>
          <a:prstGeom prst="rect">
            <a:avLst/>
          </a:prstGeom>
        </p:spPr>
        <p:txBody>
          <a:bodyPr/>
          <a:lstStyle/>
          <a:p>
            <a:pPr/>
            <a:r>
              <a:t>Minim două premise – O concluzie</a:t>
            </a:r>
          </a:p>
          <a:p>
            <a:pPr/>
          </a:p>
          <a:p>
            <a:pPr marL="0" indent="0">
              <a:buSzTx/>
              <a:buNone/>
            </a:pPr>
            <a:r>
              <a:t>Oamenii sunt muritori.</a:t>
            </a:r>
          </a:p>
          <a:p>
            <a:pPr marL="0" indent="0">
              <a:buSzTx/>
              <a:buNone/>
            </a:pPr>
            <a:r>
              <a:t>Socrate este om.</a:t>
            </a:r>
          </a:p>
          <a:p>
            <a:pPr marL="0" indent="0">
              <a:buSzTx/>
              <a:buNone/>
            </a:pPr>
            <a:r>
              <a:t>___________</a:t>
            </a:r>
          </a:p>
          <a:p>
            <a:pPr marL="0" indent="0">
              <a:buSzTx/>
              <a:buNone/>
            </a:pPr>
            <a:r>
              <a:t>Socrate este muritor</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Title 1"/>
          <p:cNvSpPr txBox="1"/>
          <p:nvPr>
            <p:ph type="title"/>
          </p:nvPr>
        </p:nvSpPr>
        <p:spPr>
          <a:prstGeom prst="rect">
            <a:avLst/>
          </a:prstGeom>
        </p:spPr>
        <p:txBody>
          <a:bodyPr/>
          <a:lstStyle/>
          <a:p>
            <a:pPr/>
            <a:r>
              <a:t>Argument</a:t>
            </a:r>
          </a:p>
        </p:txBody>
      </p:sp>
      <p:sp>
        <p:nvSpPr>
          <p:cNvPr id="219" name="Content Placeholder 2"/>
          <p:cNvSpPr txBox="1"/>
          <p:nvPr>
            <p:ph type="body" idx="1"/>
          </p:nvPr>
        </p:nvSpPr>
        <p:spPr>
          <a:xfrm>
            <a:off x="3505200" y="2743200"/>
            <a:ext cx="17373600" cy="10820400"/>
          </a:xfrm>
          <a:prstGeom prst="rect">
            <a:avLst/>
          </a:prstGeom>
        </p:spPr>
        <p:txBody>
          <a:bodyPr/>
          <a:lstStyle/>
          <a:p>
            <a:pPr/>
            <a:r>
              <a:t>Ce este un argument?</a:t>
            </a:r>
          </a:p>
          <a:p>
            <a:pPr/>
          </a:p>
          <a:p>
            <a:pPr marL="0" indent="0">
              <a:buSzTx/>
              <a:buNone/>
              <a:defRPr b="1">
                <a:solidFill>
                  <a:srgbClr val="FF0000"/>
                </a:solidFill>
                <a:effectLst>
                  <a:outerShdw sx="100000" sy="100000" kx="0" ky="0" algn="b" rotWithShape="0" blurRad="38100" dist="38100" dir="2700000">
                    <a:srgbClr val="000000">
                      <a:alpha val="43137"/>
                    </a:srgbClr>
                  </a:outerShdw>
                </a:effectLst>
              </a:defRPr>
            </a:pPr>
            <a:r>
              <a:t>Argumentul</a:t>
            </a:r>
            <a:r>
              <a:rPr b="0">
                <a:solidFill>
                  <a:srgbClr val="292934"/>
                </a:solidFill>
              </a:rPr>
              <a:t> = (df) un set de enunțuri, din care unul este </a:t>
            </a:r>
            <a:r>
              <a:rPr>
                <a:solidFill>
                  <a:srgbClr val="292934"/>
                </a:solidFill>
              </a:rPr>
              <a:t>concluzia</a:t>
            </a:r>
            <a:r>
              <a:rPr i="1">
                <a:solidFill>
                  <a:srgbClr val="292934"/>
                </a:solidFill>
              </a:rPr>
              <a:t> </a:t>
            </a:r>
            <a:r>
              <a:rPr b="0">
                <a:solidFill>
                  <a:srgbClr val="292934"/>
                </a:solidFill>
              </a:rPr>
              <a:t>și cel puțin unul este </a:t>
            </a:r>
            <a:r>
              <a:rPr>
                <a:solidFill>
                  <a:srgbClr val="292934"/>
                </a:solidFill>
              </a:rPr>
              <a:t>premisa </a:t>
            </a:r>
            <a:r>
              <a:rPr b="0">
                <a:solidFill>
                  <a:srgbClr val="292934"/>
                </a:solidFill>
              </a:rPr>
              <a:t>care susține concluzia</a:t>
            </a:r>
            <a:endParaRPr i="1"/>
          </a:p>
          <a:p>
            <a:pPr>
              <a:buFontTx/>
              <a:buChar char="-"/>
            </a:pPr>
            <a:r>
              <a:t>Poate avea una sau mai multe premise</a:t>
            </a:r>
          </a:p>
          <a:p>
            <a:pPr marL="0" indent="0">
              <a:buSzTx/>
              <a:buNone/>
            </a:pPr>
          </a:p>
          <a:p>
            <a:pPr marL="0" indent="0">
              <a:buSzTx/>
              <a:buNone/>
              <a:defRPr i="1">
                <a:effectLst>
                  <a:outerShdw sx="100000" sy="100000" kx="0" ky="0" algn="b" rotWithShape="0" blurRad="38100" dist="38100" dir="2700000">
                    <a:srgbClr val="000000">
                      <a:alpha val="43137"/>
                    </a:srgbClr>
                  </a:outerShdw>
                </a:effectLst>
              </a:defRPr>
            </a:pPr>
            <a:r>
              <a:t>Reprezintă următoarele exemple argumente?</a:t>
            </a:r>
          </a:p>
          <a:p>
            <a:pPr marL="914400" indent="-914400">
              <a:buFontTx/>
              <a:buAutoNum type="alphaLcPeriod" startAt="1"/>
            </a:pPr>
            <a:r>
              <a:t>Trebuie să luptăm și să mergem până la capăt. </a:t>
            </a:r>
          </a:p>
          <a:p>
            <a:pPr marL="914400" indent="-914400">
              <a:buFontTx/>
              <a:buAutoNum type="alphaLcPeriod" startAt="1"/>
            </a:pPr>
            <a:r>
              <a:t>Toți oamenii sunt muritori și Socrate e om. În concluzie, Socrate e muritor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19">
                                            <p:txEl>
                                              <p:pRg st="2" end="2"/>
                                            </p:txEl>
                                          </p:spTgt>
                                        </p:tgtEl>
                                        <p:attrNameLst>
                                          <p:attrName>style.visibility</p:attrName>
                                        </p:attrNameLst>
                                      </p:cBhvr>
                                      <p:to>
                                        <p:strVal val="visible"/>
                                      </p:to>
                                    </p:set>
                                    <p:anim calcmode="lin" valueType="num">
                                      <p:cBhvr>
                                        <p:cTn id="7" dur="500" fill="hold"/>
                                        <p:tgtEl>
                                          <p:spTgt spid="219">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219">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4" presetID="2" grpId="1" fill="hold">
                                  <p:stCondLst>
                                    <p:cond delay="0"/>
                                  </p:stCondLst>
                                  <p:iterate type="el" backwards="0">
                                    <p:tmAbs val="0"/>
                                  </p:iterate>
                                  <p:childTnLst>
                                    <p:set>
                                      <p:cBhvr>
                                        <p:cTn id="11" fill="hold"/>
                                        <p:tgtEl>
                                          <p:spTgt spid="219">
                                            <p:txEl>
                                              <p:pRg st="3" end="3"/>
                                            </p:txEl>
                                          </p:spTgt>
                                        </p:tgtEl>
                                        <p:attrNameLst>
                                          <p:attrName>style.visibility</p:attrName>
                                        </p:attrNameLst>
                                      </p:cBhvr>
                                      <p:to>
                                        <p:strVal val="visible"/>
                                      </p:to>
                                    </p:set>
                                    <p:anim calcmode="lin" valueType="num">
                                      <p:cBhvr>
                                        <p:cTn id="12" dur="500" fill="hold"/>
                                        <p:tgtEl>
                                          <p:spTgt spid="219">
                                            <p:txEl>
                                              <p:pRg st="3" end="3"/>
                                            </p:txEl>
                                          </p:spTgt>
                                        </p:tgtEl>
                                        <p:attrNameLst>
                                          <p:attrName>ppt_x</p:attrName>
                                        </p:attrNameLst>
                                      </p:cBhvr>
                                      <p:tavLst>
                                        <p:tav tm="0">
                                          <p:val>
                                            <p:strVal val="#ppt_x"/>
                                          </p:val>
                                        </p:tav>
                                        <p:tav tm="100000">
                                          <p:val>
                                            <p:strVal val="#ppt_x"/>
                                          </p:val>
                                        </p:tav>
                                      </p:tavLst>
                                    </p:anim>
                                    <p:anim calcmode="lin" valueType="num">
                                      <p:cBhvr>
                                        <p:cTn id="13" dur="500" fill="hold"/>
                                        <p:tgtEl>
                                          <p:spTgt spid="219">
                                            <p:txEl>
                                              <p:pRg st="3" end="3"/>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Class="entr" nodeType="afterEffect" presetSubtype="4" presetID="2" grpId="1" fill="hold">
                                  <p:stCondLst>
                                    <p:cond delay="0"/>
                                  </p:stCondLst>
                                  <p:iterate type="el" backwards="0">
                                    <p:tmAbs val="0"/>
                                  </p:iterate>
                                  <p:childTnLst>
                                    <p:set>
                                      <p:cBhvr>
                                        <p:cTn id="16" fill="hold"/>
                                        <p:tgtEl>
                                          <p:spTgt spid="219">
                                            <p:txEl>
                                              <p:pRg st="4" end="4"/>
                                            </p:txEl>
                                          </p:spTgt>
                                        </p:tgtEl>
                                        <p:attrNameLst>
                                          <p:attrName>style.visibility</p:attrName>
                                        </p:attrNameLst>
                                      </p:cBhvr>
                                      <p:to>
                                        <p:strVal val="visible"/>
                                      </p:to>
                                    </p:set>
                                    <p:anim calcmode="lin" valueType="num">
                                      <p:cBhvr>
                                        <p:cTn id="17" dur="500" fill="hold"/>
                                        <p:tgtEl>
                                          <p:spTgt spid="219">
                                            <p:txEl>
                                              <p:pRg st="4" end="4"/>
                                            </p:txEl>
                                          </p:spTgt>
                                        </p:tgtEl>
                                        <p:attrNameLst>
                                          <p:attrName>ppt_x</p:attrName>
                                        </p:attrNameLst>
                                      </p:cBhvr>
                                      <p:tavLst>
                                        <p:tav tm="0">
                                          <p:val>
                                            <p:strVal val="#ppt_x"/>
                                          </p:val>
                                        </p:tav>
                                        <p:tav tm="100000">
                                          <p:val>
                                            <p:strVal val="#ppt_x"/>
                                          </p:val>
                                        </p:tav>
                                      </p:tavLst>
                                    </p:anim>
                                    <p:anim calcmode="lin" valueType="num">
                                      <p:cBhvr>
                                        <p:cTn id="18" dur="500" fill="hold"/>
                                        <p:tgtEl>
                                          <p:spTgt spid="219">
                                            <p:txEl>
                                              <p:pRg st="4" end="4"/>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Class="entr" nodeType="afterEffect" presetSubtype="4" presetID="2" grpId="1" fill="hold">
                                  <p:stCondLst>
                                    <p:cond delay="0"/>
                                  </p:stCondLst>
                                  <p:iterate type="el" backwards="0">
                                    <p:tmAbs val="0"/>
                                  </p:iterate>
                                  <p:childTnLst>
                                    <p:set>
                                      <p:cBhvr>
                                        <p:cTn id="21" fill="hold"/>
                                        <p:tgtEl>
                                          <p:spTgt spid="219">
                                            <p:txEl>
                                              <p:pRg st="5" end="5"/>
                                            </p:txEl>
                                          </p:spTgt>
                                        </p:tgtEl>
                                        <p:attrNameLst>
                                          <p:attrName>style.visibility</p:attrName>
                                        </p:attrNameLst>
                                      </p:cBhvr>
                                      <p:to>
                                        <p:strVal val="visible"/>
                                      </p:to>
                                    </p:set>
                                    <p:anim calcmode="lin" valueType="num">
                                      <p:cBhvr>
                                        <p:cTn id="22" dur="500" fill="hold"/>
                                        <p:tgtEl>
                                          <p:spTgt spid="219">
                                            <p:txEl>
                                              <p:pRg st="5" end="5"/>
                                            </p:txEl>
                                          </p:spTgt>
                                        </p:tgtEl>
                                        <p:attrNameLst>
                                          <p:attrName>ppt_x</p:attrName>
                                        </p:attrNameLst>
                                      </p:cBhvr>
                                      <p:tavLst>
                                        <p:tav tm="0">
                                          <p:val>
                                            <p:strVal val="#ppt_x"/>
                                          </p:val>
                                        </p:tav>
                                        <p:tav tm="100000">
                                          <p:val>
                                            <p:strVal val="#ppt_x"/>
                                          </p:val>
                                        </p:tav>
                                      </p:tavLst>
                                    </p:anim>
                                    <p:anim calcmode="lin" valueType="num">
                                      <p:cBhvr>
                                        <p:cTn id="23" dur="500" fill="hold"/>
                                        <p:tgtEl>
                                          <p:spTgt spid="219">
                                            <p:txEl>
                                              <p:pRg st="5" end="5"/>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Class="entr" nodeType="afterEffect" presetSubtype="4" presetID="2" grpId="1" fill="hold">
                                  <p:stCondLst>
                                    <p:cond delay="0"/>
                                  </p:stCondLst>
                                  <p:iterate type="el" backwards="0">
                                    <p:tmAbs val="0"/>
                                  </p:iterate>
                                  <p:childTnLst>
                                    <p:set>
                                      <p:cBhvr>
                                        <p:cTn id="26" fill="hold"/>
                                        <p:tgtEl>
                                          <p:spTgt spid="219">
                                            <p:txEl>
                                              <p:pRg st="6" end="6"/>
                                            </p:txEl>
                                          </p:spTgt>
                                        </p:tgtEl>
                                        <p:attrNameLst>
                                          <p:attrName>style.visibility</p:attrName>
                                        </p:attrNameLst>
                                      </p:cBhvr>
                                      <p:to>
                                        <p:strVal val="visible"/>
                                      </p:to>
                                    </p:set>
                                    <p:anim calcmode="lin" valueType="num">
                                      <p:cBhvr>
                                        <p:cTn id="27" dur="500" fill="hold"/>
                                        <p:tgtEl>
                                          <p:spTgt spid="219">
                                            <p:txEl>
                                              <p:pRg st="6" end="6"/>
                                            </p:txEl>
                                          </p:spTgt>
                                        </p:tgtEl>
                                        <p:attrNameLst>
                                          <p:attrName>ppt_x</p:attrName>
                                        </p:attrNameLst>
                                      </p:cBhvr>
                                      <p:tavLst>
                                        <p:tav tm="0">
                                          <p:val>
                                            <p:strVal val="#ppt_x"/>
                                          </p:val>
                                        </p:tav>
                                        <p:tav tm="100000">
                                          <p:val>
                                            <p:strVal val="#ppt_x"/>
                                          </p:val>
                                        </p:tav>
                                      </p:tavLst>
                                    </p:anim>
                                    <p:anim calcmode="lin" valueType="num">
                                      <p:cBhvr>
                                        <p:cTn id="28" dur="500" fill="hold"/>
                                        <p:tgtEl>
                                          <p:spTgt spid="219">
                                            <p:txEl>
                                              <p:pRg st="6" end="6"/>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Class="entr" nodeType="afterEffect" presetSubtype="4" presetID="2" grpId="1" fill="hold">
                                  <p:stCondLst>
                                    <p:cond delay="0"/>
                                  </p:stCondLst>
                                  <p:iterate type="el" backwards="0">
                                    <p:tmAbs val="0"/>
                                  </p:iterate>
                                  <p:childTnLst>
                                    <p:set>
                                      <p:cBhvr>
                                        <p:cTn id="31" fill="hold"/>
                                        <p:tgtEl>
                                          <p:spTgt spid="219">
                                            <p:txEl>
                                              <p:pRg st="7" end="7"/>
                                            </p:txEl>
                                          </p:spTgt>
                                        </p:tgtEl>
                                        <p:attrNameLst>
                                          <p:attrName>style.visibility</p:attrName>
                                        </p:attrNameLst>
                                      </p:cBhvr>
                                      <p:to>
                                        <p:strVal val="visible"/>
                                      </p:to>
                                    </p:set>
                                    <p:anim calcmode="lin" valueType="num">
                                      <p:cBhvr>
                                        <p:cTn id="32" dur="500" fill="hold"/>
                                        <p:tgtEl>
                                          <p:spTgt spid="219">
                                            <p:txEl>
                                              <p:pRg st="7" end="7"/>
                                            </p:txEl>
                                          </p:spTgt>
                                        </p:tgtEl>
                                        <p:attrNameLst>
                                          <p:attrName>ppt_x</p:attrName>
                                        </p:attrNameLst>
                                      </p:cBhvr>
                                      <p:tavLst>
                                        <p:tav tm="0">
                                          <p:val>
                                            <p:strVal val="#ppt_x"/>
                                          </p:val>
                                        </p:tav>
                                        <p:tav tm="100000">
                                          <p:val>
                                            <p:strVal val="#ppt_x"/>
                                          </p:val>
                                        </p:tav>
                                      </p:tavLst>
                                    </p:anim>
                                    <p:anim calcmode="lin" valueType="num">
                                      <p:cBhvr>
                                        <p:cTn id="33" dur="500" fill="hold"/>
                                        <p:tgtEl>
                                          <p:spTgt spid="21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9" grpId="1"/>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Title 1"/>
          <p:cNvSpPr txBox="1"/>
          <p:nvPr>
            <p:ph type="title"/>
          </p:nvPr>
        </p:nvSpPr>
        <p:spPr>
          <a:prstGeom prst="rect">
            <a:avLst/>
          </a:prstGeom>
        </p:spPr>
        <p:txBody>
          <a:bodyPr/>
          <a:lstStyle/>
          <a:p>
            <a:pPr/>
            <a:r>
              <a:t>Argumente</a:t>
            </a:r>
          </a:p>
        </p:txBody>
      </p:sp>
      <p:graphicFrame>
        <p:nvGraphicFramePr>
          <p:cNvPr id="274" name="Content Placeholder 3"/>
          <p:cNvGraphicFramePr/>
          <p:nvPr/>
        </p:nvGraphicFramePr>
        <p:xfrm>
          <a:off x="3810000" y="3352800"/>
          <a:ext cx="6223000" cy="241300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111500"/>
                <a:gridCol w="3111500"/>
              </a:tblGrid>
              <a:tr h="1055687">
                <a:tc gridSpan="2">
                  <a:txBody>
                    <a:bodyPr/>
                    <a:lstStyle/>
                    <a:p>
                      <a:pPr defTabSz="1828800">
                        <a:defRPr b="0" sz="1800"/>
                      </a:pPr>
                      <a:r>
                        <a:rPr b="1" sz="3600">
                          <a:solidFill>
                            <a:srgbClr val="FFFFFF"/>
                          </a:solidFill>
                          <a:latin typeface="Arial"/>
                          <a:ea typeface="Arial"/>
                          <a:cs typeface="Arial"/>
                          <a:sym typeface="Arial"/>
                        </a:rPr>
                        <a:t>Enunțuri</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hMerge="1">
                  <a:tcPr/>
                </a:tc>
              </a:tr>
              <a:tr h="1357312">
                <a:tc>
                  <a:txBody>
                    <a:bodyPr/>
                    <a:lstStyle/>
                    <a:p>
                      <a:pPr defTabSz="1828800">
                        <a:defRPr sz="1800"/>
                      </a:pPr>
                      <a:r>
                        <a:rPr sz="3600">
                          <a:solidFill>
                            <a:srgbClr val="292934"/>
                          </a:solidFill>
                          <a:latin typeface="Arial"/>
                          <a:ea typeface="Arial"/>
                          <a:cs typeface="Arial"/>
                          <a:sym typeface="Arial"/>
                        </a:rPr>
                        <a:t>Adevărate</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False</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r>
            </a:tbl>
          </a:graphicData>
        </a:graphic>
      </p:graphicFrame>
      <p:graphicFrame>
        <p:nvGraphicFramePr>
          <p:cNvPr id="275" name="Table 4"/>
          <p:cNvGraphicFramePr/>
          <p:nvPr/>
        </p:nvGraphicFramePr>
        <p:xfrm>
          <a:off x="12801600" y="3352800"/>
          <a:ext cx="6680200" cy="241300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340100"/>
                <a:gridCol w="3340100"/>
              </a:tblGrid>
              <a:tr h="1206500">
                <a:tc gridSpan="2">
                  <a:txBody>
                    <a:bodyPr/>
                    <a:lstStyle/>
                    <a:p>
                      <a:pPr defTabSz="1828800">
                        <a:defRPr b="0" sz="1800"/>
                      </a:pPr>
                      <a:r>
                        <a:rPr b="1" sz="3600">
                          <a:solidFill>
                            <a:srgbClr val="FFFFFF"/>
                          </a:solidFill>
                          <a:latin typeface="Arial"/>
                          <a:ea typeface="Arial"/>
                          <a:cs typeface="Arial"/>
                          <a:sym typeface="Arial"/>
                        </a:rPr>
                        <a:t>Grup de enunțuri</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hMerge="1">
                  <a:tcPr/>
                </a:tc>
              </a:tr>
              <a:tr h="1206500">
                <a:tc>
                  <a:txBody>
                    <a:bodyPr/>
                    <a:lstStyle/>
                    <a:p>
                      <a:pPr defTabSz="1828800">
                        <a:defRPr sz="1800"/>
                      </a:pPr>
                      <a:r>
                        <a:rPr sz="3600">
                          <a:solidFill>
                            <a:srgbClr val="FF0000"/>
                          </a:solidFill>
                          <a:latin typeface="Arial"/>
                          <a:ea typeface="Arial"/>
                          <a:cs typeface="Arial"/>
                          <a:sym typeface="Arial"/>
                        </a:rPr>
                        <a:t>Argument</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Non-argument</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r>
            </a:tbl>
          </a:graphicData>
        </a:graphic>
      </p:graphicFrame>
      <p:graphicFrame>
        <p:nvGraphicFramePr>
          <p:cNvPr id="276" name="Table 5"/>
          <p:cNvGraphicFramePr/>
          <p:nvPr/>
        </p:nvGraphicFramePr>
        <p:xfrm>
          <a:off x="6400800" y="6248400"/>
          <a:ext cx="12166600" cy="1552854"/>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6083300"/>
                <a:gridCol w="6083300"/>
              </a:tblGrid>
              <a:tr h="776427">
                <a:tc gridSpan="2">
                  <a:txBody>
                    <a:bodyPr/>
                    <a:lstStyle/>
                    <a:p>
                      <a:pPr defTabSz="1828800">
                        <a:defRPr b="0" sz="1800"/>
                      </a:pPr>
                      <a:r>
                        <a:rPr b="1" sz="3600">
                          <a:solidFill>
                            <a:srgbClr val="FF0000"/>
                          </a:solidFill>
                          <a:latin typeface="Arial"/>
                          <a:ea typeface="Arial"/>
                          <a:cs typeface="Arial"/>
                          <a:sym typeface="Arial"/>
                        </a:rPr>
                        <a:t>Argumente</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hMerge="1">
                  <a:tcPr/>
                </a:tc>
              </a:tr>
              <a:tr h="776427">
                <a:tc>
                  <a:txBody>
                    <a:bodyPr/>
                    <a:lstStyle/>
                    <a:p>
                      <a:pPr defTabSz="1828800">
                        <a:defRPr sz="1800"/>
                      </a:pPr>
                      <a:r>
                        <a:rPr sz="3600">
                          <a:solidFill>
                            <a:srgbClr val="0070C0"/>
                          </a:solidFill>
                          <a:latin typeface="Arial"/>
                          <a:ea typeface="Arial"/>
                          <a:cs typeface="Arial"/>
                          <a:sym typeface="Arial"/>
                        </a:rPr>
                        <a:t>Deductive</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003E1C"/>
                          </a:solidFill>
                          <a:latin typeface="Arial"/>
                          <a:ea typeface="Arial"/>
                          <a:cs typeface="Arial"/>
                          <a:sym typeface="Arial"/>
                        </a:rPr>
                        <a:t>Inductive</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r>
            </a:tbl>
          </a:graphicData>
        </a:graphic>
      </p:graphicFrame>
      <p:graphicFrame>
        <p:nvGraphicFramePr>
          <p:cNvPr id="277" name="Table 6"/>
          <p:cNvGraphicFramePr/>
          <p:nvPr/>
        </p:nvGraphicFramePr>
        <p:xfrm>
          <a:off x="3048000" y="8534400"/>
          <a:ext cx="8966200" cy="2152058"/>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241550"/>
                <a:gridCol w="2241550"/>
                <a:gridCol w="2241550"/>
                <a:gridCol w="2241550"/>
              </a:tblGrid>
              <a:tr h="732807">
                <a:tc gridSpan="4">
                  <a:txBody>
                    <a:bodyPr/>
                    <a:lstStyle/>
                    <a:p>
                      <a:pPr defTabSz="1828800">
                        <a:defRPr b="0" sz="1800"/>
                      </a:pPr>
                      <a:r>
                        <a:rPr b="1" sz="3600">
                          <a:solidFill>
                            <a:srgbClr val="0070C0"/>
                          </a:solidFill>
                          <a:latin typeface="Arial"/>
                          <a:ea typeface="Arial"/>
                          <a:cs typeface="Arial"/>
                          <a:sym typeface="Arial"/>
                        </a:rPr>
                        <a:t>Argumente deductive</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hMerge="1">
                  <a:tcPr/>
                </a:tc>
                <a:tc hMerge="1">
                  <a:tcPr/>
                </a:tc>
                <a:tc hMerge="1">
                  <a:tcPr/>
                </a:tc>
              </a:tr>
              <a:tr h="732807">
                <a:tc gridSpan="2">
                  <a:txBody>
                    <a:bodyPr/>
                    <a:lstStyle/>
                    <a:p>
                      <a:pPr defTabSz="1828800">
                        <a:defRPr sz="1800"/>
                      </a:pPr>
                      <a:r>
                        <a:rPr sz="3600">
                          <a:solidFill>
                            <a:srgbClr val="292934"/>
                          </a:solidFill>
                          <a:latin typeface="Arial"/>
                          <a:ea typeface="Arial"/>
                          <a:cs typeface="Arial"/>
                          <a:sym typeface="Arial"/>
                        </a:rPr>
                        <a:t>Mediate</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hMerge="1">
                  <a:tcPr/>
                </a:tc>
                <a:tc gridSpan="2">
                  <a:txBody>
                    <a:bodyPr/>
                    <a:lstStyle/>
                    <a:p>
                      <a:pPr defTabSz="1828800">
                        <a:defRPr sz="1800"/>
                      </a:pPr>
                      <a:r>
                        <a:rPr sz="3600">
                          <a:solidFill>
                            <a:srgbClr val="292934"/>
                          </a:solidFill>
                          <a:latin typeface="Arial"/>
                          <a:ea typeface="Arial"/>
                          <a:cs typeface="Arial"/>
                          <a:sym typeface="Arial"/>
                        </a:rPr>
                        <a:t>Imediate</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hMerge="1">
                  <a:tcPr/>
                </a:tc>
              </a:tr>
              <a:tr h="686443">
                <a:tc>
                  <a:txBody>
                    <a:bodyPr/>
                    <a:lstStyle/>
                    <a:p>
                      <a:pPr defTabSz="1828800">
                        <a:defRPr sz="1800"/>
                      </a:pPr>
                      <a:r>
                        <a:rPr sz="3600">
                          <a:solidFill>
                            <a:srgbClr val="7030A0"/>
                          </a:solidFill>
                          <a:latin typeface="Arial"/>
                          <a:ea typeface="Arial"/>
                          <a:cs typeface="Arial"/>
                          <a:sym typeface="Arial"/>
                        </a:rPr>
                        <a:t>Valide</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Nevalide</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7030A0"/>
                          </a:solidFill>
                          <a:latin typeface="Arial"/>
                          <a:ea typeface="Arial"/>
                          <a:cs typeface="Arial"/>
                          <a:sym typeface="Arial"/>
                        </a:rPr>
                        <a:t>Valide</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Nevalide</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r>
            </a:tbl>
          </a:graphicData>
        </a:graphic>
      </p:graphicFrame>
      <p:graphicFrame>
        <p:nvGraphicFramePr>
          <p:cNvPr id="278" name="Table 7"/>
          <p:cNvGraphicFramePr/>
          <p:nvPr/>
        </p:nvGraphicFramePr>
        <p:xfrm>
          <a:off x="12496800" y="8534400"/>
          <a:ext cx="8813800" cy="1992522"/>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406900"/>
                <a:gridCol w="4406900"/>
              </a:tblGrid>
              <a:tr h="796388">
                <a:tc gridSpan="2">
                  <a:txBody>
                    <a:bodyPr/>
                    <a:lstStyle/>
                    <a:p>
                      <a:pPr defTabSz="1828800">
                        <a:defRPr b="0" sz="1800"/>
                      </a:pPr>
                      <a:r>
                        <a:rPr b="1" sz="3600">
                          <a:solidFill>
                            <a:srgbClr val="003E1C"/>
                          </a:solidFill>
                          <a:latin typeface="Arial"/>
                          <a:ea typeface="Arial"/>
                          <a:cs typeface="Arial"/>
                          <a:sym typeface="Arial"/>
                        </a:rPr>
                        <a:t>Argumente inductive</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hMerge="1">
                  <a:tcPr/>
                </a:tc>
              </a:tr>
              <a:tr h="1196133">
                <a:tc>
                  <a:txBody>
                    <a:bodyPr/>
                    <a:lstStyle/>
                    <a:p>
                      <a:pPr defTabSz="1828800">
                        <a:defRPr sz="1800"/>
                      </a:pPr>
                      <a:r>
                        <a:rPr sz="3600">
                          <a:solidFill>
                            <a:srgbClr val="292934"/>
                          </a:solidFill>
                          <a:latin typeface="Arial"/>
                          <a:ea typeface="Arial"/>
                          <a:cs typeface="Arial"/>
                          <a:sym typeface="Arial"/>
                        </a:rPr>
                        <a:t>Puternice</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Slabe</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r>
            </a:tbl>
          </a:graphicData>
        </a:graphic>
      </p:graphicFrame>
      <p:graphicFrame>
        <p:nvGraphicFramePr>
          <p:cNvPr id="279" name="Table 8"/>
          <p:cNvGraphicFramePr/>
          <p:nvPr/>
        </p:nvGraphicFramePr>
        <p:xfrm>
          <a:off x="5791200" y="11277600"/>
          <a:ext cx="4546600" cy="1552854"/>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273300"/>
                <a:gridCol w="2273300"/>
              </a:tblGrid>
              <a:tr h="776427">
                <a:tc gridSpan="2">
                  <a:txBody>
                    <a:bodyPr/>
                    <a:lstStyle/>
                    <a:p>
                      <a:pPr defTabSz="1828800">
                        <a:defRPr b="0" sz="1800"/>
                      </a:pPr>
                      <a:r>
                        <a:rPr b="1" sz="3600">
                          <a:solidFill>
                            <a:srgbClr val="7030A0"/>
                          </a:solidFill>
                          <a:latin typeface="Arial"/>
                          <a:ea typeface="Arial"/>
                          <a:cs typeface="Arial"/>
                          <a:sym typeface="Arial"/>
                        </a:rPr>
                        <a:t>Argumente valide</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hMerge="1">
                  <a:tcPr/>
                </a:tc>
              </a:tr>
              <a:tr h="776427">
                <a:tc>
                  <a:txBody>
                    <a:bodyPr/>
                    <a:lstStyle/>
                    <a:p>
                      <a:pPr defTabSz="1828800">
                        <a:defRPr sz="1800"/>
                      </a:pPr>
                      <a:r>
                        <a:rPr sz="3600">
                          <a:solidFill>
                            <a:srgbClr val="292934"/>
                          </a:solidFill>
                          <a:latin typeface="Arial"/>
                          <a:ea typeface="Arial"/>
                          <a:cs typeface="Arial"/>
                          <a:sym typeface="Arial"/>
                        </a:rPr>
                        <a:t>Sound</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Unsound</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r>
            </a:tbl>
          </a:graphicData>
        </a:graphic>
      </p:graphicFrame>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TextShape 2"/>
          <p:cNvSpPr txBox="1"/>
          <p:nvPr/>
        </p:nvSpPr>
        <p:spPr>
          <a:xfrm>
            <a:off x="4053839" y="609600"/>
            <a:ext cx="16275602" cy="13506247"/>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lnSpc>
                <a:spcPct val="100000"/>
              </a:lnSpc>
              <a:buSzPct val="100000"/>
              <a:buFont typeface="Arial"/>
              <a:buChar char="•"/>
              <a:defRPr sz="4800">
                <a:latin typeface="Calibri"/>
                <a:ea typeface="Calibri"/>
                <a:cs typeface="Calibri"/>
                <a:sym typeface="Calibri"/>
              </a:defRPr>
            </a:pPr>
            <a:r>
              <a:t>Distinctie:</a:t>
            </a:r>
            <a:endParaRPr sz="2800"/>
          </a:p>
          <a:p>
            <a:pPr algn="l" defTabSz="1828800">
              <a:lnSpc>
                <a:spcPct val="100000"/>
              </a:lnSpc>
              <a:defRPr sz="4800">
                <a:latin typeface="Calibri"/>
                <a:ea typeface="Calibri"/>
                <a:cs typeface="Calibri"/>
                <a:sym typeface="Calibri"/>
              </a:defRPr>
            </a:pPr>
            <a:r>
              <a:t> </a:t>
            </a:r>
            <a:r>
              <a:rPr b="1"/>
              <a:t>premise independente</a:t>
            </a:r>
            <a:r>
              <a:t> vs. </a:t>
            </a:r>
            <a:r>
              <a:rPr b="1"/>
              <a:t>co-premise</a:t>
            </a:r>
            <a:endParaRPr sz="2800"/>
          </a:p>
          <a:p>
            <a:pPr algn="l" defTabSz="1828800">
              <a:lnSpc>
                <a:spcPct val="100000"/>
              </a:lnSpc>
              <a:defRPr sz="2800">
                <a:solidFill>
                  <a:srgbClr val="292934"/>
                </a:solidFill>
                <a:latin typeface="Arial"/>
                <a:ea typeface="Arial"/>
                <a:cs typeface="Arial"/>
                <a:sym typeface="Arial"/>
              </a:defRPr>
            </a:pPr>
          </a:p>
          <a:p>
            <a:pPr algn="l" defTabSz="1828800">
              <a:lnSpc>
                <a:spcPct val="100000"/>
              </a:lnSpc>
              <a:defRPr b="1" sz="4800">
                <a:latin typeface="Calibri"/>
                <a:ea typeface="Calibri"/>
                <a:cs typeface="Calibri"/>
                <a:sym typeface="Calibri"/>
              </a:defRPr>
            </a:pPr>
            <a:r>
              <a:t>	</a:t>
            </a:r>
            <a:r>
              <a:rPr b="0"/>
              <a:t>- premisele </a:t>
            </a:r>
            <a:r>
              <a:rPr b="0"/>
              <a:t>î</a:t>
            </a:r>
            <a:r>
              <a:rPr b="0"/>
              <a:t>ntemeiaz</a:t>
            </a:r>
            <a:r>
              <a:rPr b="0"/>
              <a:t>ă</a:t>
            </a:r>
            <a:r>
              <a:rPr b="0"/>
              <a:t> (justific</a:t>
            </a:r>
            <a:r>
              <a:rPr b="0"/>
              <a:t>ă</a:t>
            </a:r>
            <a:r>
              <a:rPr b="0"/>
              <a:t>) o concluzie.</a:t>
            </a:r>
            <a:endParaRPr sz="2800"/>
          </a:p>
          <a:p>
            <a:pPr algn="l" defTabSz="1828800">
              <a:lnSpc>
                <a:spcPct val="100000"/>
              </a:lnSpc>
              <a:defRPr b="1" sz="4800">
                <a:latin typeface="Calibri"/>
                <a:ea typeface="Calibri"/>
                <a:cs typeface="Calibri"/>
                <a:sym typeface="Calibri"/>
              </a:defRPr>
            </a:pPr>
            <a:r>
              <a:t>	</a:t>
            </a:r>
            <a:r>
              <a:rPr b="0"/>
              <a:t>- unele premise nu </a:t>
            </a:r>
            <a:r>
              <a:rPr b="0"/>
              <a:t>î</a:t>
            </a:r>
            <a:r>
              <a:rPr b="0"/>
              <a:t>ntemeiaz</a:t>
            </a:r>
            <a:r>
              <a:rPr b="0"/>
              <a:t>ă</a:t>
            </a:r>
            <a:r>
              <a:rPr b="0"/>
              <a:t> concluzia f</a:t>
            </a:r>
            <a:r>
              <a:rPr b="0"/>
              <a:t>ă</a:t>
            </a:r>
            <a:r>
              <a:rPr b="0"/>
              <a:t>r</a:t>
            </a:r>
            <a:r>
              <a:rPr b="0"/>
              <a:t>ă</a:t>
            </a:r>
            <a:r>
              <a:rPr b="0"/>
              <a:t> “ajutorul” altor premise.</a:t>
            </a:r>
            <a:endParaRPr sz="2800"/>
          </a:p>
          <a:p>
            <a:pPr algn="l" defTabSz="1828800">
              <a:lnSpc>
                <a:spcPct val="100000"/>
              </a:lnSpc>
              <a:defRPr sz="2800">
                <a:solidFill>
                  <a:srgbClr val="292934"/>
                </a:solidFill>
                <a:latin typeface="Arial"/>
                <a:ea typeface="Arial"/>
                <a:cs typeface="Arial"/>
                <a:sym typeface="Arial"/>
              </a:defRPr>
            </a:pPr>
          </a:p>
          <a:p>
            <a:pPr algn="l" defTabSz="1828800">
              <a:lnSpc>
                <a:spcPct val="100000"/>
              </a:lnSpc>
              <a:defRPr b="1" sz="4800">
                <a:latin typeface="Calibri"/>
                <a:ea typeface="Calibri"/>
                <a:cs typeface="Calibri"/>
                <a:sym typeface="Calibri"/>
              </a:defRPr>
            </a:pPr>
            <a:r>
              <a:t>Exemplu</a:t>
            </a:r>
            <a:r>
              <a:rPr b="0"/>
              <a:t>: Ion este un terrier, deci Ion este c</a:t>
            </a:r>
            <a:r>
              <a:rPr b="0"/>
              <a:t>â</a:t>
            </a:r>
            <a:r>
              <a:rPr b="0"/>
              <a:t>ine.</a:t>
            </a:r>
            <a:endParaRPr sz="2800"/>
          </a:p>
          <a:p>
            <a:pPr algn="l" defTabSz="1828800">
              <a:lnSpc>
                <a:spcPct val="100000"/>
              </a:lnSpc>
              <a:defRPr sz="2800">
                <a:solidFill>
                  <a:srgbClr val="292934"/>
                </a:solidFill>
                <a:latin typeface="Arial"/>
                <a:ea typeface="Arial"/>
                <a:cs typeface="Arial"/>
                <a:sym typeface="Arial"/>
              </a:defRPr>
            </a:pPr>
          </a:p>
          <a:p>
            <a:pPr algn="l" defTabSz="1828800">
              <a:lnSpc>
                <a:spcPct val="100000"/>
              </a:lnSpc>
              <a:defRPr sz="4800">
                <a:latin typeface="Calibri"/>
                <a:ea typeface="Calibri"/>
                <a:cs typeface="Calibri"/>
                <a:sym typeface="Calibri"/>
              </a:defRPr>
            </a:pPr>
            <a:r>
              <a:t>Daca nu </a:t>
            </a:r>
            <a:r>
              <a:t>ș</a:t>
            </a:r>
            <a:r>
              <a:t>tiu ce este un terrier, nu voi fi convins de adev</a:t>
            </a:r>
            <a:r>
              <a:t>ă</a:t>
            </a:r>
            <a:r>
              <a:t>rul concluziei.</a:t>
            </a:r>
            <a:endParaRPr sz="2800"/>
          </a:p>
          <a:p>
            <a:pPr algn="l" defTabSz="1828800">
              <a:lnSpc>
                <a:spcPct val="100000"/>
              </a:lnSpc>
              <a:defRPr sz="2800">
                <a:solidFill>
                  <a:srgbClr val="292934"/>
                </a:solidFill>
                <a:latin typeface="Arial"/>
                <a:ea typeface="Arial"/>
                <a:cs typeface="Arial"/>
                <a:sym typeface="Arial"/>
              </a:defRPr>
            </a:pPr>
          </a:p>
          <a:p>
            <a:pPr algn="l" defTabSz="1828800">
              <a:lnSpc>
                <a:spcPct val="100000"/>
              </a:lnSpc>
              <a:defRPr b="1" sz="4800">
                <a:latin typeface="Calibri"/>
                <a:ea typeface="Calibri"/>
                <a:cs typeface="Calibri"/>
                <a:sym typeface="Calibri"/>
              </a:defRPr>
            </a:pPr>
            <a:r>
              <a:t>Exemplu</a:t>
            </a:r>
            <a:r>
              <a:rPr b="0"/>
              <a:t>: Ion este un terrier </a:t>
            </a:r>
            <a:r>
              <a:rPr b="0"/>
              <a:t>ș</a:t>
            </a:r>
            <a:r>
              <a:rPr b="0"/>
              <a:t>i to</a:t>
            </a:r>
            <a:r>
              <a:rPr b="0"/>
              <a:t>ț</a:t>
            </a:r>
            <a:r>
              <a:rPr b="0"/>
              <a:t>i terrierii sunt c</a:t>
            </a:r>
            <a:r>
              <a:rPr b="0"/>
              <a:t>â</a:t>
            </a:r>
            <a:r>
              <a:rPr b="0"/>
              <a:t>ini, deci Ion este c</a:t>
            </a:r>
            <a:r>
              <a:rPr b="0"/>
              <a:t>â</a:t>
            </a:r>
            <a:r>
              <a:rPr b="0"/>
              <a:t>ine.</a:t>
            </a:r>
            <a:endParaRPr sz="2800"/>
          </a:p>
          <a:p>
            <a:pPr algn="l" defTabSz="1828800">
              <a:lnSpc>
                <a:spcPct val="100000"/>
              </a:lnSpc>
              <a:defRPr sz="2800">
                <a:solidFill>
                  <a:srgbClr val="292934"/>
                </a:solidFill>
                <a:latin typeface="Arial"/>
                <a:ea typeface="Arial"/>
                <a:cs typeface="Arial"/>
                <a:sym typeface="Arial"/>
              </a:defRPr>
            </a:pPr>
          </a:p>
          <a:p>
            <a:pPr algn="l" defTabSz="1828800">
              <a:lnSpc>
                <a:spcPct val="100000"/>
              </a:lnSpc>
              <a:defRPr sz="4800">
                <a:latin typeface="Calibri"/>
                <a:ea typeface="Calibri"/>
                <a:cs typeface="Calibri"/>
                <a:sym typeface="Calibri"/>
              </a:defRPr>
            </a:pPr>
            <a:r>
              <a:t> - unele premise sunt suficiente </a:t>
            </a:r>
            <a:r>
              <a:t>în </a:t>
            </a:r>
            <a:r>
              <a:t>ele </a:t>
            </a:r>
            <a:r>
              <a:t>î</a:t>
            </a:r>
            <a:r>
              <a:t>nsele pentru a justifica o concluzie.</a:t>
            </a:r>
            <a:endParaRPr sz="2800"/>
          </a:p>
          <a:p>
            <a:pPr algn="l" defTabSz="1828800">
              <a:lnSpc>
                <a:spcPct val="100000"/>
              </a:lnSpc>
              <a:defRPr sz="2800">
                <a:solidFill>
                  <a:srgbClr val="292934"/>
                </a:solidFill>
                <a:latin typeface="Arial"/>
                <a:ea typeface="Arial"/>
                <a:cs typeface="Arial"/>
                <a:sym typeface="Arial"/>
              </a:defRPr>
            </a:pPr>
          </a:p>
          <a:p>
            <a:pPr algn="l" defTabSz="1828800">
              <a:lnSpc>
                <a:spcPct val="100000"/>
              </a:lnSpc>
              <a:defRPr b="1" sz="4800">
                <a:latin typeface="Calibri"/>
                <a:ea typeface="Calibri"/>
                <a:cs typeface="Calibri"/>
                <a:sym typeface="Calibri"/>
              </a:defRPr>
            </a:pPr>
            <a:r>
              <a:t>Exemplu</a:t>
            </a:r>
            <a:r>
              <a:rPr b="0"/>
              <a:t>: Ion a fost ob</a:t>
            </a:r>
            <a:r>
              <a:rPr b="0"/>
              <a:t>ț</a:t>
            </a:r>
            <a:r>
              <a:rPr b="0"/>
              <a:t>inut prin </a:t>
            </a:r>
            <a:r>
              <a:rPr b="0"/>
              <a:t>î</a:t>
            </a:r>
            <a:r>
              <a:rPr b="0"/>
              <a:t>ncruci</a:t>
            </a:r>
            <a:r>
              <a:rPr b="0"/>
              <a:t>ș</a:t>
            </a:r>
            <a:r>
              <a:rPr b="0"/>
              <a:t>area a dou</a:t>
            </a:r>
            <a:r>
              <a:rPr b="0"/>
              <a:t>ă</a:t>
            </a:r>
            <a:r>
              <a:rPr b="0"/>
              <a:t> rase de c</a:t>
            </a:r>
            <a:r>
              <a:rPr b="0"/>
              <a:t>â</a:t>
            </a:r>
            <a:r>
              <a:rPr b="0"/>
              <a:t>ini, deci Ion este c</a:t>
            </a:r>
            <a:r>
              <a:rPr b="0"/>
              <a:t>â</a:t>
            </a:r>
            <a:r>
              <a:rPr b="0"/>
              <a:t>ine.</a:t>
            </a:r>
            <a:endParaRPr sz="2800"/>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85" name="CustomShape 2"/>
          <p:cNvGrpSpPr/>
          <p:nvPr/>
        </p:nvGrpSpPr>
        <p:grpSpPr>
          <a:xfrm>
            <a:off x="9601440" y="7924800"/>
            <a:ext cx="4418641" cy="1523040"/>
            <a:chOff x="0" y="0"/>
            <a:chExt cx="4418639" cy="1523039"/>
          </a:xfrm>
        </p:grpSpPr>
        <p:sp>
          <p:nvSpPr>
            <p:cNvPr id="283" name="Rectangle"/>
            <p:cNvSpPr/>
            <p:nvPr/>
          </p:nvSpPr>
          <p:spPr>
            <a:xfrm>
              <a:off x="0" y="0"/>
              <a:ext cx="4418640" cy="1523040"/>
            </a:xfrm>
            <a:prstGeom prst="rect">
              <a:avLst/>
            </a:prstGeom>
            <a:solidFill>
              <a:srgbClr val="FFFFFF"/>
            </a:solidFill>
            <a:ln w="50800" cap="flat">
              <a:solidFill>
                <a:srgbClr val="000000"/>
              </a:solidFill>
              <a:prstDash val="solid"/>
              <a:round/>
            </a:ln>
            <a:effectLst/>
          </p:spPr>
          <p:txBody>
            <a:bodyPr wrap="square" lIns="91439" tIns="91439" rIns="91439" bIns="91439" numCol="1" anchor="t">
              <a:noAutofit/>
            </a:bodyPr>
            <a:lstStyle/>
            <a:p>
              <a:pPr algn="l" defTabSz="1828800">
                <a:lnSpc>
                  <a:spcPct val="100000"/>
                </a:lnSpc>
                <a:defRPr>
                  <a:solidFill>
                    <a:srgbClr val="292934"/>
                  </a:solidFill>
                  <a:latin typeface="Arial"/>
                  <a:ea typeface="Arial"/>
                  <a:cs typeface="Arial"/>
                  <a:sym typeface="Arial"/>
                </a:defRPr>
              </a:pPr>
            </a:p>
          </p:txBody>
        </p:sp>
        <p:sp>
          <p:nvSpPr>
            <p:cNvPr id="284" name="Toți terrierii sunt câini"/>
            <p:cNvSpPr txBox="1"/>
            <p:nvPr/>
          </p:nvSpPr>
          <p:spPr>
            <a:xfrm>
              <a:off x="117000" y="25560"/>
              <a:ext cx="4184640" cy="13153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p>
              <a:pPr algn="l" defTabSz="1828800">
                <a:lnSpc>
                  <a:spcPct val="100000"/>
                </a:lnSpc>
                <a:defRPr sz="4000">
                  <a:latin typeface="Calibri"/>
                  <a:ea typeface="Calibri"/>
                  <a:cs typeface="Calibri"/>
                  <a:sym typeface="Calibri"/>
                </a:defRPr>
              </a:pPr>
              <a:r>
                <a:t>To</a:t>
              </a:r>
              <a:r>
                <a:t>ț</a:t>
              </a:r>
              <a:r>
                <a:t>i terrierii sunt c</a:t>
              </a:r>
              <a:r>
                <a:t>â</a:t>
              </a:r>
              <a:r>
                <a:t>ini</a:t>
              </a:r>
            </a:p>
          </p:txBody>
        </p:sp>
      </p:grpSp>
      <p:grpSp>
        <p:nvGrpSpPr>
          <p:cNvPr id="288" name="CustomShape 3"/>
          <p:cNvGrpSpPr/>
          <p:nvPr/>
        </p:nvGrpSpPr>
        <p:grpSpPr>
          <a:xfrm>
            <a:off x="14478000" y="7924800"/>
            <a:ext cx="6247440" cy="1523040"/>
            <a:chOff x="0" y="0"/>
            <a:chExt cx="6247439" cy="1523039"/>
          </a:xfrm>
        </p:grpSpPr>
        <p:sp>
          <p:nvSpPr>
            <p:cNvPr id="286" name="Rectangle"/>
            <p:cNvSpPr/>
            <p:nvPr/>
          </p:nvSpPr>
          <p:spPr>
            <a:xfrm>
              <a:off x="0" y="0"/>
              <a:ext cx="6247440" cy="1523040"/>
            </a:xfrm>
            <a:prstGeom prst="rect">
              <a:avLst/>
            </a:prstGeom>
            <a:solidFill>
              <a:srgbClr val="FFFFFF"/>
            </a:solidFill>
            <a:ln w="50800" cap="flat">
              <a:solidFill>
                <a:srgbClr val="000000"/>
              </a:solidFill>
              <a:prstDash val="solid"/>
              <a:round/>
            </a:ln>
            <a:effectLst/>
          </p:spPr>
          <p:txBody>
            <a:bodyPr wrap="square" lIns="91439" tIns="91439" rIns="91439" bIns="91439" numCol="1" anchor="t">
              <a:noAutofit/>
            </a:bodyPr>
            <a:lstStyle/>
            <a:p>
              <a:pPr algn="l" defTabSz="1828800">
                <a:lnSpc>
                  <a:spcPct val="100000"/>
                </a:lnSpc>
                <a:defRPr>
                  <a:solidFill>
                    <a:srgbClr val="292934"/>
                  </a:solidFill>
                  <a:latin typeface="Arial"/>
                  <a:ea typeface="Arial"/>
                  <a:cs typeface="Arial"/>
                  <a:sym typeface="Arial"/>
                </a:defRPr>
              </a:pPr>
            </a:p>
          </p:txBody>
        </p:sp>
        <p:sp>
          <p:nvSpPr>
            <p:cNvPr id="287" name="Ion a fost obținut prin încrucișarea a doi câini"/>
            <p:cNvSpPr txBox="1"/>
            <p:nvPr/>
          </p:nvSpPr>
          <p:spPr>
            <a:xfrm>
              <a:off x="117000" y="25560"/>
              <a:ext cx="6013440" cy="13153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p>
              <a:pPr algn="l" defTabSz="1828800">
                <a:lnSpc>
                  <a:spcPct val="100000"/>
                </a:lnSpc>
                <a:defRPr sz="4000">
                  <a:latin typeface="Calibri"/>
                  <a:ea typeface="Calibri"/>
                  <a:cs typeface="Calibri"/>
                  <a:sym typeface="Calibri"/>
                </a:defRPr>
              </a:pPr>
              <a:r>
                <a:t>Ion a fost ob</a:t>
              </a:r>
              <a:r>
                <a:t>ț</a:t>
              </a:r>
              <a:r>
                <a:t>inut prin </a:t>
              </a:r>
              <a:r>
                <a:t>î</a:t>
              </a:r>
              <a:r>
                <a:t>ncruci</a:t>
              </a:r>
              <a:r>
                <a:t>ș</a:t>
              </a:r>
              <a:r>
                <a:t>area a doi c</a:t>
              </a:r>
              <a:r>
                <a:t>â</a:t>
              </a:r>
              <a:r>
                <a:t>ini</a:t>
              </a:r>
            </a:p>
          </p:txBody>
        </p:sp>
      </p:grpSp>
      <p:grpSp>
        <p:nvGrpSpPr>
          <p:cNvPr id="291" name="CustomShape 4"/>
          <p:cNvGrpSpPr/>
          <p:nvPr/>
        </p:nvGrpSpPr>
        <p:grpSpPr>
          <a:xfrm>
            <a:off x="10210559" y="11125440"/>
            <a:ext cx="4418641" cy="1218241"/>
            <a:chOff x="0" y="0"/>
            <a:chExt cx="4418639" cy="1218239"/>
          </a:xfrm>
        </p:grpSpPr>
        <p:sp>
          <p:nvSpPr>
            <p:cNvPr id="289" name="Rectangle"/>
            <p:cNvSpPr/>
            <p:nvPr/>
          </p:nvSpPr>
          <p:spPr>
            <a:xfrm>
              <a:off x="0" y="0"/>
              <a:ext cx="4418640" cy="1218240"/>
            </a:xfrm>
            <a:prstGeom prst="rect">
              <a:avLst/>
            </a:prstGeom>
            <a:solidFill>
              <a:srgbClr val="FFFFFF"/>
            </a:solidFill>
            <a:ln w="50800" cap="flat">
              <a:solidFill>
                <a:srgbClr val="000000"/>
              </a:solidFill>
              <a:prstDash val="solid"/>
              <a:round/>
            </a:ln>
            <a:effectLst/>
          </p:spPr>
          <p:txBody>
            <a:bodyPr wrap="square" lIns="91439" tIns="91439" rIns="91439" bIns="91439" numCol="1" anchor="t">
              <a:noAutofit/>
            </a:bodyPr>
            <a:lstStyle/>
            <a:p>
              <a:pPr algn="l" defTabSz="1828800">
                <a:lnSpc>
                  <a:spcPct val="100000"/>
                </a:lnSpc>
                <a:defRPr sz="2800">
                  <a:solidFill>
                    <a:srgbClr val="292934"/>
                  </a:solidFill>
                  <a:latin typeface="Arial"/>
                  <a:ea typeface="Arial"/>
                  <a:cs typeface="Arial"/>
                  <a:sym typeface="Arial"/>
                </a:defRPr>
              </a:pPr>
            </a:p>
          </p:txBody>
        </p:sp>
        <p:sp>
          <p:nvSpPr>
            <p:cNvPr id="290" name="Ion este câine"/>
            <p:cNvSpPr txBox="1"/>
            <p:nvPr/>
          </p:nvSpPr>
          <p:spPr>
            <a:xfrm>
              <a:off x="117000" y="25560"/>
              <a:ext cx="4184640" cy="7976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p>
              <a:pPr algn="l" defTabSz="1828800">
                <a:lnSpc>
                  <a:spcPct val="100000"/>
                </a:lnSpc>
                <a:defRPr sz="4800">
                  <a:latin typeface="Calibri"/>
                  <a:ea typeface="Calibri"/>
                  <a:cs typeface="Calibri"/>
                  <a:sym typeface="Calibri"/>
                </a:defRPr>
              </a:pPr>
              <a:r>
                <a:t>Ion este c</a:t>
              </a:r>
              <a:r>
                <a:t>â</a:t>
              </a:r>
              <a:r>
                <a:t>ine</a:t>
              </a:r>
            </a:p>
          </p:txBody>
        </p:sp>
      </p:grpSp>
      <p:sp>
        <p:nvSpPr>
          <p:cNvPr id="292" name="CustomShape 5"/>
          <p:cNvSpPr/>
          <p:nvPr/>
        </p:nvSpPr>
        <p:spPr>
          <a:xfrm flipH="1" rot="16200000">
            <a:off x="8077200" y="8077200"/>
            <a:ext cx="1066800" cy="381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ln w="12700">
            <a:solidFill>
              <a:srgbClr val="4A7EBB"/>
            </a:solidFill>
          </a:ln>
        </p:spPr>
        <p:txBody>
          <a:bodyPr tIns="91439" bIns="91439"/>
          <a:lstStyle/>
          <a:p>
            <a:pPr algn="l" defTabSz="1828800">
              <a:lnSpc>
                <a:spcPct val="100000"/>
              </a:lnSpc>
              <a:defRPr sz="3600">
                <a:solidFill>
                  <a:srgbClr val="292934"/>
                </a:solidFill>
                <a:latin typeface="Arial"/>
                <a:ea typeface="Arial"/>
                <a:cs typeface="Arial"/>
                <a:sym typeface="Arial"/>
              </a:defRPr>
            </a:pPr>
          </a:p>
        </p:txBody>
      </p:sp>
      <p:sp>
        <p:nvSpPr>
          <p:cNvPr id="293" name="CustomShape 6"/>
          <p:cNvSpPr/>
          <p:nvPr/>
        </p:nvSpPr>
        <p:spPr>
          <a:xfrm rot="5400000">
            <a:off x="10630320" y="9334799"/>
            <a:ext cx="1066321" cy="12945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ln w="12700">
            <a:solidFill>
              <a:srgbClr val="4A7EBB"/>
            </a:solidFill>
          </a:ln>
        </p:spPr>
        <p:txBody>
          <a:bodyPr tIns="91439" bIns="91439"/>
          <a:lstStyle/>
          <a:p>
            <a:pPr algn="l" defTabSz="1828800">
              <a:lnSpc>
                <a:spcPct val="100000"/>
              </a:lnSpc>
              <a:defRPr sz="3600">
                <a:solidFill>
                  <a:srgbClr val="292934"/>
                </a:solidFill>
                <a:latin typeface="Arial"/>
                <a:ea typeface="Arial"/>
                <a:cs typeface="Arial"/>
                <a:sym typeface="Arial"/>
              </a:defRPr>
            </a:pPr>
          </a:p>
        </p:txBody>
      </p:sp>
      <p:sp>
        <p:nvSpPr>
          <p:cNvPr id="294" name="CustomShape 7"/>
          <p:cNvSpPr/>
          <p:nvPr/>
        </p:nvSpPr>
        <p:spPr>
          <a:xfrm>
            <a:off x="10820400" y="10515599"/>
            <a:ext cx="721" cy="609121"/>
          </a:xfrm>
          <a:prstGeom prst="line">
            <a:avLst/>
          </a:prstGeom>
          <a:ln w="12700">
            <a:solidFill>
              <a:srgbClr val="4A7EBB"/>
            </a:solidFill>
            <a:tailEnd type="triangle"/>
          </a:ln>
        </p:spPr>
        <p:txBody>
          <a:bodyPr tIns="91439" bIns="91439"/>
          <a:lstStyle/>
          <a:p>
            <a:pPr algn="l" defTabSz="1828800">
              <a:lnSpc>
                <a:spcPct val="100000"/>
              </a:lnSpc>
              <a:defRPr sz="3600">
                <a:solidFill>
                  <a:srgbClr val="292934"/>
                </a:solidFill>
                <a:latin typeface="Arial"/>
                <a:ea typeface="Arial"/>
                <a:cs typeface="Arial"/>
                <a:sym typeface="Arial"/>
              </a:defRPr>
            </a:pPr>
          </a:p>
        </p:txBody>
      </p:sp>
      <p:sp>
        <p:nvSpPr>
          <p:cNvPr id="295" name="CustomShape 8"/>
          <p:cNvSpPr/>
          <p:nvPr/>
        </p:nvSpPr>
        <p:spPr>
          <a:xfrm flipH="1">
            <a:off x="12420959" y="9449280"/>
            <a:ext cx="5181122" cy="1675440"/>
          </a:xfrm>
          <a:prstGeom prst="line">
            <a:avLst/>
          </a:prstGeom>
          <a:ln w="12700">
            <a:solidFill>
              <a:srgbClr val="4A7EBB"/>
            </a:solidFill>
            <a:tailEnd type="triangle"/>
          </a:ln>
        </p:spPr>
        <p:txBody>
          <a:bodyPr tIns="91439" bIns="91439"/>
          <a:lstStyle/>
          <a:p>
            <a:pPr algn="l" defTabSz="1828800">
              <a:lnSpc>
                <a:spcPct val="100000"/>
              </a:lnSpc>
              <a:defRPr sz="3600">
                <a:solidFill>
                  <a:srgbClr val="292934"/>
                </a:solidFill>
                <a:latin typeface="Arial"/>
                <a:ea typeface="Arial"/>
                <a:cs typeface="Arial"/>
                <a:sym typeface="Arial"/>
              </a:defRPr>
            </a:pPr>
          </a:p>
        </p:txBody>
      </p:sp>
      <p:grpSp>
        <p:nvGrpSpPr>
          <p:cNvPr id="298" name="CustomShape 9"/>
          <p:cNvGrpSpPr/>
          <p:nvPr/>
        </p:nvGrpSpPr>
        <p:grpSpPr>
          <a:xfrm>
            <a:off x="3200639" y="1524000"/>
            <a:ext cx="4418641" cy="1523040"/>
            <a:chOff x="0" y="0"/>
            <a:chExt cx="4418639" cy="1523039"/>
          </a:xfrm>
        </p:grpSpPr>
        <p:sp>
          <p:nvSpPr>
            <p:cNvPr id="296" name="Rectangle"/>
            <p:cNvSpPr/>
            <p:nvPr/>
          </p:nvSpPr>
          <p:spPr>
            <a:xfrm>
              <a:off x="0" y="0"/>
              <a:ext cx="4418640" cy="1523040"/>
            </a:xfrm>
            <a:prstGeom prst="rect">
              <a:avLst/>
            </a:prstGeom>
            <a:solidFill>
              <a:srgbClr val="FFFFFF"/>
            </a:solidFill>
            <a:ln w="50800" cap="flat">
              <a:solidFill>
                <a:srgbClr val="000000"/>
              </a:solidFill>
              <a:prstDash val="solid"/>
              <a:round/>
            </a:ln>
            <a:effectLst/>
          </p:spPr>
          <p:txBody>
            <a:bodyPr wrap="square" lIns="91439" tIns="91439" rIns="91439" bIns="91439" numCol="1" anchor="t">
              <a:noAutofit/>
            </a:bodyPr>
            <a:lstStyle/>
            <a:p>
              <a:pPr algn="l" defTabSz="1828800">
                <a:lnSpc>
                  <a:spcPct val="100000"/>
                </a:lnSpc>
                <a:defRPr sz="2800">
                  <a:solidFill>
                    <a:srgbClr val="292934"/>
                  </a:solidFill>
                  <a:latin typeface="Arial"/>
                  <a:ea typeface="Arial"/>
                  <a:cs typeface="Arial"/>
                  <a:sym typeface="Arial"/>
                </a:defRPr>
              </a:pPr>
            </a:p>
          </p:txBody>
        </p:sp>
        <p:sp>
          <p:nvSpPr>
            <p:cNvPr id="297" name="Ion este terrier"/>
            <p:cNvSpPr txBox="1"/>
            <p:nvPr/>
          </p:nvSpPr>
          <p:spPr>
            <a:xfrm>
              <a:off x="117000" y="25560"/>
              <a:ext cx="4184640" cy="7976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lvl1pPr algn="l" defTabSz="1828800">
                <a:lnSpc>
                  <a:spcPct val="100000"/>
                </a:lnSpc>
                <a:defRPr sz="4800">
                  <a:latin typeface="Calibri"/>
                  <a:ea typeface="Calibri"/>
                  <a:cs typeface="Calibri"/>
                  <a:sym typeface="Calibri"/>
                </a:defRPr>
              </a:lvl1pPr>
            </a:lstStyle>
            <a:p>
              <a:pPr/>
              <a:r>
                <a:t>Ion este terrier</a:t>
              </a:r>
            </a:p>
          </p:txBody>
        </p:sp>
      </p:grpSp>
      <p:grpSp>
        <p:nvGrpSpPr>
          <p:cNvPr id="301" name="CustomShape 10"/>
          <p:cNvGrpSpPr/>
          <p:nvPr/>
        </p:nvGrpSpPr>
        <p:grpSpPr>
          <a:xfrm>
            <a:off x="8838959" y="1524000"/>
            <a:ext cx="4418641" cy="1523040"/>
            <a:chOff x="0" y="0"/>
            <a:chExt cx="4418639" cy="1523039"/>
          </a:xfrm>
        </p:grpSpPr>
        <p:sp>
          <p:nvSpPr>
            <p:cNvPr id="299" name="Rectangle"/>
            <p:cNvSpPr/>
            <p:nvPr/>
          </p:nvSpPr>
          <p:spPr>
            <a:xfrm>
              <a:off x="0" y="0"/>
              <a:ext cx="4418640" cy="1523040"/>
            </a:xfrm>
            <a:prstGeom prst="rect">
              <a:avLst/>
            </a:prstGeom>
            <a:solidFill>
              <a:srgbClr val="FFFFFF"/>
            </a:solidFill>
            <a:ln w="50800" cap="flat">
              <a:solidFill>
                <a:srgbClr val="000000"/>
              </a:solidFill>
              <a:prstDash val="solid"/>
              <a:round/>
            </a:ln>
            <a:effectLst/>
          </p:spPr>
          <p:txBody>
            <a:bodyPr wrap="square" lIns="91439" tIns="91439" rIns="91439" bIns="91439" numCol="1" anchor="t">
              <a:noAutofit/>
            </a:bodyPr>
            <a:lstStyle/>
            <a:p>
              <a:pPr algn="l" defTabSz="1828800">
                <a:lnSpc>
                  <a:spcPct val="100000"/>
                </a:lnSpc>
                <a:defRPr>
                  <a:solidFill>
                    <a:srgbClr val="292934"/>
                  </a:solidFill>
                  <a:latin typeface="Arial"/>
                  <a:ea typeface="Arial"/>
                  <a:cs typeface="Arial"/>
                  <a:sym typeface="Arial"/>
                </a:defRPr>
              </a:pPr>
            </a:p>
          </p:txBody>
        </p:sp>
        <p:sp>
          <p:nvSpPr>
            <p:cNvPr id="300" name="Toți terrierii sunt câini"/>
            <p:cNvSpPr txBox="1"/>
            <p:nvPr/>
          </p:nvSpPr>
          <p:spPr>
            <a:xfrm>
              <a:off x="117000" y="25560"/>
              <a:ext cx="4184640" cy="13153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p>
              <a:pPr algn="l" defTabSz="1828800">
                <a:lnSpc>
                  <a:spcPct val="100000"/>
                </a:lnSpc>
                <a:defRPr sz="4000">
                  <a:latin typeface="Calibri"/>
                  <a:ea typeface="Calibri"/>
                  <a:cs typeface="Calibri"/>
                  <a:sym typeface="Calibri"/>
                </a:defRPr>
              </a:pPr>
              <a:r>
                <a:t>To</a:t>
              </a:r>
              <a:r>
                <a:t>ț</a:t>
              </a:r>
              <a:r>
                <a:t>i terrierii sunt c</a:t>
              </a:r>
              <a:r>
                <a:t>â</a:t>
              </a:r>
              <a:r>
                <a:t>ini</a:t>
              </a:r>
            </a:p>
          </p:txBody>
        </p:sp>
      </p:grpSp>
      <p:grpSp>
        <p:nvGrpSpPr>
          <p:cNvPr id="304" name="CustomShape 11"/>
          <p:cNvGrpSpPr/>
          <p:nvPr/>
        </p:nvGrpSpPr>
        <p:grpSpPr>
          <a:xfrm>
            <a:off x="6095760" y="5181839"/>
            <a:ext cx="4418641" cy="1218241"/>
            <a:chOff x="0" y="0"/>
            <a:chExt cx="4418639" cy="1218239"/>
          </a:xfrm>
        </p:grpSpPr>
        <p:sp>
          <p:nvSpPr>
            <p:cNvPr id="302" name="Rectangle"/>
            <p:cNvSpPr/>
            <p:nvPr/>
          </p:nvSpPr>
          <p:spPr>
            <a:xfrm>
              <a:off x="0" y="0"/>
              <a:ext cx="4418640" cy="1218240"/>
            </a:xfrm>
            <a:prstGeom prst="rect">
              <a:avLst/>
            </a:prstGeom>
            <a:solidFill>
              <a:srgbClr val="FFFFFF"/>
            </a:solidFill>
            <a:ln w="50800" cap="flat">
              <a:solidFill>
                <a:srgbClr val="000000"/>
              </a:solidFill>
              <a:prstDash val="solid"/>
              <a:round/>
            </a:ln>
            <a:effectLst/>
          </p:spPr>
          <p:txBody>
            <a:bodyPr wrap="square" lIns="91439" tIns="91439" rIns="91439" bIns="91439" numCol="1" anchor="t">
              <a:noAutofit/>
            </a:bodyPr>
            <a:lstStyle/>
            <a:p>
              <a:pPr algn="l" defTabSz="1828800">
                <a:lnSpc>
                  <a:spcPct val="100000"/>
                </a:lnSpc>
                <a:defRPr sz="3200">
                  <a:solidFill>
                    <a:srgbClr val="292934"/>
                  </a:solidFill>
                  <a:latin typeface="Arial"/>
                  <a:ea typeface="Arial"/>
                  <a:cs typeface="Arial"/>
                  <a:sym typeface="Arial"/>
                </a:defRPr>
              </a:pPr>
            </a:p>
          </p:txBody>
        </p:sp>
        <p:sp>
          <p:nvSpPr>
            <p:cNvPr id="303" name="Ion este câine"/>
            <p:cNvSpPr txBox="1"/>
            <p:nvPr/>
          </p:nvSpPr>
          <p:spPr>
            <a:xfrm>
              <a:off x="117000" y="25560"/>
              <a:ext cx="4184640" cy="8895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p>
              <a:pPr algn="l" defTabSz="1828800">
                <a:lnSpc>
                  <a:spcPct val="100000"/>
                </a:lnSpc>
                <a:defRPr sz="5600">
                  <a:latin typeface="Calibri"/>
                  <a:ea typeface="Calibri"/>
                  <a:cs typeface="Calibri"/>
                  <a:sym typeface="Calibri"/>
                </a:defRPr>
              </a:pPr>
              <a:r>
                <a:t>Ion este c</a:t>
              </a:r>
              <a:r>
                <a:t>â</a:t>
              </a:r>
              <a:r>
                <a:t>ine</a:t>
              </a:r>
            </a:p>
          </p:txBody>
        </p:sp>
      </p:grpSp>
      <p:sp>
        <p:nvSpPr>
          <p:cNvPr id="305" name="CustomShape 13"/>
          <p:cNvSpPr/>
          <p:nvPr/>
        </p:nvSpPr>
        <p:spPr>
          <a:xfrm rot="5400000">
            <a:off x="8343720" y="2933880"/>
            <a:ext cx="1066321" cy="12945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ln w="12700">
            <a:solidFill>
              <a:srgbClr val="4A7EBB"/>
            </a:solidFill>
          </a:ln>
        </p:spPr>
        <p:txBody>
          <a:bodyPr tIns="91439" bIns="91439"/>
          <a:lstStyle/>
          <a:p>
            <a:pPr algn="l" defTabSz="1828800">
              <a:lnSpc>
                <a:spcPct val="100000"/>
              </a:lnSpc>
              <a:defRPr sz="3600">
                <a:solidFill>
                  <a:srgbClr val="292934"/>
                </a:solidFill>
                <a:latin typeface="Arial"/>
                <a:ea typeface="Arial"/>
                <a:cs typeface="Arial"/>
                <a:sym typeface="Arial"/>
              </a:defRPr>
            </a:pPr>
          </a:p>
        </p:txBody>
      </p:sp>
      <p:grpSp>
        <p:nvGrpSpPr>
          <p:cNvPr id="308" name="CustomShape 14"/>
          <p:cNvGrpSpPr/>
          <p:nvPr/>
        </p:nvGrpSpPr>
        <p:grpSpPr>
          <a:xfrm>
            <a:off x="14020800" y="1676160"/>
            <a:ext cx="6247440" cy="1829039"/>
            <a:chOff x="0" y="0"/>
            <a:chExt cx="6247439" cy="1829037"/>
          </a:xfrm>
        </p:grpSpPr>
        <p:sp>
          <p:nvSpPr>
            <p:cNvPr id="306" name="Rectangle"/>
            <p:cNvSpPr/>
            <p:nvPr/>
          </p:nvSpPr>
          <p:spPr>
            <a:xfrm>
              <a:off x="0" y="0"/>
              <a:ext cx="6247440" cy="1829038"/>
            </a:xfrm>
            <a:prstGeom prst="rect">
              <a:avLst/>
            </a:prstGeom>
            <a:solidFill>
              <a:srgbClr val="FFFFFF"/>
            </a:solidFill>
            <a:ln w="50800" cap="flat">
              <a:solidFill>
                <a:srgbClr val="000000"/>
              </a:solidFill>
              <a:prstDash val="solid"/>
              <a:round/>
            </a:ln>
            <a:effectLst/>
          </p:spPr>
          <p:txBody>
            <a:bodyPr wrap="square" lIns="91439" tIns="91439" rIns="91439" bIns="91439" numCol="1" anchor="t">
              <a:noAutofit/>
            </a:bodyPr>
            <a:lstStyle/>
            <a:p>
              <a:pPr algn="l" defTabSz="1828800">
                <a:lnSpc>
                  <a:spcPct val="100000"/>
                </a:lnSpc>
                <a:defRPr sz="2800">
                  <a:solidFill>
                    <a:srgbClr val="292934"/>
                  </a:solidFill>
                  <a:latin typeface="Arial"/>
                  <a:ea typeface="Arial"/>
                  <a:cs typeface="Arial"/>
                  <a:sym typeface="Arial"/>
                </a:defRPr>
              </a:pPr>
            </a:p>
          </p:txBody>
        </p:sp>
        <p:sp>
          <p:nvSpPr>
            <p:cNvPr id="307" name="Ion a fost obținut prin încrucișarea a doi câini"/>
            <p:cNvSpPr txBox="1"/>
            <p:nvPr/>
          </p:nvSpPr>
          <p:spPr>
            <a:xfrm>
              <a:off x="117000" y="25560"/>
              <a:ext cx="6013440" cy="15469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p>
              <a:pPr algn="l" defTabSz="1828800">
                <a:lnSpc>
                  <a:spcPct val="100000"/>
                </a:lnSpc>
                <a:defRPr sz="4800">
                  <a:latin typeface="Calibri"/>
                  <a:ea typeface="Calibri"/>
                  <a:cs typeface="Calibri"/>
                  <a:sym typeface="Calibri"/>
                </a:defRPr>
              </a:pPr>
              <a:r>
                <a:t>Ion a fost ob</a:t>
              </a:r>
              <a:r>
                <a:t>ț</a:t>
              </a:r>
              <a:r>
                <a:t>inut prin </a:t>
              </a:r>
              <a:r>
                <a:t>î</a:t>
              </a:r>
              <a:r>
                <a:t>ncruci</a:t>
              </a:r>
              <a:r>
                <a:t>ș</a:t>
              </a:r>
              <a:r>
                <a:t>area a doi c</a:t>
              </a:r>
              <a:r>
                <a:t>â</a:t>
              </a:r>
              <a:r>
                <a:t>ini</a:t>
              </a:r>
            </a:p>
          </p:txBody>
        </p:sp>
      </p:grpSp>
      <p:grpSp>
        <p:nvGrpSpPr>
          <p:cNvPr id="311" name="CustomShape 15"/>
          <p:cNvGrpSpPr/>
          <p:nvPr/>
        </p:nvGrpSpPr>
        <p:grpSpPr>
          <a:xfrm>
            <a:off x="15087600" y="5029200"/>
            <a:ext cx="4418640" cy="1218240"/>
            <a:chOff x="0" y="0"/>
            <a:chExt cx="4418639" cy="1218239"/>
          </a:xfrm>
        </p:grpSpPr>
        <p:sp>
          <p:nvSpPr>
            <p:cNvPr id="309" name="Rectangle"/>
            <p:cNvSpPr/>
            <p:nvPr/>
          </p:nvSpPr>
          <p:spPr>
            <a:xfrm>
              <a:off x="0" y="0"/>
              <a:ext cx="4418640" cy="1218240"/>
            </a:xfrm>
            <a:prstGeom prst="rect">
              <a:avLst/>
            </a:prstGeom>
            <a:solidFill>
              <a:srgbClr val="FFFFFF"/>
            </a:solidFill>
            <a:ln w="50800" cap="flat">
              <a:solidFill>
                <a:srgbClr val="000000"/>
              </a:solidFill>
              <a:prstDash val="solid"/>
              <a:round/>
            </a:ln>
            <a:effectLst/>
          </p:spPr>
          <p:txBody>
            <a:bodyPr wrap="square" lIns="91439" tIns="91439" rIns="91439" bIns="91439" numCol="1" anchor="t">
              <a:noAutofit/>
            </a:bodyPr>
            <a:lstStyle/>
            <a:p>
              <a:pPr algn="l" defTabSz="1828800">
                <a:lnSpc>
                  <a:spcPct val="100000"/>
                </a:lnSpc>
                <a:defRPr sz="3200">
                  <a:solidFill>
                    <a:srgbClr val="292934"/>
                  </a:solidFill>
                  <a:latin typeface="Arial"/>
                  <a:ea typeface="Arial"/>
                  <a:cs typeface="Arial"/>
                  <a:sym typeface="Arial"/>
                </a:defRPr>
              </a:pPr>
            </a:p>
          </p:txBody>
        </p:sp>
        <p:sp>
          <p:nvSpPr>
            <p:cNvPr id="310" name="Ion este câine"/>
            <p:cNvSpPr txBox="1"/>
            <p:nvPr/>
          </p:nvSpPr>
          <p:spPr>
            <a:xfrm>
              <a:off x="117000" y="25560"/>
              <a:ext cx="4184640" cy="8895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p>
              <a:pPr algn="l" defTabSz="1828800">
                <a:lnSpc>
                  <a:spcPct val="100000"/>
                </a:lnSpc>
                <a:defRPr sz="5600">
                  <a:latin typeface="Calibri"/>
                  <a:ea typeface="Calibri"/>
                  <a:cs typeface="Calibri"/>
                  <a:sym typeface="Calibri"/>
                </a:defRPr>
              </a:pPr>
              <a:r>
                <a:t>Ion este c</a:t>
              </a:r>
              <a:r>
                <a:t>â</a:t>
              </a:r>
              <a:r>
                <a:t>ine</a:t>
              </a:r>
            </a:p>
          </p:txBody>
        </p:sp>
      </p:grpSp>
      <p:sp>
        <p:nvSpPr>
          <p:cNvPr id="312" name="CustomShape 16"/>
          <p:cNvSpPr/>
          <p:nvPr/>
        </p:nvSpPr>
        <p:spPr>
          <a:xfrm>
            <a:off x="16985277" y="3504479"/>
            <a:ext cx="91441" cy="1524721"/>
          </a:xfrm>
          <a:prstGeom prst="line">
            <a:avLst/>
          </a:prstGeom>
          <a:ln w="12700">
            <a:solidFill>
              <a:srgbClr val="4A7EBB"/>
            </a:solidFill>
            <a:tailEnd type="triangle"/>
          </a:ln>
        </p:spPr>
        <p:txBody>
          <a:bodyPr tIns="91439" bIns="91439"/>
          <a:lstStyle/>
          <a:p>
            <a:pPr algn="l" defTabSz="1828800">
              <a:lnSpc>
                <a:spcPct val="100000"/>
              </a:lnSpc>
              <a:defRPr sz="3600">
                <a:solidFill>
                  <a:srgbClr val="292934"/>
                </a:solidFill>
                <a:latin typeface="Arial"/>
                <a:ea typeface="Arial"/>
                <a:cs typeface="Arial"/>
                <a:sym typeface="Arial"/>
              </a:defRPr>
            </a:pPr>
          </a:p>
        </p:txBody>
      </p:sp>
      <p:sp>
        <p:nvSpPr>
          <p:cNvPr id="313" name="CustomShape 17"/>
          <p:cNvSpPr/>
          <p:nvPr/>
        </p:nvSpPr>
        <p:spPr>
          <a:xfrm>
            <a:off x="8229840" y="4114800"/>
            <a:ext cx="721" cy="1066321"/>
          </a:xfrm>
          <a:prstGeom prst="line">
            <a:avLst/>
          </a:prstGeom>
          <a:ln w="12700">
            <a:solidFill>
              <a:srgbClr val="4A7EBB"/>
            </a:solidFill>
            <a:tailEnd type="triangle"/>
          </a:ln>
        </p:spPr>
        <p:txBody>
          <a:bodyPr tIns="91439" bIns="91439"/>
          <a:lstStyle/>
          <a:p>
            <a:pPr algn="l" defTabSz="1828800">
              <a:lnSpc>
                <a:spcPct val="100000"/>
              </a:lnSpc>
              <a:defRPr sz="3600">
                <a:solidFill>
                  <a:srgbClr val="292934"/>
                </a:solidFill>
                <a:latin typeface="Arial"/>
                <a:ea typeface="Arial"/>
                <a:cs typeface="Arial"/>
                <a:sym typeface="Arial"/>
              </a:defRPr>
            </a:pPr>
          </a:p>
        </p:txBody>
      </p:sp>
      <p:sp>
        <p:nvSpPr>
          <p:cNvPr id="314" name="Straight Connector 26"/>
          <p:cNvSpPr/>
          <p:nvPr/>
        </p:nvSpPr>
        <p:spPr>
          <a:xfrm flipH="1">
            <a:off x="5333999" y="3047039"/>
            <a:ext cx="75961" cy="1067761"/>
          </a:xfrm>
          <a:prstGeom prst="line">
            <a:avLst/>
          </a:prstGeom>
          <a:ln w="12700">
            <a:solidFill>
              <a:srgbClr val="93A299"/>
            </a:solidFill>
          </a:ln>
        </p:spPr>
        <p:txBody>
          <a:bodyPr tIns="91439" bIns="91439"/>
          <a:lstStyle/>
          <a:p>
            <a:pPr algn="l" defTabSz="1828800">
              <a:lnSpc>
                <a:spcPct val="100000"/>
              </a:lnSpc>
              <a:defRPr sz="3600">
                <a:solidFill>
                  <a:srgbClr val="292934"/>
                </a:solidFill>
                <a:latin typeface="Arial"/>
                <a:ea typeface="Arial"/>
                <a:cs typeface="Arial"/>
                <a:sym typeface="Arial"/>
              </a:defRPr>
            </a:pPr>
          </a:p>
        </p:txBody>
      </p:sp>
      <p:sp>
        <p:nvSpPr>
          <p:cNvPr id="315" name="Straight Connector 28"/>
          <p:cNvSpPr/>
          <p:nvPr/>
        </p:nvSpPr>
        <p:spPr>
          <a:xfrm>
            <a:off x="5334000" y="4114800"/>
            <a:ext cx="2895600" cy="0"/>
          </a:xfrm>
          <a:prstGeom prst="line">
            <a:avLst/>
          </a:prstGeom>
          <a:ln w="12700">
            <a:solidFill>
              <a:srgbClr val="93A299"/>
            </a:solidFill>
          </a:ln>
        </p:spPr>
        <p:txBody>
          <a:bodyPr tIns="91439" bIns="91439"/>
          <a:lstStyle/>
          <a:p>
            <a:pPr algn="l" defTabSz="1828800">
              <a:lnSpc>
                <a:spcPct val="100000"/>
              </a:lnSpc>
              <a:defRPr sz="3600">
                <a:solidFill>
                  <a:srgbClr val="292934"/>
                </a:solidFill>
                <a:latin typeface="Arial"/>
                <a:ea typeface="Arial"/>
                <a:cs typeface="Arial"/>
                <a:sym typeface="Arial"/>
              </a:defRPr>
            </a:pPr>
          </a:p>
        </p:txBody>
      </p:sp>
      <p:grpSp>
        <p:nvGrpSpPr>
          <p:cNvPr id="318" name="CustomShape 9"/>
          <p:cNvGrpSpPr/>
          <p:nvPr/>
        </p:nvGrpSpPr>
        <p:grpSpPr>
          <a:xfrm>
            <a:off x="4267200" y="7924800"/>
            <a:ext cx="4418640" cy="1523040"/>
            <a:chOff x="0" y="0"/>
            <a:chExt cx="4418639" cy="1523039"/>
          </a:xfrm>
        </p:grpSpPr>
        <p:sp>
          <p:nvSpPr>
            <p:cNvPr id="316" name="Rectangle"/>
            <p:cNvSpPr/>
            <p:nvPr/>
          </p:nvSpPr>
          <p:spPr>
            <a:xfrm>
              <a:off x="0" y="0"/>
              <a:ext cx="4418640" cy="1523040"/>
            </a:xfrm>
            <a:prstGeom prst="rect">
              <a:avLst/>
            </a:prstGeom>
            <a:solidFill>
              <a:srgbClr val="FFFFFF"/>
            </a:solidFill>
            <a:ln w="50800" cap="flat">
              <a:solidFill>
                <a:srgbClr val="000000"/>
              </a:solidFill>
              <a:prstDash val="solid"/>
              <a:round/>
            </a:ln>
            <a:effectLst/>
          </p:spPr>
          <p:txBody>
            <a:bodyPr wrap="square" lIns="91439" tIns="91439" rIns="91439" bIns="91439" numCol="1" anchor="t">
              <a:noAutofit/>
            </a:bodyPr>
            <a:lstStyle/>
            <a:p>
              <a:pPr algn="l" defTabSz="1828800">
                <a:lnSpc>
                  <a:spcPct val="100000"/>
                </a:lnSpc>
                <a:defRPr sz="2800">
                  <a:solidFill>
                    <a:srgbClr val="292934"/>
                  </a:solidFill>
                  <a:latin typeface="Arial"/>
                  <a:ea typeface="Arial"/>
                  <a:cs typeface="Arial"/>
                  <a:sym typeface="Arial"/>
                </a:defRPr>
              </a:pPr>
            </a:p>
          </p:txBody>
        </p:sp>
        <p:sp>
          <p:nvSpPr>
            <p:cNvPr id="317" name="Ion este terrier"/>
            <p:cNvSpPr txBox="1"/>
            <p:nvPr/>
          </p:nvSpPr>
          <p:spPr>
            <a:xfrm>
              <a:off x="117000" y="25560"/>
              <a:ext cx="4184640" cy="7976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t">
              <a:spAutoFit/>
            </a:bodyPr>
            <a:lstStyle>
              <a:lvl1pPr algn="l" defTabSz="1828800">
                <a:lnSpc>
                  <a:spcPct val="100000"/>
                </a:lnSpc>
                <a:defRPr sz="4800">
                  <a:latin typeface="Calibri"/>
                  <a:ea typeface="Calibri"/>
                  <a:cs typeface="Calibri"/>
                  <a:sym typeface="Calibri"/>
                </a:defRPr>
              </a:lvl1pPr>
            </a:lstStyle>
            <a:p>
              <a:pPr/>
              <a:r>
                <a:t>Ion este terrier</a:t>
              </a:r>
            </a:p>
          </p:txBody>
        </p:sp>
      </p:gr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0" name="Title 1"/>
          <p:cNvSpPr txBox="1"/>
          <p:nvPr>
            <p:ph type="title"/>
          </p:nvPr>
        </p:nvSpPr>
        <p:spPr>
          <a:prstGeom prst="rect">
            <a:avLst/>
          </a:prstGeom>
        </p:spPr>
        <p:txBody>
          <a:bodyPr/>
          <a:lstStyle/>
          <a:p>
            <a:pPr/>
            <a:r>
              <a:t>Elemente de logică matematică</a:t>
            </a:r>
          </a:p>
        </p:txBody>
      </p:sp>
      <p:sp>
        <p:nvSpPr>
          <p:cNvPr id="321" name="Content Placeholder 2"/>
          <p:cNvSpPr txBox="1"/>
          <p:nvPr>
            <p:ph type="body" idx="1"/>
          </p:nvPr>
        </p:nvSpPr>
        <p:spPr>
          <a:prstGeom prst="rect">
            <a:avLst/>
          </a:prstGeom>
        </p:spPr>
        <p:txBody>
          <a:bodyPr/>
          <a:lstStyle/>
          <a:p>
            <a:pPr/>
            <a:r>
              <a:t>Nu orice raționament poate fi catalogat ca fiind silogism sau raționament imediat.</a:t>
            </a:r>
          </a:p>
          <a:p>
            <a:pPr marL="0" indent="0">
              <a:buSzTx/>
              <a:buNone/>
            </a:pPr>
          </a:p>
          <a:p>
            <a:pPr marL="0" indent="0">
              <a:buSzTx/>
              <a:buNone/>
            </a:pPr>
            <a:r>
              <a:t>Exemplu: Dacă merg la curs, atunci voi învăța ceva nou. Dacă dorm, atunci voi fi odihnit. Fie merg la curs, fie dorm. Prin urmare, voi învăța ceva nou sau voi fi odihnit.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Title 1"/>
          <p:cNvSpPr txBox="1"/>
          <p:nvPr>
            <p:ph type="title"/>
          </p:nvPr>
        </p:nvSpPr>
        <p:spPr>
          <a:prstGeom prst="rect">
            <a:avLst/>
          </a:prstGeom>
        </p:spPr>
        <p:txBody>
          <a:bodyPr/>
          <a:lstStyle/>
          <a:p>
            <a:pPr/>
            <a:r>
              <a:t>Condițional</a:t>
            </a:r>
          </a:p>
        </p:txBody>
      </p:sp>
      <p:sp>
        <p:nvSpPr>
          <p:cNvPr id="324" name="Content Placeholder 2"/>
          <p:cNvSpPr txBox="1"/>
          <p:nvPr>
            <p:ph type="body" idx="1"/>
          </p:nvPr>
        </p:nvSpPr>
        <p:spPr>
          <a:prstGeom prst="rect">
            <a:avLst/>
          </a:prstGeom>
        </p:spPr>
        <p:txBody>
          <a:bodyPr/>
          <a:lstStyle/>
          <a:p>
            <a:pPr marL="0" indent="0">
              <a:buSzTx/>
              <a:buNone/>
            </a:pPr>
            <a:r>
              <a:t>A→B</a:t>
            </a:r>
          </a:p>
          <a:p>
            <a:pPr marL="0" indent="0">
              <a:buSzTx/>
              <a:buNone/>
            </a:pPr>
          </a:p>
          <a:p>
            <a:pPr marL="0" indent="0">
              <a:buSzTx/>
              <a:buNone/>
            </a:pPr>
          </a:p>
          <a:p>
            <a:pPr marL="0" indent="0">
              <a:buSzTx/>
              <a:buNone/>
            </a:pPr>
          </a:p>
          <a:p>
            <a:pPr marL="0" indent="0">
              <a:buSzTx/>
              <a:buNone/>
            </a:pPr>
          </a:p>
          <a:p>
            <a:pPr marL="0" indent="0">
              <a:buSzTx/>
              <a:buNone/>
            </a:pPr>
            <a:r>
              <a:t>O implicație (materială) este falsă când ANTECEDENTUL (A) este adevărat și CONSECVENTUL (B) este fals.</a:t>
            </a:r>
          </a:p>
          <a:p>
            <a:pPr marL="0" indent="0">
              <a:buSzTx/>
              <a:buNone/>
              <a:defRPr>
                <a:effectLst>
                  <a:outerShdw sx="100000" sy="100000" kx="0" ky="0" algn="b" rotWithShape="0" blurRad="38100" dist="38100" dir="2700000">
                    <a:srgbClr val="000000">
                      <a:alpha val="43137"/>
                    </a:srgbClr>
                  </a:outerShdw>
                </a:effectLst>
              </a:defRPr>
            </a:pPr>
            <a:r>
              <a:t>Operatorul care leagă premisele de concluzie este implicația.</a:t>
            </a:r>
          </a:p>
        </p:txBody>
      </p:sp>
      <p:graphicFrame>
        <p:nvGraphicFramePr>
          <p:cNvPr id="325" name="Table 3"/>
          <p:cNvGraphicFramePr/>
          <p:nvPr/>
        </p:nvGraphicFramePr>
        <p:xfrm>
          <a:off x="13563600" y="3352800"/>
          <a:ext cx="5943600" cy="370840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972733"/>
                <a:gridCol w="1972733"/>
                <a:gridCol w="1972733"/>
              </a:tblGrid>
              <a:tr h="802599">
                <a:tc>
                  <a:txBody>
                    <a:bodyPr/>
                    <a:lstStyle/>
                    <a:p>
                      <a:pPr defTabSz="1828800">
                        <a:defRPr b="0" sz="1800"/>
                      </a:pPr>
                      <a:r>
                        <a:rPr b="1" sz="3600">
                          <a:solidFill>
                            <a:srgbClr val="FFFFFF"/>
                          </a:solidFill>
                          <a:latin typeface="Arial"/>
                          <a:ea typeface="Arial"/>
                          <a:cs typeface="Arial"/>
                          <a:sym typeface="Arial"/>
                        </a:rPr>
                        <a:t>A</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a:txBody>
                    <a:bodyPr/>
                    <a:lstStyle/>
                    <a:p>
                      <a:pPr defTabSz="1828800">
                        <a:defRPr b="0" sz="1800"/>
                      </a:pPr>
                      <a:r>
                        <a:rPr b="1" sz="3600">
                          <a:solidFill>
                            <a:srgbClr val="FFFFFF"/>
                          </a:solidFill>
                          <a:latin typeface="Arial"/>
                          <a:ea typeface="Arial"/>
                          <a:cs typeface="Arial"/>
                          <a:sym typeface="Arial"/>
                        </a:rPr>
                        <a:t>B</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a:txBody>
                    <a:bodyPr/>
                    <a:lstStyle/>
                    <a:p>
                      <a:pPr defTabSz="1828800">
                        <a:defRPr b="0" sz="1800"/>
                      </a:pPr>
                      <a:r>
                        <a:rPr b="1" sz="3600">
                          <a:solidFill>
                            <a:srgbClr val="FFFFFF"/>
                          </a:solidFill>
                          <a:latin typeface="Arial"/>
                          <a:ea typeface="Arial"/>
                          <a:cs typeface="Arial"/>
                          <a:sym typeface="Arial"/>
                        </a:rPr>
                        <a:t>A→B</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r>
              <a:tr h="802599">
                <a:tc>
                  <a:txBody>
                    <a:bodyPr/>
                    <a:lstStyle/>
                    <a:p>
                      <a:pPr defTabSz="1828800">
                        <a:defRPr sz="1800"/>
                      </a:pPr>
                      <a:r>
                        <a:rPr sz="3600">
                          <a:solidFill>
                            <a:srgbClr val="292934"/>
                          </a:solidFill>
                          <a:latin typeface="Arial"/>
                          <a:ea typeface="Arial"/>
                          <a:cs typeface="Arial"/>
                          <a:sym typeface="Arial"/>
                        </a:rPr>
                        <a:t>1</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1</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1</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r>
              <a:tr h="751819">
                <a:tc>
                  <a:txBody>
                    <a:bodyPr/>
                    <a:lstStyle/>
                    <a:p>
                      <a:pPr defTabSz="1828800">
                        <a:defRPr sz="1800"/>
                      </a:pPr>
                      <a:r>
                        <a:rPr sz="3600">
                          <a:solidFill>
                            <a:srgbClr val="FF0000"/>
                          </a:solidFill>
                          <a:latin typeface="Arial"/>
                          <a:ea typeface="Arial"/>
                          <a:cs typeface="Arial"/>
                          <a:sym typeface="Arial"/>
                        </a:rPr>
                        <a:t>1</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FF0000"/>
                          </a:solidFill>
                          <a:latin typeface="Arial"/>
                          <a:ea typeface="Arial"/>
                          <a:cs typeface="Arial"/>
                          <a:sym typeface="Arial"/>
                        </a:rPr>
                        <a:t>0</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FF0000"/>
                          </a:solidFill>
                          <a:latin typeface="Arial"/>
                          <a:ea typeface="Arial"/>
                          <a:cs typeface="Arial"/>
                          <a:sym typeface="Arial"/>
                        </a:rPr>
                        <a:t>0</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r>
              <a:tr h="751819">
                <a:tc>
                  <a:txBody>
                    <a:bodyPr/>
                    <a:lstStyle/>
                    <a:p>
                      <a:pPr defTabSz="1828800">
                        <a:defRPr sz="1800"/>
                      </a:pPr>
                      <a:r>
                        <a:rPr sz="3600">
                          <a:solidFill>
                            <a:srgbClr val="292934"/>
                          </a:solidFill>
                          <a:latin typeface="Arial"/>
                          <a:ea typeface="Arial"/>
                          <a:cs typeface="Arial"/>
                          <a:sym typeface="Arial"/>
                        </a:rPr>
                        <a:t>0</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1</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1</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BDFDD"/>
                    </a:solidFill>
                  </a:tcPr>
                </a:tc>
              </a:tr>
              <a:tr h="751819">
                <a:tc>
                  <a:txBody>
                    <a:bodyPr/>
                    <a:lstStyle/>
                    <a:p>
                      <a:pPr defTabSz="1828800">
                        <a:defRPr sz="1800"/>
                      </a:pPr>
                      <a:r>
                        <a:rPr sz="3600">
                          <a:solidFill>
                            <a:srgbClr val="292934"/>
                          </a:solidFill>
                          <a:latin typeface="Arial"/>
                          <a:ea typeface="Arial"/>
                          <a:cs typeface="Arial"/>
                          <a:sym typeface="Arial"/>
                        </a:rPr>
                        <a:t>0</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0</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1</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r>
            </a:tbl>
          </a:graphicData>
        </a:graphic>
      </p:graphicFrame>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327" name="Content Placeholder 3"/>
          <p:cNvGraphicFramePr/>
          <p:nvPr/>
        </p:nvGraphicFramePr>
        <p:xfrm>
          <a:off x="3962400" y="3657600"/>
          <a:ext cx="16459200" cy="325120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5477933"/>
                <a:gridCol w="5477933"/>
                <a:gridCol w="5477933"/>
              </a:tblGrid>
              <a:tr h="697912">
                <a:tc>
                  <a:txBody>
                    <a:bodyPr/>
                    <a:lstStyle/>
                    <a:p>
                      <a:pPr defTabSz="1828800">
                        <a:defRPr b="0" sz="1800"/>
                      </a:pPr>
                      <a:r>
                        <a:rPr b="1" sz="3600">
                          <a:solidFill>
                            <a:srgbClr val="FFFFFF"/>
                          </a:solidFill>
                          <a:latin typeface="Arial"/>
                          <a:ea typeface="Arial"/>
                          <a:cs typeface="Arial"/>
                          <a:sym typeface="Arial"/>
                        </a:rPr>
                        <a:t>Premisele</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a:txBody>
                    <a:bodyPr/>
                    <a:lstStyle/>
                    <a:p>
                      <a:pPr defTabSz="1828800">
                        <a:defRPr b="0" sz="1800"/>
                      </a:pPr>
                      <a:r>
                        <a:rPr b="1" sz="3600">
                          <a:solidFill>
                            <a:srgbClr val="FFFFFF"/>
                          </a:solidFill>
                          <a:latin typeface="Arial"/>
                          <a:ea typeface="Arial"/>
                          <a:cs typeface="Arial"/>
                          <a:sym typeface="Arial"/>
                        </a:rPr>
                        <a:t>Concluzia</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a:txBody>
                    <a:bodyPr/>
                    <a:lstStyle/>
                    <a:p>
                      <a:pPr defTabSz="1828800">
                        <a:defRPr b="0" sz="1800"/>
                      </a:pPr>
                      <a:r>
                        <a:rPr b="1" sz="3600">
                          <a:solidFill>
                            <a:srgbClr val="FFFFFF"/>
                          </a:solidFill>
                          <a:latin typeface="Arial"/>
                          <a:ea typeface="Arial"/>
                          <a:cs typeface="Arial"/>
                          <a:sym typeface="Arial"/>
                        </a:rPr>
                        <a:t>Argumentul</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r>
              <a:tr h="697912">
                <a:tc>
                  <a:txBody>
                    <a:bodyPr/>
                    <a:lstStyle/>
                    <a:p>
                      <a:pPr defTabSz="1828800">
                        <a:defRPr sz="1800"/>
                      </a:pPr>
                      <a:r>
                        <a:rPr sz="3600">
                          <a:solidFill>
                            <a:srgbClr val="292934"/>
                          </a:solidFill>
                          <a:latin typeface="Arial"/>
                          <a:ea typeface="Arial"/>
                          <a:cs typeface="Arial"/>
                          <a:sym typeface="Arial"/>
                        </a:rPr>
                        <a:t>1</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1</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FF0000"/>
                          </a:solidFill>
                          <a:latin typeface="Arial"/>
                          <a:ea typeface="Arial"/>
                          <a:cs typeface="Arial"/>
                          <a:sym typeface="Arial"/>
                        </a:rPr>
                        <a:t>Valid</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r>
              <a:tr h="653756">
                <a:tc>
                  <a:txBody>
                    <a:bodyPr/>
                    <a:lstStyle/>
                    <a:p>
                      <a:pPr defTabSz="1828800">
                        <a:defRPr sz="1800"/>
                      </a:pPr>
                      <a:r>
                        <a:rPr sz="3600">
                          <a:solidFill>
                            <a:srgbClr val="292934"/>
                          </a:solidFill>
                          <a:latin typeface="Arial"/>
                          <a:ea typeface="Arial"/>
                          <a:cs typeface="Arial"/>
                          <a:sym typeface="Arial"/>
                        </a:rPr>
                        <a:t>1</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0</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Nevalid</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r>
              <a:tr h="653756">
                <a:tc>
                  <a:txBody>
                    <a:bodyPr/>
                    <a:lstStyle/>
                    <a:p>
                      <a:pPr defTabSz="1828800">
                        <a:defRPr sz="1800"/>
                      </a:pPr>
                      <a:r>
                        <a:rPr sz="3600">
                          <a:solidFill>
                            <a:srgbClr val="292934"/>
                          </a:solidFill>
                          <a:latin typeface="Arial"/>
                          <a:ea typeface="Arial"/>
                          <a:cs typeface="Arial"/>
                          <a:sym typeface="Arial"/>
                        </a:rPr>
                        <a:t>Cel puțin una 0</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Valid</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BDFDD"/>
                    </a:solidFill>
                  </a:tcPr>
                </a:tc>
              </a:tr>
              <a:tr h="653756">
                <a:tc>
                  <a:txBody>
                    <a:bodyPr/>
                    <a:lstStyle/>
                    <a:p>
                      <a:pPr defTabSz="1828800">
                        <a:defRPr sz="1800"/>
                      </a:pPr>
                      <a:r>
                        <a:rPr sz="3600">
                          <a:solidFill>
                            <a:srgbClr val="292934"/>
                          </a:solidFill>
                          <a:latin typeface="Arial"/>
                          <a:ea typeface="Arial"/>
                          <a:cs typeface="Arial"/>
                          <a:sym typeface="Arial"/>
                        </a:rPr>
                        <a:t>Cel puțin una 0</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Nevalid</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r>
            </a:tbl>
          </a:graphicData>
        </a:graphic>
      </p:graphicFrame>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29" name="Picture 2" descr="Picture 2"/>
          <p:cNvPicPr>
            <a:picLocks noChangeAspect="1"/>
          </p:cNvPicPr>
          <p:nvPr/>
        </p:nvPicPr>
        <p:blipFill>
          <a:blip r:embed="rId2">
            <a:extLst/>
          </a:blip>
          <a:stretch>
            <a:fillRect/>
          </a:stretch>
        </p:blipFill>
        <p:spPr>
          <a:xfrm>
            <a:off x="3505200" y="914400"/>
            <a:ext cx="17370427" cy="12801600"/>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Title 1"/>
          <p:cNvSpPr txBox="1"/>
          <p:nvPr>
            <p:ph type="title"/>
          </p:nvPr>
        </p:nvSpPr>
        <p:spPr>
          <a:prstGeom prst="rect">
            <a:avLst/>
          </a:prstGeom>
        </p:spPr>
        <p:txBody>
          <a:bodyPr/>
          <a:lstStyle/>
          <a:p>
            <a:pPr/>
            <a:r>
              <a:t>Simbolizarea argumentelor</a:t>
            </a:r>
          </a:p>
        </p:txBody>
      </p:sp>
      <p:sp>
        <p:nvSpPr>
          <p:cNvPr id="332" name="Content Placeholder 2"/>
          <p:cNvSpPr txBox="1"/>
          <p:nvPr>
            <p:ph type="body" idx="1"/>
          </p:nvPr>
        </p:nvSpPr>
        <p:spPr>
          <a:prstGeom prst="rect">
            <a:avLst/>
          </a:prstGeom>
        </p:spPr>
        <p:txBody>
          <a:bodyPr/>
          <a:lstStyle/>
          <a:p>
            <a:pPr>
              <a:defRPr>
                <a:solidFill>
                  <a:srgbClr val="FF0000"/>
                </a:solidFill>
              </a:defRPr>
            </a:pPr>
            <a:r>
              <a:t>Pasul 1</a:t>
            </a:r>
            <a:r>
              <a:rPr>
                <a:solidFill>
                  <a:srgbClr val="292934"/>
                </a:solidFill>
              </a:rPr>
              <a:t>: Identificarea concluziei</a:t>
            </a:r>
            <a:endParaRPr>
              <a:solidFill>
                <a:srgbClr val="292934"/>
              </a:solidFill>
            </a:endParaRPr>
          </a:p>
          <a:p>
            <a:pPr>
              <a:buFontTx/>
              <a:buChar char="✓"/>
              <a:defRPr b="1" u="sng">
                <a:effectLst>
                  <a:outerShdw sx="100000" sy="100000" kx="0" ky="0" algn="b" rotWithShape="0" blurRad="38100" dist="38100" dir="2700000">
                    <a:srgbClr val="000000">
                      <a:alpha val="43137"/>
                    </a:srgbClr>
                  </a:outerShdw>
                </a:effectLst>
              </a:defRPr>
            </a:pPr>
            <a:r>
              <a:t>Indicatori ai concluziei</a:t>
            </a:r>
            <a:r>
              <a:rPr b="0" u="none"/>
              <a:t>: deci, așadar, decurge că, prin urmare, în concluzie, trebuie să conchidem că, etc.</a:t>
            </a:r>
            <a:endParaRPr b="0" u="none"/>
          </a:p>
          <a:p>
            <a:pPr>
              <a:buFontTx/>
              <a:buChar char="✓"/>
              <a:defRPr b="1" u="sng">
                <a:effectLst>
                  <a:outerShdw sx="100000" sy="100000" kx="0" ky="0" algn="b" rotWithShape="0" blurRad="38100" dist="38100" dir="2700000">
                    <a:srgbClr val="000000">
                      <a:alpha val="43137"/>
                    </a:srgbClr>
                  </a:outerShdw>
                </a:effectLst>
              </a:defRPr>
            </a:pPr>
            <a:r>
              <a:t>Indicatori ai premiselor</a:t>
            </a:r>
            <a:r>
              <a:rPr b="0" u="none"/>
              <a:t>: pentru că, deoarece, dacă, avânt în vedere, etc.</a:t>
            </a:r>
            <a:endParaRPr b="0" u="none"/>
          </a:p>
          <a:p>
            <a:pPr>
              <a:defRPr>
                <a:solidFill>
                  <a:srgbClr val="FF0000"/>
                </a:solidFill>
              </a:defRPr>
            </a:pPr>
            <a:r>
              <a:t>Pasul 2</a:t>
            </a:r>
            <a:r>
              <a:rPr>
                <a:solidFill>
                  <a:srgbClr val="292934"/>
                </a:solidFill>
              </a:rPr>
              <a:t>: Identificarea propozițiilor atomice din argument și construirea unui dicționar.</a:t>
            </a:r>
            <a:endParaRPr>
              <a:solidFill>
                <a:srgbClr val="292934"/>
              </a:solidFill>
            </a:endParaRPr>
          </a:p>
          <a:p>
            <a:pPr marL="0" indent="0">
              <a:buSzTx/>
              <a:buNone/>
              <a:defRPr>
                <a:solidFill>
                  <a:srgbClr val="00B0F0"/>
                </a:solidFill>
              </a:defRPr>
            </a:pPr>
            <a:r>
              <a:t>!</a:t>
            </a:r>
            <a:r>
              <a:rPr>
                <a:solidFill>
                  <a:srgbClr val="292934"/>
                </a:solidFill>
              </a:rPr>
              <a:t> </a:t>
            </a:r>
            <a:r>
              <a:rPr b="1" i="1">
                <a:solidFill>
                  <a:srgbClr val="292934"/>
                </a:solidFill>
              </a:rPr>
              <a:t>Atenție la evitarea repetițiilor!</a:t>
            </a:r>
            <a:endParaRPr b="1" i="1">
              <a:solidFill>
                <a:srgbClr val="292934"/>
              </a:solidFill>
            </a:endParaRPr>
          </a:p>
          <a:p>
            <a:pPr>
              <a:defRPr>
                <a:solidFill>
                  <a:srgbClr val="FF0000"/>
                </a:solidFill>
              </a:defRPr>
            </a:pPr>
            <a:r>
              <a:t>Pasul 3</a:t>
            </a:r>
            <a:r>
              <a:rPr>
                <a:solidFill>
                  <a:srgbClr val="292934"/>
                </a:solidFill>
              </a:rPr>
              <a:t>: Identificarea operatorilor logici.</a:t>
            </a:r>
            <a:endParaRPr>
              <a:solidFill>
                <a:srgbClr val="292934"/>
              </a:solidFill>
            </a:endParaRPr>
          </a:p>
          <a:p>
            <a:pPr>
              <a:defRPr>
                <a:solidFill>
                  <a:srgbClr val="FF0000"/>
                </a:solidFill>
              </a:defRPr>
            </a:pPr>
            <a:r>
              <a:t>Pasul 4</a:t>
            </a:r>
            <a:r>
              <a:rPr>
                <a:solidFill>
                  <a:srgbClr val="292934"/>
                </a:solidFill>
              </a:rPr>
              <a:t>: Simbolizarea premiselor și concluziei.</a:t>
            </a:r>
            <a:endParaRPr>
              <a:solidFill>
                <a:srgbClr val="292934"/>
              </a:solidFill>
            </a:endParaRPr>
          </a:p>
          <a:p>
            <a:pPr>
              <a:defRPr>
                <a:solidFill>
                  <a:srgbClr val="FF0000"/>
                </a:solidFill>
              </a:defRPr>
            </a:pPr>
            <a:r>
              <a:t>Pasul 5</a:t>
            </a:r>
            <a:r>
              <a:rPr>
                <a:solidFill>
                  <a:srgbClr val="292934"/>
                </a:solidFill>
              </a:rPr>
              <a:t>: Simbolizarea întregului argument</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4" name="Title 1"/>
          <p:cNvSpPr txBox="1"/>
          <p:nvPr>
            <p:ph type="title"/>
          </p:nvPr>
        </p:nvSpPr>
        <p:spPr>
          <a:prstGeom prst="rect">
            <a:avLst/>
          </a:prstGeom>
        </p:spPr>
        <p:txBody>
          <a:bodyPr/>
          <a:lstStyle/>
          <a:p>
            <a:pPr/>
            <a:r>
              <a:t>Simbolizarea argumentelor</a:t>
            </a:r>
            <a:r>
              <a:t> (1)</a:t>
            </a:r>
          </a:p>
        </p:txBody>
      </p:sp>
      <p:sp>
        <p:nvSpPr>
          <p:cNvPr id="335" name="Content Placeholder 2"/>
          <p:cNvSpPr txBox="1"/>
          <p:nvPr>
            <p:ph type="body" idx="1"/>
          </p:nvPr>
        </p:nvSpPr>
        <p:spPr>
          <a:prstGeom prst="rect">
            <a:avLst/>
          </a:prstGeom>
        </p:spPr>
        <p:txBody>
          <a:bodyPr/>
          <a:lstStyle>
            <a:lvl1pPr marL="0" indent="0" algn="just">
              <a:buSzTx/>
              <a:buNone/>
            </a:lvl1pPr>
          </a:lstStyle>
          <a:p>
            <a:pPr/>
            <a:r>
              <a:t>Dacă Smith îl mituiește pe profesor, atunci va lua o notă de 10. Și dacă ia un 10, cei care ar putea să-i ofere un loc de muncă vor fi impresionați și-i vor face oferte. Dar lui Smith nu i se va face nicio ofertă. Așadar, Smith nu-l va mitui pe profesor.</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7" name="Title 1"/>
          <p:cNvSpPr txBox="1"/>
          <p:nvPr>
            <p:ph type="title"/>
          </p:nvPr>
        </p:nvSpPr>
        <p:spPr>
          <a:prstGeom prst="rect">
            <a:avLst/>
          </a:prstGeom>
        </p:spPr>
        <p:txBody>
          <a:bodyPr/>
          <a:lstStyle/>
          <a:p>
            <a:pPr/>
            <a:r>
              <a:t>(</a:t>
            </a:r>
            <a:r>
              <a:t>1</a:t>
            </a:r>
            <a:r>
              <a:t>)</a:t>
            </a:r>
          </a:p>
        </p:txBody>
      </p:sp>
      <p:sp>
        <p:nvSpPr>
          <p:cNvPr id="338" name="Content Placeholder 2"/>
          <p:cNvSpPr txBox="1"/>
          <p:nvPr>
            <p:ph type="body" idx="1"/>
          </p:nvPr>
        </p:nvSpPr>
        <p:spPr>
          <a:prstGeom prst="rect">
            <a:avLst/>
          </a:prstGeom>
        </p:spPr>
        <p:txBody>
          <a:bodyPr/>
          <a:lstStyle/>
          <a:p>
            <a:pPr marL="0" indent="0" algn="just">
              <a:buSzTx/>
              <a:buNone/>
            </a:pPr>
            <a:r>
              <a:t>A: Smith îl mituiește pe profesor.</a:t>
            </a:r>
          </a:p>
          <a:p>
            <a:pPr marL="0" indent="0" algn="just">
              <a:buSzTx/>
              <a:buNone/>
            </a:pPr>
            <a:r>
              <a:t>B: Smith primește nota 10.</a:t>
            </a:r>
          </a:p>
          <a:p>
            <a:pPr marL="0" indent="0" algn="just">
              <a:buSzTx/>
              <a:buNone/>
            </a:pPr>
            <a:r>
              <a:t>C: Ofertanții potențiali de locuri de muncă vor fi impresionați.</a:t>
            </a:r>
          </a:p>
          <a:p>
            <a:pPr marL="0" indent="0" algn="just">
              <a:buSzTx/>
              <a:buNone/>
            </a:pPr>
            <a:r>
              <a:t>D: Ofertanții potențiali de locuri de muncă îi vor face ofertă lui Smith</a:t>
            </a:r>
          </a:p>
          <a:p>
            <a:pPr marL="0" indent="0">
              <a:buSzTx/>
              <a:buNone/>
            </a:pPr>
          </a:p>
          <a:p>
            <a:pPr marL="0" indent="0">
              <a:buSzTx/>
              <a:buNone/>
            </a:pPr>
            <a:r>
              <a:t>A→B</a:t>
            </a:r>
          </a:p>
          <a:p>
            <a:pPr marL="0" indent="0">
              <a:buSzTx/>
              <a:buNone/>
            </a:pPr>
            <a:r>
              <a:t>B→(C&amp;D)</a:t>
            </a:r>
          </a:p>
          <a:p>
            <a:pPr marL="0" indent="0">
              <a:buSzTx/>
              <a:buNone/>
            </a:pPr>
            <a:r>
              <a:t>~</a:t>
            </a:r>
            <a:r>
              <a:t>D</a:t>
            </a:r>
          </a:p>
          <a:p>
            <a:pPr marL="0" indent="0">
              <a:buSzTx/>
              <a:buNone/>
              <a:defRPr>
                <a:latin typeface="Cambria Math"/>
                <a:ea typeface="Cambria Math"/>
                <a:cs typeface="Cambria Math"/>
                <a:sym typeface="Cambria Math"/>
              </a:defRPr>
            </a:pPr>
            <a:r>
              <a:t>∴</a:t>
            </a:r>
            <a:r>
              <a:t>~A</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TextShape 1"/>
          <p:cNvSpPr txBox="1"/>
          <p:nvPr/>
        </p:nvSpPr>
        <p:spPr>
          <a:xfrm>
            <a:off x="4053840" y="495078"/>
            <a:ext cx="16275601" cy="1295121"/>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nchor="ctr">
            <a:spAutoFit/>
          </a:bodyPr>
          <a:lstStyle>
            <a:lvl1pPr defTabSz="1828800">
              <a:lnSpc>
                <a:spcPct val="100000"/>
              </a:lnSpc>
              <a:defRPr sz="8800">
                <a:latin typeface="Calibri"/>
                <a:ea typeface="Calibri"/>
                <a:cs typeface="Calibri"/>
                <a:sym typeface="Calibri"/>
              </a:defRPr>
            </a:lvl1pPr>
          </a:lstStyle>
          <a:p>
            <a:pPr/>
            <a:r>
              <a:t>Argumente</a:t>
            </a:r>
          </a:p>
        </p:txBody>
      </p:sp>
      <p:sp>
        <p:nvSpPr>
          <p:cNvPr id="222" name="TextShape 2"/>
          <p:cNvSpPr txBox="1"/>
          <p:nvPr/>
        </p:nvSpPr>
        <p:spPr>
          <a:xfrm>
            <a:off x="4053840" y="1981200"/>
            <a:ext cx="16275601" cy="11840883"/>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spAutoFit/>
          </a:bodyPr>
          <a:lstStyle/>
          <a:p>
            <a:pPr algn="l" defTabSz="1828800">
              <a:lnSpc>
                <a:spcPct val="100000"/>
              </a:lnSpc>
              <a:defRPr sz="6400">
                <a:latin typeface="Calibri"/>
                <a:ea typeface="Calibri"/>
                <a:cs typeface="Calibri"/>
                <a:sym typeface="Calibri"/>
              </a:defRPr>
            </a:pPr>
            <a:r>
              <a:t>Forma unui argument:</a:t>
            </a:r>
          </a:p>
          <a:p>
            <a:pPr algn="l" defTabSz="1828800">
              <a:lnSpc>
                <a:spcPct val="100000"/>
              </a:lnSpc>
              <a:defRPr sz="6400">
                <a:latin typeface="Calibri"/>
                <a:ea typeface="Calibri"/>
                <a:cs typeface="Calibri"/>
                <a:sym typeface="Calibri"/>
              </a:defRPr>
            </a:pPr>
            <a:r>
              <a:t>		Premisa 1</a:t>
            </a:r>
          </a:p>
          <a:p>
            <a:pPr algn="l" defTabSz="1828800">
              <a:lnSpc>
                <a:spcPct val="100000"/>
              </a:lnSpc>
              <a:defRPr sz="6400">
                <a:latin typeface="Calibri"/>
                <a:ea typeface="Calibri"/>
                <a:cs typeface="Calibri"/>
                <a:sym typeface="Calibri"/>
              </a:defRPr>
            </a:pPr>
            <a:r>
              <a:t>		Premisa 2</a:t>
            </a:r>
          </a:p>
          <a:p>
            <a:pPr algn="l" defTabSz="1828800">
              <a:lnSpc>
                <a:spcPct val="100000"/>
              </a:lnSpc>
              <a:defRPr sz="6400">
                <a:latin typeface="Calibri"/>
                <a:ea typeface="Calibri"/>
                <a:cs typeface="Calibri"/>
                <a:sym typeface="Calibri"/>
              </a:defRPr>
            </a:pPr>
            <a:r>
              <a:t>		…</a:t>
            </a:r>
          </a:p>
          <a:p>
            <a:pPr algn="l" defTabSz="1828800">
              <a:lnSpc>
                <a:spcPct val="100000"/>
              </a:lnSpc>
              <a:defRPr sz="6400">
                <a:latin typeface="Calibri"/>
                <a:ea typeface="Calibri"/>
                <a:cs typeface="Calibri"/>
                <a:sym typeface="Calibri"/>
              </a:defRPr>
            </a:pPr>
            <a:r>
              <a:t>		Concluzie</a:t>
            </a:r>
          </a:p>
          <a:p>
            <a:pPr algn="l" defTabSz="1828800">
              <a:lnSpc>
                <a:spcPct val="100000"/>
              </a:lnSpc>
              <a:defRPr sz="6400">
                <a:latin typeface="Calibri"/>
                <a:ea typeface="Calibri"/>
                <a:cs typeface="Calibri"/>
                <a:sym typeface="Calibri"/>
              </a:defRPr>
            </a:pPr>
          </a:p>
          <a:p>
            <a:pPr algn="l" defTabSz="1828800">
              <a:lnSpc>
                <a:spcPct val="100000"/>
              </a:lnSpc>
              <a:defRPr b="1" sz="5600">
                <a:latin typeface="Calibri"/>
                <a:ea typeface="Calibri"/>
                <a:cs typeface="Calibri"/>
                <a:sym typeface="Calibri"/>
              </a:defRPr>
            </a:pPr>
            <a:r>
              <a:t>Argument valid</a:t>
            </a:r>
          </a:p>
          <a:p>
            <a:pPr algn="l" defTabSz="1828800">
              <a:lnSpc>
                <a:spcPct val="100000"/>
              </a:lnSpc>
              <a:defRPr sz="5600">
                <a:latin typeface="Calibri"/>
                <a:ea typeface="Calibri"/>
                <a:cs typeface="Calibri"/>
                <a:sym typeface="Calibri"/>
              </a:defRPr>
            </a:pPr>
            <a:r>
              <a:t>= Este imposibil ca premisele să fie adevărate și concluzia falsă</a:t>
            </a:r>
          </a:p>
          <a:p>
            <a:pPr algn="l" defTabSz="1828800">
              <a:lnSpc>
                <a:spcPct val="100000"/>
              </a:lnSpc>
              <a:defRPr sz="5600">
                <a:latin typeface="Calibri"/>
                <a:ea typeface="Calibri"/>
                <a:cs typeface="Calibri"/>
                <a:sym typeface="Calibri"/>
              </a:defRPr>
            </a:pPr>
            <a:r>
              <a:t>= Cu necesitate, adevărul premiselor implică adevărul concluziei.</a:t>
            </a:r>
            <a:endParaRPr sz="3200"/>
          </a:p>
          <a:p>
            <a:pPr algn="l" defTabSz="1828800">
              <a:lnSpc>
                <a:spcPct val="100000"/>
              </a:lnSpc>
              <a:defRPr sz="3200">
                <a:solidFill>
                  <a:srgbClr val="292934"/>
                </a:solidFill>
                <a:latin typeface="Arial"/>
                <a:ea typeface="Arial"/>
                <a:cs typeface="Arial"/>
                <a:sym typeface="Arial"/>
              </a:defRPr>
            </a:pPr>
          </a:p>
          <a:p>
            <a:pPr algn="l" defTabSz="1828800">
              <a:lnSpc>
                <a:spcPct val="100000"/>
              </a:lnSpc>
              <a:defRPr sz="3200">
                <a:solidFill>
                  <a:srgbClr val="292934"/>
                </a:solidFill>
                <a:latin typeface="Arial"/>
                <a:ea typeface="Arial"/>
                <a:cs typeface="Arial"/>
                <a:sym typeface="Arial"/>
              </a:defRPr>
            </a:pP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Title 1"/>
          <p:cNvSpPr txBox="1"/>
          <p:nvPr>
            <p:ph type="title"/>
          </p:nvPr>
        </p:nvSpPr>
        <p:spPr>
          <a:prstGeom prst="rect">
            <a:avLst/>
          </a:prstGeom>
        </p:spPr>
        <p:txBody>
          <a:bodyPr/>
          <a:lstStyle/>
          <a:p>
            <a:pPr/>
            <a:r>
              <a:t>Simbolizarea argumentelor (</a:t>
            </a:r>
            <a:r>
              <a:t>2</a:t>
            </a:r>
            <a:r>
              <a:t>)</a:t>
            </a:r>
          </a:p>
        </p:txBody>
      </p:sp>
      <p:sp>
        <p:nvSpPr>
          <p:cNvPr id="341" name="Content Placeholder 2"/>
          <p:cNvSpPr txBox="1"/>
          <p:nvPr>
            <p:ph type="body" idx="1"/>
          </p:nvPr>
        </p:nvSpPr>
        <p:spPr>
          <a:prstGeom prst="rect">
            <a:avLst/>
          </a:prstGeom>
        </p:spPr>
        <p:txBody>
          <a:bodyPr/>
          <a:lstStyle>
            <a:lvl1pPr marL="0" indent="0" algn="just">
              <a:buSzTx/>
              <a:buNone/>
            </a:lvl1pPr>
          </a:lstStyle>
          <a:p>
            <a:pPr/>
            <a:r>
              <a:t>Dacă logica este dificilă, atunci se vor înscrie puțini studenți la cursul de logică, exceptând situația în care astfel de cursuri sunt obligatorii. Dacă logica nu este dificilă, atunci cursurile de logică nu vor fi obligatorii. Așadar, dacă un student poate să aleagă dacă se înscrie sau nu la un curs de logică, atunci sau logica nu este dificilă, sau puțini studenți se înscriu la cursurile de logică.</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Title 1"/>
          <p:cNvSpPr txBox="1"/>
          <p:nvPr>
            <p:ph type="title"/>
          </p:nvPr>
        </p:nvSpPr>
        <p:spPr>
          <a:prstGeom prst="rect">
            <a:avLst/>
          </a:prstGeom>
        </p:spPr>
        <p:txBody>
          <a:bodyPr/>
          <a:lstStyle/>
          <a:p>
            <a:pPr/>
            <a:r>
              <a:t>(2)</a:t>
            </a:r>
          </a:p>
        </p:txBody>
      </p:sp>
      <p:sp>
        <p:nvSpPr>
          <p:cNvPr id="344" name="Content Placeholder 2"/>
          <p:cNvSpPr txBox="1"/>
          <p:nvPr>
            <p:ph type="body" idx="1"/>
          </p:nvPr>
        </p:nvSpPr>
        <p:spPr>
          <a:prstGeom prst="rect">
            <a:avLst/>
          </a:prstGeom>
        </p:spPr>
        <p:txBody>
          <a:bodyPr/>
          <a:lstStyle/>
          <a:p>
            <a:pPr marL="0" indent="0">
              <a:buSzTx/>
              <a:buNone/>
            </a:pPr>
            <a:r>
              <a:t>A: </a:t>
            </a:r>
            <a:r>
              <a:t>Logica este dificilă.</a:t>
            </a:r>
          </a:p>
          <a:p>
            <a:pPr marL="0" indent="0">
              <a:buSzTx/>
              <a:buNone/>
            </a:pPr>
            <a:r>
              <a:t>B: Puțini studenți se înscriu la cursurile de logică.</a:t>
            </a:r>
          </a:p>
          <a:p>
            <a:pPr marL="0" indent="0">
              <a:buSzTx/>
              <a:buNone/>
            </a:pPr>
            <a:r>
              <a:t>C: Cursurile de logică sunt obligatorii.</a:t>
            </a:r>
          </a:p>
          <a:p>
            <a:pPr marL="0" indent="0">
              <a:buSzTx/>
              <a:buNone/>
            </a:pPr>
          </a:p>
          <a:p>
            <a:pPr marL="0" indent="0">
              <a:buSzTx/>
              <a:buNone/>
            </a:pPr>
            <a:r>
              <a:t>A→(</a:t>
            </a:r>
            <a:r>
              <a:t>~</a:t>
            </a:r>
            <a:r>
              <a:t>C→B)</a:t>
            </a:r>
          </a:p>
          <a:p>
            <a:pPr marL="0" indent="0">
              <a:buSzTx/>
              <a:buNone/>
            </a:pPr>
            <a:r>
              <a:t>~</a:t>
            </a:r>
            <a:r>
              <a:t>A→</a:t>
            </a:r>
            <a:r>
              <a:t>~</a:t>
            </a:r>
            <a:r>
              <a:t>C</a:t>
            </a:r>
          </a:p>
          <a:p>
            <a:pPr marL="0" indent="0">
              <a:buSzTx/>
              <a:buNone/>
            </a:pPr>
            <a:r>
              <a:t>~</a:t>
            </a:r>
            <a:r>
              <a:t>C→(</a:t>
            </a:r>
            <a:r>
              <a:t>~</a:t>
            </a:r>
            <a:r>
              <a:t>AvB)</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6" name="Title 1"/>
          <p:cNvSpPr txBox="1"/>
          <p:nvPr>
            <p:ph type="title"/>
          </p:nvPr>
        </p:nvSpPr>
        <p:spPr>
          <a:prstGeom prst="rect">
            <a:avLst/>
          </a:prstGeom>
        </p:spPr>
        <p:txBody>
          <a:bodyPr/>
          <a:lstStyle/>
          <a:p>
            <a:pPr/>
            <a:r>
              <a:t>Simbolizarea argumentelor</a:t>
            </a:r>
            <a:r>
              <a:t> (3)</a:t>
            </a:r>
          </a:p>
        </p:txBody>
      </p:sp>
      <p:sp>
        <p:nvSpPr>
          <p:cNvPr id="347" name="Content Placeholder 2"/>
          <p:cNvSpPr txBox="1"/>
          <p:nvPr>
            <p:ph type="body" idx="1"/>
          </p:nvPr>
        </p:nvSpPr>
        <p:spPr>
          <a:prstGeom prst="rect">
            <a:avLst/>
          </a:prstGeom>
        </p:spPr>
        <p:txBody>
          <a:bodyPr/>
          <a:lstStyle>
            <a:lvl1pPr marL="0" indent="0" algn="just">
              <a:buSzTx/>
              <a:buNone/>
            </a:lvl1pPr>
          </a:lstStyle>
          <a:p>
            <a:pPr/>
            <a:r>
              <a:t>Dacă Dumnezeu există, nu va exista rău în lume, în afară de cazul în care Dumnezeu este nedrept, sau nu este omnipotent, sau nu este omniscient. Dar dacă Dumnezeu există, atunci El nu este nici una dintre acestea și există rău în lume. Așadar, trebuie să conchidem că Dumnezeu nu există.</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9" name="Title 1"/>
          <p:cNvSpPr txBox="1"/>
          <p:nvPr>
            <p:ph type="title"/>
          </p:nvPr>
        </p:nvSpPr>
        <p:spPr>
          <a:prstGeom prst="rect">
            <a:avLst/>
          </a:prstGeom>
        </p:spPr>
        <p:txBody>
          <a:bodyPr/>
          <a:lstStyle/>
          <a:p>
            <a:pPr/>
            <a:r>
              <a:t>(3)</a:t>
            </a:r>
          </a:p>
        </p:txBody>
      </p:sp>
      <p:sp>
        <p:nvSpPr>
          <p:cNvPr id="350" name="Content Placeholder 2"/>
          <p:cNvSpPr txBox="1"/>
          <p:nvPr>
            <p:ph type="body" idx="1"/>
          </p:nvPr>
        </p:nvSpPr>
        <p:spPr>
          <a:prstGeom prst="rect">
            <a:avLst/>
          </a:prstGeom>
        </p:spPr>
        <p:txBody>
          <a:bodyPr/>
          <a:lstStyle/>
          <a:p>
            <a:pPr marL="0" indent="0">
              <a:lnSpc>
                <a:spcPct val="90000"/>
              </a:lnSpc>
              <a:spcBef>
                <a:spcPts val="1000"/>
              </a:spcBef>
              <a:buSzTx/>
              <a:buNone/>
              <a:defRPr sz="4400"/>
            </a:pPr>
            <a:r>
              <a:t>A: Dumnezeu există.</a:t>
            </a:r>
          </a:p>
          <a:p>
            <a:pPr marL="0" indent="0">
              <a:lnSpc>
                <a:spcPct val="90000"/>
              </a:lnSpc>
              <a:spcBef>
                <a:spcPts val="1000"/>
              </a:spcBef>
              <a:buSzTx/>
              <a:buNone/>
              <a:defRPr sz="4400"/>
            </a:pPr>
            <a:r>
              <a:t>B: Există rău în lume.</a:t>
            </a:r>
          </a:p>
          <a:p>
            <a:pPr marL="0" indent="0">
              <a:lnSpc>
                <a:spcPct val="90000"/>
              </a:lnSpc>
              <a:spcBef>
                <a:spcPts val="1000"/>
              </a:spcBef>
              <a:buSzTx/>
              <a:buNone/>
              <a:defRPr sz="4400"/>
            </a:pPr>
            <a:r>
              <a:t>C: Dumnezeu este drept.</a:t>
            </a:r>
          </a:p>
          <a:p>
            <a:pPr marL="0" indent="0">
              <a:lnSpc>
                <a:spcPct val="90000"/>
              </a:lnSpc>
              <a:spcBef>
                <a:spcPts val="1000"/>
              </a:spcBef>
              <a:buSzTx/>
              <a:buNone/>
              <a:defRPr sz="4400"/>
            </a:pPr>
            <a:r>
              <a:t>D: Dumnezeu este omnipotent.</a:t>
            </a:r>
          </a:p>
          <a:p>
            <a:pPr marL="0" indent="0">
              <a:lnSpc>
                <a:spcPct val="90000"/>
              </a:lnSpc>
              <a:spcBef>
                <a:spcPts val="1000"/>
              </a:spcBef>
              <a:buSzTx/>
              <a:buNone/>
              <a:defRPr sz="4400"/>
            </a:pPr>
            <a:r>
              <a:t>E: Dumnezeu este omniscient.</a:t>
            </a:r>
          </a:p>
          <a:p>
            <a:pPr marL="0" indent="0">
              <a:lnSpc>
                <a:spcPct val="90000"/>
              </a:lnSpc>
              <a:spcBef>
                <a:spcPts val="1000"/>
              </a:spcBef>
              <a:buSzTx/>
              <a:buNone/>
              <a:defRPr sz="4400"/>
            </a:pPr>
          </a:p>
          <a:p>
            <a:pPr marL="0" indent="0">
              <a:lnSpc>
                <a:spcPct val="90000"/>
              </a:lnSpc>
              <a:spcBef>
                <a:spcPts val="1000"/>
              </a:spcBef>
              <a:buSzTx/>
              <a:buNone/>
              <a:defRPr sz="4400"/>
            </a:pPr>
            <a:r>
              <a:t>A→</a:t>
            </a:r>
            <a:r>
              <a:t>{~[~Cv(~Dv~E)]→~B}</a:t>
            </a:r>
          </a:p>
          <a:p>
            <a:pPr marL="0" indent="0">
              <a:lnSpc>
                <a:spcPct val="90000"/>
              </a:lnSpc>
              <a:spcBef>
                <a:spcPts val="1000"/>
              </a:spcBef>
              <a:buSzTx/>
              <a:buNone/>
              <a:defRPr sz="4400"/>
            </a:pPr>
            <a:r>
              <a:t>{A→[(C&amp;D)&amp;E]}&amp;B</a:t>
            </a:r>
          </a:p>
          <a:p>
            <a:pPr marL="0" indent="0">
              <a:lnSpc>
                <a:spcPct val="90000"/>
              </a:lnSpc>
              <a:spcBef>
                <a:spcPts val="1000"/>
              </a:spcBef>
              <a:buSzTx/>
              <a:buNone/>
              <a:defRPr sz="4400">
                <a:latin typeface="Cambria Math"/>
                <a:ea typeface="Cambria Math"/>
                <a:cs typeface="Cambria Math"/>
                <a:sym typeface="Cambria Math"/>
              </a:defRPr>
            </a:pPr>
            <a:r>
              <a:t>∴~A</a:t>
            </a:r>
          </a:p>
          <a:p>
            <a:pPr marL="0" indent="0">
              <a:lnSpc>
                <a:spcPct val="90000"/>
              </a:lnSpc>
              <a:spcBef>
                <a:spcPts val="1000"/>
              </a:spcBef>
              <a:buSzTx/>
              <a:buNone/>
              <a:defRPr sz="4400">
                <a:latin typeface="Cambria Math"/>
                <a:ea typeface="Cambria Math"/>
                <a:cs typeface="Cambria Math"/>
                <a:sym typeface="Cambria Math"/>
              </a:defRPr>
            </a:pPr>
          </a:p>
          <a:p>
            <a:pPr marL="0" indent="0">
              <a:lnSpc>
                <a:spcPct val="90000"/>
              </a:lnSpc>
              <a:spcBef>
                <a:spcPts val="1000"/>
              </a:spcBef>
              <a:buSzTx/>
              <a:buNone/>
              <a:defRPr sz="4400"/>
            </a:pPr>
            <a:r>
              <a:t>A→</a:t>
            </a:r>
            <a:r>
              <a:t>{~[~Cv(~Dv~E)]→~B}</a:t>
            </a:r>
          </a:p>
          <a:p>
            <a:pPr marL="0" indent="0">
              <a:lnSpc>
                <a:spcPct val="90000"/>
              </a:lnSpc>
              <a:spcBef>
                <a:spcPts val="1000"/>
              </a:spcBef>
              <a:buSzTx/>
              <a:buNone/>
              <a:defRPr sz="4400"/>
            </a:pPr>
            <a:r>
              <a:t>{A→[(~~C&amp;~~D)&amp;~~E]}&amp;B</a:t>
            </a:r>
          </a:p>
          <a:p>
            <a:pPr marL="0" indent="0">
              <a:lnSpc>
                <a:spcPct val="90000"/>
              </a:lnSpc>
              <a:spcBef>
                <a:spcPts val="1000"/>
              </a:spcBef>
              <a:buSzTx/>
              <a:buNone/>
              <a:defRPr sz="4400">
                <a:latin typeface="Cambria Math"/>
                <a:ea typeface="Cambria Math"/>
                <a:cs typeface="Cambria Math"/>
                <a:sym typeface="Cambria Math"/>
              </a:defRPr>
            </a:pPr>
            <a:r>
              <a:t>∴~A</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2" name="Title 1"/>
          <p:cNvSpPr txBox="1"/>
          <p:nvPr>
            <p:ph type="title"/>
          </p:nvPr>
        </p:nvSpPr>
        <p:spPr>
          <a:prstGeom prst="rect">
            <a:avLst/>
          </a:prstGeom>
        </p:spPr>
        <p:txBody>
          <a:bodyPr/>
          <a:lstStyle/>
          <a:p>
            <a:pPr/>
            <a:r>
              <a:t>Simbolizarea argumentelor</a:t>
            </a:r>
            <a:r>
              <a:t> (4)</a:t>
            </a:r>
          </a:p>
        </p:txBody>
      </p:sp>
      <p:sp>
        <p:nvSpPr>
          <p:cNvPr id="353" name="Content Placeholder 2"/>
          <p:cNvSpPr txBox="1"/>
          <p:nvPr>
            <p:ph type="body" idx="1"/>
          </p:nvPr>
        </p:nvSpPr>
        <p:spPr>
          <a:prstGeom prst="rect">
            <a:avLst/>
          </a:prstGeom>
        </p:spPr>
        <p:txBody>
          <a:bodyPr/>
          <a:lstStyle>
            <a:lvl1pPr marL="0" indent="0" algn="just">
              <a:buSzTx/>
              <a:buNone/>
            </a:lvl1pPr>
          </a:lstStyle>
          <a:p>
            <a:pPr/>
            <a:r>
              <a:t>Putem fi siguri că Jackson va fi de acord cu propunerea. Pentru că altfel, coaliția se va dezmembra și exact în aceste circumstanțe s-ar desfășura alegeri, dar acest caz din urmă poate fi cu siguranță eliminat.</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5" name="Title 1"/>
          <p:cNvSpPr txBox="1"/>
          <p:nvPr>
            <p:ph type="title"/>
          </p:nvPr>
        </p:nvSpPr>
        <p:spPr>
          <a:prstGeom prst="rect">
            <a:avLst/>
          </a:prstGeom>
        </p:spPr>
        <p:txBody>
          <a:bodyPr/>
          <a:lstStyle/>
          <a:p>
            <a:pPr/>
            <a:r>
              <a:t>(4)</a:t>
            </a:r>
          </a:p>
        </p:txBody>
      </p:sp>
      <p:sp>
        <p:nvSpPr>
          <p:cNvPr id="356" name="Content Placeholder 2"/>
          <p:cNvSpPr txBox="1"/>
          <p:nvPr>
            <p:ph type="body" idx="1"/>
          </p:nvPr>
        </p:nvSpPr>
        <p:spPr>
          <a:prstGeom prst="rect">
            <a:avLst/>
          </a:prstGeom>
        </p:spPr>
        <p:txBody>
          <a:bodyPr/>
          <a:lstStyle/>
          <a:p>
            <a:pPr marL="0" indent="0">
              <a:buSzTx/>
              <a:buNone/>
            </a:pPr>
            <a:r>
              <a:t>A: Jackson va fi de acord cu propunerea</a:t>
            </a:r>
            <a:r>
              <a:t>.</a:t>
            </a:r>
          </a:p>
          <a:p>
            <a:pPr marL="0" indent="0">
              <a:buSzTx/>
              <a:buNone/>
            </a:pPr>
            <a:r>
              <a:t>B: Coal</a:t>
            </a:r>
            <a:r>
              <a:t>iția se va dezmembra.</a:t>
            </a:r>
          </a:p>
          <a:p>
            <a:pPr marL="0" indent="0">
              <a:buSzTx/>
              <a:buNone/>
            </a:pPr>
            <a:r>
              <a:t>C: Vor fi alegeri.</a:t>
            </a:r>
          </a:p>
          <a:p>
            <a:pPr marL="0" indent="0">
              <a:buSzTx/>
              <a:buNone/>
            </a:pPr>
          </a:p>
          <a:p>
            <a:pPr marL="0" indent="0">
              <a:buSzTx/>
              <a:buNone/>
            </a:pPr>
            <a:r>
              <a:t>(</a:t>
            </a:r>
            <a:r>
              <a:t>~A→B)&amp;(B↔C)</a:t>
            </a:r>
          </a:p>
          <a:p>
            <a:pPr marL="0" indent="0">
              <a:buSzTx/>
              <a:buNone/>
            </a:pPr>
            <a:r>
              <a:t>~C</a:t>
            </a:r>
          </a:p>
          <a:p>
            <a:pPr marL="0" indent="0">
              <a:buSzTx/>
              <a:buNone/>
              <a:defRPr>
                <a:latin typeface="Cambria Math"/>
                <a:ea typeface="Cambria Math"/>
                <a:cs typeface="Cambria Math"/>
                <a:sym typeface="Cambria Math"/>
              </a:defRPr>
            </a:pPr>
            <a:r>
              <a:t>∴A</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8" name="TextShape 1"/>
          <p:cNvSpPr txBox="1"/>
          <p:nvPr/>
        </p:nvSpPr>
        <p:spPr>
          <a:xfrm>
            <a:off x="4053839" y="495078"/>
            <a:ext cx="16275602" cy="1295124"/>
          </a:xfrm>
          <a:prstGeom prst="rect">
            <a:avLst/>
          </a:prstGeom>
          <a:ln w="12700">
            <a:miter lim="400000"/>
          </a:ln>
          <a:extLst>
            <a:ext uri="{C572A759-6A51-4108-AA02-DFA0A04FC94B}">
              <ma14:wrappingTextBoxFlag xmlns:ma14="http://schemas.microsoft.com/office/mac/drawingml/2011/main" val="1"/>
            </a:ext>
          </a:extLst>
        </p:spPr>
        <p:txBody>
          <a:bodyPr tIns="91439" bIns="91439" anchor="ctr">
            <a:spAutoFit/>
          </a:bodyPr>
          <a:lstStyle>
            <a:lvl1pPr defTabSz="1828800">
              <a:lnSpc>
                <a:spcPct val="100000"/>
              </a:lnSpc>
              <a:defRPr sz="8800">
                <a:latin typeface="Calibri"/>
                <a:ea typeface="Calibri"/>
                <a:cs typeface="Calibri"/>
                <a:sym typeface="Calibri"/>
              </a:defRPr>
            </a:lvl1pPr>
          </a:lstStyle>
          <a:p>
            <a:pPr/>
            <a:r>
              <a:t>Argumente</a:t>
            </a:r>
          </a:p>
        </p:txBody>
      </p:sp>
      <p:sp>
        <p:nvSpPr>
          <p:cNvPr id="359" name="TextShape 2"/>
          <p:cNvSpPr txBox="1"/>
          <p:nvPr/>
        </p:nvSpPr>
        <p:spPr>
          <a:xfrm>
            <a:off x="3437723" y="1649444"/>
            <a:ext cx="16275601" cy="12864600"/>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lnSpc>
                <a:spcPct val="100000"/>
              </a:lnSpc>
              <a:defRPr sz="4400">
                <a:solidFill>
                  <a:srgbClr val="292934"/>
                </a:solidFill>
                <a:latin typeface="Arial"/>
                <a:ea typeface="Arial"/>
                <a:cs typeface="Arial"/>
                <a:sym typeface="Arial"/>
              </a:defRPr>
            </a:pPr>
            <a:r>
              <a:t>Q: </a:t>
            </a:r>
            <a:r>
              <a:t>Cum test</a:t>
            </a:r>
            <a:r>
              <a:t>ăm validitatea argumentelor? Cum știm dacă un argument este valid?</a:t>
            </a:r>
          </a:p>
          <a:p>
            <a:pPr algn="l" defTabSz="1828800">
              <a:lnSpc>
                <a:spcPct val="100000"/>
              </a:lnSpc>
              <a:defRPr sz="4400">
                <a:solidFill>
                  <a:srgbClr val="292934"/>
                </a:solidFill>
                <a:latin typeface="Arial"/>
                <a:ea typeface="Arial"/>
                <a:cs typeface="Arial"/>
                <a:sym typeface="Arial"/>
              </a:defRPr>
            </a:pPr>
          </a:p>
          <a:p>
            <a:pPr algn="l" defTabSz="1828800">
              <a:lnSpc>
                <a:spcPct val="100000"/>
              </a:lnSpc>
              <a:defRPr sz="4400">
                <a:solidFill>
                  <a:srgbClr val="292934"/>
                </a:solidFill>
                <a:latin typeface="Arial"/>
                <a:ea typeface="Arial"/>
                <a:cs typeface="Arial"/>
                <a:sym typeface="Arial"/>
              </a:defRPr>
            </a:pPr>
            <a:r>
              <a:t>Algoritm:</a:t>
            </a:r>
          </a:p>
          <a:p>
            <a:pPr marL="1028700" indent="-1028700" algn="l" defTabSz="1828800">
              <a:lnSpc>
                <a:spcPct val="100000"/>
              </a:lnSpc>
              <a:buSzPct val="100000"/>
              <a:buAutoNum type="arabicParenBoth" startAt="1"/>
              <a:defRPr sz="4400">
                <a:solidFill>
                  <a:srgbClr val="292934"/>
                </a:solidFill>
                <a:latin typeface="Arial"/>
                <a:ea typeface="Arial"/>
                <a:cs typeface="Arial"/>
                <a:sym typeface="Arial"/>
              </a:defRPr>
            </a:pPr>
            <a:r>
              <a:t>Identificăm premisele și concluzia.</a:t>
            </a:r>
          </a:p>
          <a:p>
            <a:pPr marL="1028700" indent="-1028700" algn="l" defTabSz="1828800">
              <a:lnSpc>
                <a:spcPct val="100000"/>
              </a:lnSpc>
              <a:buSzPct val="100000"/>
              <a:buAutoNum type="arabicParenBoth" startAt="1"/>
              <a:defRPr sz="4400">
                <a:solidFill>
                  <a:srgbClr val="292934"/>
                </a:solidFill>
                <a:latin typeface="Arial"/>
                <a:ea typeface="Arial"/>
                <a:cs typeface="Arial"/>
                <a:sym typeface="Arial"/>
              </a:defRPr>
            </a:pPr>
            <a:r>
              <a:t>Le descoperim forma logică (le </a:t>
            </a:r>
            <a:r>
              <a:rPr i="1"/>
              <a:t>formalizăm</a:t>
            </a:r>
            <a:r>
              <a:t> sau </a:t>
            </a:r>
            <a:r>
              <a:rPr i="1"/>
              <a:t>simbolizăm</a:t>
            </a:r>
            <a:r>
              <a:t> în limbajului logicii).</a:t>
            </a:r>
          </a:p>
          <a:p>
            <a:pPr marL="1028700" indent="-1028700" algn="l" defTabSz="1828800">
              <a:lnSpc>
                <a:spcPct val="100000"/>
              </a:lnSpc>
              <a:buSzPct val="100000"/>
              <a:buAutoNum type="arabicParenBoth" startAt="1"/>
              <a:defRPr sz="4400">
                <a:solidFill>
                  <a:srgbClr val="292934"/>
                </a:solidFill>
                <a:latin typeface="Arial"/>
                <a:ea typeface="Arial"/>
                <a:cs typeface="Arial"/>
                <a:sym typeface="Arial"/>
              </a:defRPr>
            </a:pPr>
            <a:r>
              <a:t>Construim următoarea propoziție: </a:t>
            </a:r>
          </a:p>
          <a:p>
            <a:pPr marL="1028700" indent="-1028700" algn="l" defTabSz="1828800">
              <a:lnSpc>
                <a:spcPct val="100000"/>
              </a:lnSpc>
              <a:defRPr sz="4400">
                <a:solidFill>
                  <a:srgbClr val="292934"/>
                </a:solidFill>
                <a:latin typeface="Arial"/>
                <a:ea typeface="Arial"/>
                <a:cs typeface="Arial"/>
                <a:sym typeface="Arial"/>
              </a:defRPr>
            </a:pPr>
            <a:r>
              <a:t>	(premisa1 &amp; premisa 2 &amp; ... &amp; premisa n) -</a:t>
            </a:r>
            <a:r>
              <a:t>&gt; concluzie</a:t>
            </a:r>
          </a:p>
          <a:p>
            <a:pPr marL="1028700" indent="-1028700" algn="l" defTabSz="1828800">
              <a:lnSpc>
                <a:spcPct val="100000"/>
              </a:lnSpc>
              <a:defRPr sz="4400">
                <a:solidFill>
                  <a:srgbClr val="292934"/>
                </a:solidFill>
                <a:latin typeface="Arial"/>
                <a:ea typeface="Arial"/>
                <a:cs typeface="Arial"/>
                <a:sym typeface="Arial"/>
              </a:defRPr>
            </a:pPr>
          </a:p>
          <a:p>
            <a:pPr marL="1028700" indent="-1028700" algn="l" defTabSz="1828800">
              <a:lnSpc>
                <a:spcPct val="100000"/>
              </a:lnSpc>
              <a:defRPr sz="4400">
                <a:solidFill>
                  <a:srgbClr val="292934"/>
                </a:solidFill>
                <a:latin typeface="Arial"/>
                <a:ea typeface="Arial"/>
                <a:cs typeface="Arial"/>
                <a:sym typeface="Arial"/>
              </a:defRPr>
            </a:pPr>
            <a:r>
              <a:t>	adic</a:t>
            </a:r>
            <a:r>
              <a:t>ă: conjuncția tuturor premiselor implică concluzia.</a:t>
            </a:r>
          </a:p>
          <a:p>
            <a:pPr marL="1028700" indent="-1028700" algn="l" defTabSz="1828800">
              <a:lnSpc>
                <a:spcPct val="100000"/>
              </a:lnSpc>
              <a:defRPr sz="4400">
                <a:solidFill>
                  <a:srgbClr val="292934"/>
                </a:solidFill>
                <a:latin typeface="Arial"/>
                <a:ea typeface="Arial"/>
                <a:cs typeface="Arial"/>
                <a:sym typeface="Arial"/>
              </a:defRPr>
            </a:pPr>
            <a:r>
              <a:t>(4) Testăm dacă propoziția este tautologie.</a:t>
            </a:r>
          </a:p>
          <a:p>
            <a:pPr marL="1028700" indent="-1028700" algn="l" defTabSz="1828800">
              <a:lnSpc>
                <a:spcPct val="100000"/>
              </a:lnSpc>
              <a:defRPr sz="4400">
                <a:solidFill>
                  <a:srgbClr val="292934"/>
                </a:solidFill>
                <a:latin typeface="Arial"/>
                <a:ea typeface="Arial"/>
                <a:cs typeface="Arial"/>
                <a:sym typeface="Arial"/>
              </a:defRPr>
            </a:pPr>
            <a:r>
              <a:t>(5) Dacă este tautologie, atunci argumentul este valid. Altfel, nu.</a:t>
            </a:r>
          </a:p>
          <a:p>
            <a:pPr marL="1028700" indent="-1028700" algn="l" defTabSz="1828800">
              <a:lnSpc>
                <a:spcPct val="100000"/>
              </a:lnSpc>
              <a:defRPr sz="4400">
                <a:solidFill>
                  <a:srgbClr val="292934"/>
                </a:solidFill>
                <a:latin typeface="Arial"/>
                <a:ea typeface="Arial"/>
                <a:cs typeface="Arial"/>
                <a:sym typeface="Arial"/>
              </a:defRPr>
            </a:pPr>
          </a:p>
          <a:p>
            <a:pPr marL="1028700" indent="-1028700" algn="l" defTabSz="1828800">
              <a:lnSpc>
                <a:spcPct val="100000"/>
              </a:lnSpc>
              <a:defRPr b="1" sz="4400">
                <a:solidFill>
                  <a:srgbClr val="292934"/>
                </a:solidFill>
                <a:latin typeface="Arial"/>
                <a:ea typeface="Arial"/>
                <a:cs typeface="Arial"/>
                <a:sym typeface="Arial"/>
              </a:defRPr>
            </a:pPr>
            <a:r>
              <a:t>Tautologie. </a:t>
            </a:r>
            <a:r>
              <a:rPr b="0"/>
              <a:t>O propoziție P este tautologică ddacă este adevărată indiferent de interpretarea acesteia = dacă pe fiecare linie a tabelului de adevăr avem 1. </a:t>
            </a:r>
          </a:p>
          <a:p>
            <a:pPr algn="l" defTabSz="1828800">
              <a:lnSpc>
                <a:spcPct val="100000"/>
              </a:lnSpc>
              <a:defRPr sz="3600">
                <a:solidFill>
                  <a:srgbClr val="292934"/>
                </a:solidFill>
                <a:latin typeface="Arial"/>
                <a:ea typeface="Arial"/>
                <a:cs typeface="Arial"/>
                <a:sym typeface="Arial"/>
              </a:defRPr>
            </a:pPr>
            <a:endParaRPr b="1" sz="4400"/>
          </a:p>
          <a:p>
            <a:pPr algn="l" defTabSz="1828800">
              <a:lnSpc>
                <a:spcPct val="100000"/>
              </a:lnSpc>
              <a:defRPr sz="3600">
                <a:solidFill>
                  <a:srgbClr val="292934"/>
                </a:solidFill>
                <a:latin typeface="Arial"/>
                <a:ea typeface="Arial"/>
                <a:cs typeface="Arial"/>
                <a:sym typeface="Arial"/>
              </a:defRPr>
            </a:pPr>
            <a:endParaRPr b="1" sz="4400"/>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1" name="Title 1"/>
          <p:cNvSpPr txBox="1"/>
          <p:nvPr>
            <p:ph type="title"/>
          </p:nvPr>
        </p:nvSpPr>
        <p:spPr>
          <a:prstGeom prst="rect">
            <a:avLst/>
          </a:prstGeom>
        </p:spPr>
        <p:txBody>
          <a:bodyPr/>
          <a:lstStyle/>
          <a:p>
            <a:pPr/>
            <a:r>
              <a:t>Negaţia</a:t>
            </a:r>
          </a:p>
        </p:txBody>
      </p:sp>
      <p:sp>
        <p:nvSpPr>
          <p:cNvPr id="362" name="Content Placeholder 2"/>
          <p:cNvSpPr txBox="1"/>
          <p:nvPr>
            <p:ph type="body" idx="1"/>
          </p:nvPr>
        </p:nvSpPr>
        <p:spPr>
          <a:prstGeom prst="rect">
            <a:avLst/>
          </a:prstGeom>
        </p:spPr>
        <p:txBody>
          <a:bodyPr/>
          <a:lstStyle/>
          <a:p>
            <a:pPr/>
            <a:r>
              <a:t>Negaţia inversează valoarea de adevăr a propoziţiei iniţiale.</a:t>
            </a:r>
          </a:p>
          <a:p>
            <a:pPr/>
          </a:p>
          <a:p>
            <a:pPr marL="0" indent="114300">
              <a:spcBef>
                <a:spcPts val="1300"/>
              </a:spcBef>
              <a:buSzTx/>
              <a:buNone/>
              <a:defRPr b="1" sz="5600">
                <a:solidFill>
                  <a:srgbClr val="FF0000"/>
                </a:solidFill>
                <a:effectLst>
                  <a:outerShdw sx="100000" sy="100000" kx="0" ky="0" algn="b" rotWithShape="0" blurRad="38100" dist="38100" dir="2700000">
                    <a:srgbClr val="000000">
                      <a:alpha val="43137"/>
                    </a:srgbClr>
                  </a:outerShdw>
                </a:effectLst>
              </a:defRPr>
            </a:pPr>
            <a:r>
              <a:t>2</a:t>
            </a:r>
            <a:r>
              <a:rPr baseline="31000"/>
              <a:t>n </a:t>
            </a:r>
            <a:r>
              <a:t> - unde </a:t>
            </a:r>
            <a:r>
              <a:rPr i="1"/>
              <a:t>n</a:t>
            </a:r>
            <a:r>
              <a:t> este numărul de litere-propoziţie.</a:t>
            </a:r>
          </a:p>
        </p:txBody>
      </p:sp>
      <p:graphicFrame>
        <p:nvGraphicFramePr>
          <p:cNvPr id="363" name="Table 3"/>
          <p:cNvGraphicFramePr/>
          <p:nvPr/>
        </p:nvGraphicFramePr>
        <p:xfrm>
          <a:off x="9448800" y="8991600"/>
          <a:ext cx="6528049" cy="2469873"/>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251324"/>
                <a:gridCol w="3251324"/>
              </a:tblGrid>
              <a:tr h="764890">
                <a:tc>
                  <a:txBody>
                    <a:bodyPr/>
                    <a:lstStyle/>
                    <a:p>
                      <a:pPr defTabSz="1828800">
                        <a:defRPr b="0" sz="1800"/>
                      </a:pPr>
                      <a:r>
                        <a:rPr b="1" sz="3600">
                          <a:solidFill>
                            <a:srgbClr val="FFFFFF"/>
                          </a:solidFill>
                          <a:latin typeface="Arial"/>
                          <a:ea typeface="Arial"/>
                          <a:cs typeface="Arial"/>
                          <a:sym typeface="Arial"/>
                        </a:rPr>
                        <a:t>p</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a:txBody>
                    <a:bodyPr/>
                    <a:lstStyle/>
                    <a:p>
                      <a:pPr defTabSz="1828800">
                        <a:defRPr b="0" sz="1800"/>
                      </a:pPr>
                      <a:r>
                        <a:rPr b="1" sz="3600">
                          <a:solidFill>
                            <a:srgbClr val="FFFFFF"/>
                          </a:solidFill>
                          <a:latin typeface="Arial"/>
                          <a:ea typeface="Arial"/>
                          <a:cs typeface="Arial"/>
                          <a:sym typeface="Arial"/>
                        </a:rPr>
                        <a:t>~p</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r>
              <a:tr h="1032066">
                <a:tc>
                  <a:txBody>
                    <a:bodyPr/>
                    <a:lstStyle/>
                    <a:p>
                      <a:pPr defTabSz="1828800">
                        <a:defRPr sz="1800"/>
                      </a:pPr>
                      <a:r>
                        <a:rPr sz="3600">
                          <a:solidFill>
                            <a:srgbClr val="292934"/>
                          </a:solidFill>
                          <a:latin typeface="Arial"/>
                          <a:ea typeface="Arial"/>
                          <a:cs typeface="Arial"/>
                          <a:sym typeface="Arial"/>
                        </a:rPr>
                        <a:t>T</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r>
              <a:tr h="716496">
                <a:tc>
                  <a:txBody>
                    <a:bodyPr/>
                    <a:lstStyle/>
                    <a:p>
                      <a:pPr defTabSz="1828800">
                        <a:defRPr sz="1800"/>
                      </a:pPr>
                      <a:r>
                        <a:rPr sz="3600">
                          <a:solidFill>
                            <a:srgbClr val="292934"/>
                          </a:solidFill>
                          <a:latin typeface="Arial"/>
                          <a:ea typeface="Arial"/>
                          <a:cs typeface="Arial"/>
                          <a:sym typeface="Arial"/>
                        </a:rPr>
                        <a:t>⊥</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T</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r>
            </a:tbl>
          </a:graphicData>
        </a:graphic>
      </p:graphicFrame>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5" name="Title 1"/>
          <p:cNvSpPr txBox="1"/>
          <p:nvPr>
            <p:ph type="title"/>
          </p:nvPr>
        </p:nvSpPr>
        <p:spPr>
          <a:prstGeom prst="rect">
            <a:avLst/>
          </a:prstGeom>
        </p:spPr>
        <p:txBody>
          <a:bodyPr/>
          <a:lstStyle>
            <a:lvl1pPr defTabSz="1572768">
              <a:defRPr spc="-172" sz="6192"/>
            </a:lvl1pPr>
          </a:lstStyle>
          <a:p>
            <a:pPr/>
            <a:r>
              <a:t>Conjuncţia, Disjuncţia, Condiţionalul, Bicondiţionalul</a:t>
            </a:r>
          </a:p>
        </p:txBody>
      </p:sp>
      <p:graphicFrame>
        <p:nvGraphicFramePr>
          <p:cNvPr id="366" name="Content Placeholder 3"/>
          <p:cNvGraphicFramePr/>
          <p:nvPr/>
        </p:nvGraphicFramePr>
        <p:xfrm>
          <a:off x="3983087" y="6137919"/>
          <a:ext cx="15240001" cy="370840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535766"/>
                <a:gridCol w="2535766"/>
                <a:gridCol w="2535766"/>
                <a:gridCol w="2535766"/>
                <a:gridCol w="2535766"/>
                <a:gridCol w="2535766"/>
              </a:tblGrid>
              <a:tr h="802599">
                <a:tc>
                  <a:txBody>
                    <a:bodyPr/>
                    <a:lstStyle/>
                    <a:p>
                      <a:pPr defTabSz="1828800">
                        <a:defRPr b="0" sz="1800"/>
                      </a:pPr>
                      <a:r>
                        <a:rPr b="1" sz="3600">
                          <a:solidFill>
                            <a:srgbClr val="FFFFFF"/>
                          </a:solidFill>
                          <a:latin typeface="Arial"/>
                          <a:ea typeface="Arial"/>
                          <a:cs typeface="Arial"/>
                          <a:sym typeface="Arial"/>
                        </a:rPr>
                        <a:t>p</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a:txBody>
                    <a:bodyPr/>
                    <a:lstStyle/>
                    <a:p>
                      <a:pPr defTabSz="1828800">
                        <a:defRPr b="0" sz="1800"/>
                      </a:pPr>
                      <a:r>
                        <a:rPr b="1" sz="3600">
                          <a:solidFill>
                            <a:srgbClr val="FFFFFF"/>
                          </a:solidFill>
                          <a:latin typeface="Arial"/>
                          <a:ea typeface="Arial"/>
                          <a:cs typeface="Arial"/>
                          <a:sym typeface="Arial"/>
                        </a:rPr>
                        <a:t>q</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a:txBody>
                    <a:bodyPr/>
                    <a:lstStyle/>
                    <a:p>
                      <a:pPr defTabSz="1828800">
                        <a:defRPr b="0" sz="1800"/>
                      </a:pPr>
                      <a:r>
                        <a:rPr b="1" sz="3600">
                          <a:solidFill>
                            <a:srgbClr val="FFFFFF"/>
                          </a:solidFill>
                          <a:latin typeface="Arial"/>
                          <a:ea typeface="Arial"/>
                          <a:cs typeface="Arial"/>
                          <a:sym typeface="Arial"/>
                        </a:rPr>
                        <a:t>p&amp;q</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a:txBody>
                    <a:bodyPr/>
                    <a:lstStyle/>
                    <a:p>
                      <a:pPr defTabSz="1828800">
                        <a:defRPr b="0" sz="1800"/>
                      </a:pPr>
                      <a:r>
                        <a:rPr b="1" sz="3600">
                          <a:solidFill>
                            <a:srgbClr val="FFFFFF"/>
                          </a:solidFill>
                          <a:latin typeface="Arial"/>
                          <a:ea typeface="Arial"/>
                          <a:cs typeface="Arial"/>
                          <a:sym typeface="Arial"/>
                        </a:rPr>
                        <a:t>pvq</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a:txBody>
                    <a:bodyPr/>
                    <a:lstStyle/>
                    <a:p>
                      <a:pPr defTabSz="1828800">
                        <a:defRPr b="0" sz="1800"/>
                      </a:pPr>
                      <a:r>
                        <a:rPr b="1" sz="3600">
                          <a:solidFill>
                            <a:srgbClr val="FFFFFF"/>
                          </a:solidFill>
                          <a:latin typeface="Arial"/>
                          <a:ea typeface="Arial"/>
                          <a:cs typeface="Arial"/>
                          <a:sym typeface="Arial"/>
                        </a:rPr>
                        <a:t>p→q</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a:txBody>
                    <a:bodyPr/>
                    <a:lstStyle/>
                    <a:p>
                      <a:pPr defTabSz="1828800">
                        <a:defRPr b="0" sz="1800"/>
                      </a:pPr>
                      <a:r>
                        <a:rPr b="1" sz="3600">
                          <a:solidFill>
                            <a:srgbClr val="FFFFFF"/>
                          </a:solidFill>
                          <a:latin typeface="Arial"/>
                          <a:ea typeface="Arial"/>
                          <a:cs typeface="Arial"/>
                          <a:sym typeface="Arial"/>
                        </a:rPr>
                        <a:t>p↔q</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r>
              <a:tr h="802599">
                <a:tc>
                  <a:txBody>
                    <a:bodyPr/>
                    <a:lstStyle/>
                    <a:p>
                      <a:pPr defTabSz="1828800">
                        <a:defRPr sz="1800"/>
                      </a:pPr>
                      <a:r>
                        <a:rPr sz="3600">
                          <a:solidFill>
                            <a:srgbClr val="292934"/>
                          </a:solidFill>
                          <a:latin typeface="Arial"/>
                          <a:ea typeface="Arial"/>
                          <a:cs typeface="Arial"/>
                          <a:sym typeface="Arial"/>
                        </a:rPr>
                        <a:t>T</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T</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T</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T</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T</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T</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r>
              <a:tr h="751819">
                <a:tc>
                  <a:txBody>
                    <a:bodyPr/>
                    <a:lstStyle/>
                    <a:p>
                      <a:pPr defTabSz="1828800">
                        <a:defRPr sz="1800"/>
                      </a:pPr>
                      <a:r>
                        <a:rPr sz="3600">
                          <a:solidFill>
                            <a:srgbClr val="292934"/>
                          </a:solidFill>
                          <a:latin typeface="Arial"/>
                          <a:ea typeface="Arial"/>
                          <a:cs typeface="Arial"/>
                          <a:sym typeface="Arial"/>
                        </a:rPr>
                        <a:t>T</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T</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r>
              <a:tr h="751819">
                <a:tc>
                  <a:txBody>
                    <a:bodyPr/>
                    <a:lstStyle/>
                    <a:p>
                      <a:pPr defTabSz="1828800">
                        <a:defRPr sz="1800"/>
                      </a:pPr>
                      <a:r>
                        <a:rPr sz="3600">
                          <a:solidFill>
                            <a:srgbClr val="292934"/>
                          </a:solidFill>
                          <a:latin typeface="Arial"/>
                          <a:ea typeface="Arial"/>
                          <a:cs typeface="Arial"/>
                          <a:sym typeface="Arial"/>
                        </a:rPr>
                        <a:t>⊥</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T</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T</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T</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BDFDD"/>
                    </a:solidFill>
                  </a:tcPr>
                </a:tc>
              </a:tr>
              <a:tr h="751819">
                <a:tc>
                  <a:txBody>
                    <a:bodyPr/>
                    <a:lstStyle/>
                    <a:p>
                      <a:pPr defTabSz="1828800">
                        <a:defRPr sz="1800"/>
                      </a:pPr>
                      <a:r>
                        <a:rPr sz="3600">
                          <a:solidFill>
                            <a:srgbClr val="292934"/>
                          </a:solidFill>
                          <a:latin typeface="Arial"/>
                          <a:ea typeface="Arial"/>
                          <a:cs typeface="Arial"/>
                          <a:sym typeface="Arial"/>
                        </a:rPr>
                        <a:t>⊥</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T</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T</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r>
            </a:tbl>
          </a:graphicData>
        </a:graphic>
      </p:graphicFrame>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8" name="Content Placeholder 2"/>
          <p:cNvSpPr txBox="1"/>
          <p:nvPr>
            <p:ph type="body" idx="1"/>
          </p:nvPr>
        </p:nvSpPr>
        <p:spPr>
          <a:xfrm>
            <a:off x="3962400" y="665312"/>
            <a:ext cx="15240000" cy="12136288"/>
          </a:xfrm>
          <a:prstGeom prst="rect">
            <a:avLst/>
          </a:prstGeom>
        </p:spPr>
        <p:txBody>
          <a:bodyPr/>
          <a:lstStyle/>
          <a:p>
            <a:pPr algn="just">
              <a:spcBef>
                <a:spcPts val="1400"/>
              </a:spcBef>
              <a:defRPr b="1" sz="6000">
                <a:solidFill>
                  <a:srgbClr val="FF0000"/>
                </a:solidFill>
                <a:effectLst>
                  <a:outerShdw sx="100000" sy="100000" kx="0" ky="0" algn="b" rotWithShape="0" blurRad="38100" dist="38100" dir="2700000">
                    <a:srgbClr val="000000">
                      <a:alpha val="43137"/>
                    </a:srgbClr>
                  </a:outerShdw>
                </a:effectLst>
              </a:defRPr>
            </a:pPr>
            <a:r>
              <a:t>Negaţia</a:t>
            </a:r>
            <a:r>
              <a:rPr b="0">
                <a:solidFill>
                  <a:srgbClr val="292934"/>
                </a:solidFill>
              </a:rPr>
              <a:t> inversează valorile de adevăr.</a:t>
            </a:r>
            <a:endParaRPr b="0">
              <a:solidFill>
                <a:srgbClr val="292934"/>
              </a:solidFill>
            </a:endParaRPr>
          </a:p>
          <a:p>
            <a:pPr algn="just">
              <a:spcBef>
                <a:spcPts val="1400"/>
              </a:spcBef>
              <a:defRPr b="1" sz="6000">
                <a:solidFill>
                  <a:srgbClr val="FF0000"/>
                </a:solidFill>
                <a:effectLst>
                  <a:outerShdw sx="100000" sy="100000" kx="0" ky="0" algn="b" rotWithShape="0" blurRad="38100" dist="38100" dir="2700000">
                    <a:srgbClr val="000000">
                      <a:alpha val="43137"/>
                    </a:srgbClr>
                  </a:outerShdw>
                </a:effectLst>
              </a:defRPr>
            </a:pPr>
            <a:r>
              <a:t>Conjuncţia</a:t>
            </a:r>
            <a:r>
              <a:rPr b="0">
                <a:solidFill>
                  <a:srgbClr val="292934"/>
                </a:solidFill>
              </a:rPr>
              <a:t> este adevărată dacă şi numai dacă ambii conjuncţi sunt adevăraţi.</a:t>
            </a:r>
            <a:endParaRPr b="0">
              <a:solidFill>
                <a:srgbClr val="292934"/>
              </a:solidFill>
            </a:endParaRPr>
          </a:p>
          <a:p>
            <a:pPr algn="just">
              <a:spcBef>
                <a:spcPts val="1400"/>
              </a:spcBef>
              <a:defRPr b="1" sz="6000">
                <a:solidFill>
                  <a:srgbClr val="FF0000"/>
                </a:solidFill>
                <a:effectLst>
                  <a:outerShdw sx="100000" sy="100000" kx="0" ky="0" algn="b" rotWithShape="0" blurRad="38100" dist="38100" dir="2700000">
                    <a:srgbClr val="000000">
                      <a:alpha val="43137"/>
                    </a:srgbClr>
                  </a:outerShdw>
                </a:effectLst>
              </a:defRPr>
            </a:pPr>
            <a:r>
              <a:t>Disjuncţia</a:t>
            </a:r>
            <a:r>
              <a:rPr b="0">
                <a:solidFill>
                  <a:srgbClr val="292934"/>
                </a:solidFill>
              </a:rPr>
              <a:t> este falsă dacă şi numai dacă ambii disjuncţi sunt falşi. În caz contrar este adevărată.</a:t>
            </a:r>
            <a:endParaRPr b="0">
              <a:solidFill>
                <a:srgbClr val="292934"/>
              </a:solidFill>
            </a:endParaRPr>
          </a:p>
          <a:p>
            <a:pPr algn="just">
              <a:spcBef>
                <a:spcPts val="1400"/>
              </a:spcBef>
              <a:defRPr b="1" sz="6000">
                <a:solidFill>
                  <a:srgbClr val="FF0000"/>
                </a:solidFill>
                <a:effectLst>
                  <a:outerShdw sx="100000" sy="100000" kx="0" ky="0" algn="b" rotWithShape="0" blurRad="38100" dist="38100" dir="2700000">
                    <a:srgbClr val="000000">
                      <a:alpha val="43137"/>
                    </a:srgbClr>
                  </a:outerShdw>
                </a:effectLst>
              </a:defRPr>
            </a:pPr>
            <a:r>
              <a:t>Condiţionalul</a:t>
            </a:r>
            <a:r>
              <a:rPr b="0">
                <a:solidFill>
                  <a:srgbClr val="292934"/>
                </a:solidFill>
              </a:rPr>
              <a:t> este fals dacă şi numai dacă antecedentul este adevărat şi consecventul fals.</a:t>
            </a:r>
            <a:endParaRPr b="0">
              <a:solidFill>
                <a:srgbClr val="292934"/>
              </a:solidFill>
            </a:endParaRPr>
          </a:p>
          <a:p>
            <a:pPr algn="just">
              <a:spcBef>
                <a:spcPts val="1400"/>
              </a:spcBef>
              <a:defRPr b="1" sz="6000">
                <a:solidFill>
                  <a:srgbClr val="FF0000"/>
                </a:solidFill>
                <a:effectLst>
                  <a:outerShdw sx="100000" sy="100000" kx="0" ky="0" algn="b" rotWithShape="0" blurRad="38100" dist="38100" dir="2700000">
                    <a:srgbClr val="000000">
                      <a:alpha val="43137"/>
                    </a:srgbClr>
                  </a:outerShdw>
                </a:effectLst>
              </a:defRPr>
            </a:pPr>
            <a:r>
              <a:t>Bicondiţionalul</a:t>
            </a:r>
            <a:r>
              <a:rPr b="0">
                <a:solidFill>
                  <a:srgbClr val="292934"/>
                </a:solidFill>
              </a:rPr>
              <a:t> este adevărat dacă şi numai dacă ambii săi membri au aceeaşi valoare de adevăr.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Title 1"/>
          <p:cNvSpPr txBox="1"/>
          <p:nvPr>
            <p:ph type="title"/>
          </p:nvPr>
        </p:nvSpPr>
        <p:spPr>
          <a:prstGeom prst="rect">
            <a:avLst/>
          </a:prstGeom>
        </p:spPr>
        <p:txBody>
          <a:bodyPr/>
          <a:lstStyle/>
          <a:p>
            <a:pPr/>
            <a:r>
              <a:t>But why?</a:t>
            </a:r>
          </a:p>
        </p:txBody>
      </p:sp>
      <p:sp>
        <p:nvSpPr>
          <p:cNvPr id="225" name="Content Placeholder 2"/>
          <p:cNvSpPr txBox="1"/>
          <p:nvPr>
            <p:ph type="body" idx="1"/>
          </p:nvPr>
        </p:nvSpPr>
        <p:spPr>
          <a:prstGeom prst="rect">
            <a:avLst/>
          </a:prstGeom>
        </p:spPr>
        <p:txBody>
          <a:bodyPr/>
          <a:lstStyle>
            <a:lvl1pPr marL="0" indent="0">
              <a:buSzTx/>
              <a:buNone/>
            </a:lvl1pPr>
          </a:lstStyle>
          <a:p>
            <a:pPr/>
            <a:r>
              <a:t>(P1&amp;P2&amp;..Pn)→C</a:t>
            </a:r>
          </a:p>
        </p:txBody>
      </p:sp>
      <p:graphicFrame>
        <p:nvGraphicFramePr>
          <p:cNvPr id="226" name="Table 3"/>
          <p:cNvGraphicFramePr/>
          <p:nvPr/>
        </p:nvGraphicFramePr>
        <p:xfrm>
          <a:off x="6400800" y="5791200"/>
          <a:ext cx="12166600" cy="3860656"/>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055533"/>
                <a:gridCol w="4055533"/>
                <a:gridCol w="4055533"/>
              </a:tblGrid>
              <a:tr h="802599">
                <a:tc>
                  <a:txBody>
                    <a:bodyPr/>
                    <a:lstStyle/>
                    <a:p>
                      <a:pPr defTabSz="1828800">
                        <a:defRPr b="0" sz="1800"/>
                      </a:pPr>
                      <a:r>
                        <a:rPr b="1" sz="3600">
                          <a:solidFill>
                            <a:srgbClr val="FFFFFF"/>
                          </a:solidFill>
                          <a:latin typeface="Arial"/>
                          <a:ea typeface="Arial"/>
                          <a:cs typeface="Arial"/>
                          <a:sym typeface="Arial"/>
                        </a:rPr>
                        <a:t>Premise</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a:txBody>
                    <a:bodyPr/>
                    <a:lstStyle/>
                    <a:p>
                      <a:pPr defTabSz="1828800">
                        <a:defRPr b="0" sz="1800"/>
                      </a:pPr>
                      <a:r>
                        <a:rPr b="1" sz="3600">
                          <a:solidFill>
                            <a:srgbClr val="FFFFFF"/>
                          </a:solidFill>
                          <a:latin typeface="Arial"/>
                          <a:ea typeface="Arial"/>
                          <a:cs typeface="Arial"/>
                          <a:sym typeface="Arial"/>
                        </a:rPr>
                        <a:t>Concluzie</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a:txBody>
                    <a:bodyPr/>
                    <a:lstStyle/>
                    <a:p>
                      <a:pPr defTabSz="1828800">
                        <a:defRPr b="0" sz="1800"/>
                      </a:pPr>
                      <a:r>
                        <a:rPr b="1" sz="3600">
                          <a:solidFill>
                            <a:srgbClr val="FFFFFF"/>
                          </a:solidFill>
                          <a:latin typeface="Arial"/>
                          <a:ea typeface="Arial"/>
                          <a:cs typeface="Arial"/>
                          <a:sym typeface="Arial"/>
                        </a:rPr>
                        <a:t>Argument</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r>
              <a:tr h="802599">
                <a:tc>
                  <a:txBody>
                    <a:bodyPr/>
                    <a:lstStyle/>
                    <a:p>
                      <a:pPr defTabSz="1828800">
                        <a:defRPr sz="1800"/>
                      </a:pPr>
                      <a:r>
                        <a:rPr sz="3600">
                          <a:solidFill>
                            <a:srgbClr val="292934"/>
                          </a:solidFill>
                          <a:latin typeface="Arial"/>
                          <a:ea typeface="Arial"/>
                          <a:cs typeface="Arial"/>
                          <a:sym typeface="Arial"/>
                        </a:rPr>
                        <a:t>1</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1</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1</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r>
              <a:tr h="751819">
                <a:tc>
                  <a:txBody>
                    <a:bodyPr/>
                    <a:lstStyle/>
                    <a:p>
                      <a:pPr defTabSz="1828800">
                        <a:defRPr sz="1800"/>
                      </a:pPr>
                      <a:r>
                        <a:rPr sz="3600">
                          <a:solidFill>
                            <a:srgbClr val="292934"/>
                          </a:solidFill>
                          <a:latin typeface="Arial"/>
                          <a:ea typeface="Arial"/>
                          <a:cs typeface="Arial"/>
                          <a:sym typeface="Arial"/>
                        </a:rPr>
                        <a:t>1</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0</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0</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r>
              <a:tr h="751819">
                <a:tc>
                  <a:txBody>
                    <a:bodyPr/>
                    <a:lstStyle/>
                    <a:p>
                      <a:pPr defTabSz="1828800">
                        <a:defRPr sz="1800"/>
                      </a:pPr>
                      <a:r>
                        <a:rPr sz="3600">
                          <a:solidFill>
                            <a:srgbClr val="292934"/>
                          </a:solidFill>
                          <a:latin typeface="Arial"/>
                          <a:ea typeface="Arial"/>
                          <a:cs typeface="Arial"/>
                          <a:sym typeface="Arial"/>
                        </a:rPr>
                        <a:t>0</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1</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1</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BDFDD"/>
                    </a:solidFill>
                  </a:tcPr>
                </a:tc>
              </a:tr>
              <a:tr h="751819">
                <a:tc>
                  <a:txBody>
                    <a:bodyPr/>
                    <a:lstStyle/>
                    <a:p>
                      <a:pPr defTabSz="1828800">
                        <a:defRPr sz="1800"/>
                      </a:pPr>
                      <a:r>
                        <a:rPr sz="3600">
                          <a:solidFill>
                            <a:srgbClr val="292934"/>
                          </a:solidFill>
                          <a:latin typeface="Arial"/>
                          <a:ea typeface="Arial"/>
                          <a:cs typeface="Arial"/>
                          <a:sym typeface="Arial"/>
                        </a:rPr>
                        <a:t>0</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0</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1</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r>
            </a:tbl>
          </a:graphicData>
        </a:graphic>
      </p:graphicFrame>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0" name="Title 1"/>
          <p:cNvSpPr txBox="1"/>
          <p:nvPr>
            <p:ph type="title"/>
          </p:nvPr>
        </p:nvSpPr>
        <p:spPr>
          <a:prstGeom prst="rect">
            <a:avLst/>
          </a:prstGeom>
        </p:spPr>
        <p:txBody>
          <a:bodyPr/>
          <a:lstStyle/>
          <a:p>
            <a:pPr/>
            <a:r>
              <a:t>Clasificarea formulelor</a:t>
            </a:r>
          </a:p>
        </p:txBody>
      </p:sp>
      <p:sp>
        <p:nvSpPr>
          <p:cNvPr id="371" name="Content Placeholder 2"/>
          <p:cNvSpPr txBox="1"/>
          <p:nvPr>
            <p:ph type="body" idx="1"/>
          </p:nvPr>
        </p:nvSpPr>
        <p:spPr>
          <a:prstGeom prst="rect">
            <a:avLst/>
          </a:prstGeom>
        </p:spPr>
        <p:txBody>
          <a:bodyPr/>
          <a:lstStyle/>
          <a:p>
            <a:pPr/>
          </a:p>
        </p:txBody>
      </p:sp>
      <p:graphicFrame>
        <p:nvGraphicFramePr>
          <p:cNvPr id="372" name="Table 3"/>
          <p:cNvGraphicFramePr/>
          <p:nvPr/>
        </p:nvGraphicFramePr>
        <p:xfrm>
          <a:off x="4847183" y="4841776"/>
          <a:ext cx="13296799" cy="460851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423799"/>
                <a:gridCol w="4423799"/>
                <a:gridCol w="4423799"/>
              </a:tblGrid>
              <a:tr h="1438374">
                <a:tc gridSpan="2">
                  <a:txBody>
                    <a:bodyPr/>
                    <a:lstStyle/>
                    <a:p>
                      <a:pPr defTabSz="1828800">
                        <a:defRPr b="0" sz="1800"/>
                      </a:pPr>
                      <a:r>
                        <a:rPr b="1" sz="3600">
                          <a:solidFill>
                            <a:srgbClr val="C00000"/>
                          </a:solidFill>
                          <a:latin typeface="Arial"/>
                          <a:ea typeface="Arial"/>
                          <a:cs typeface="Arial"/>
                          <a:sym typeface="Arial"/>
                        </a:rPr>
                        <a:t>Formule consistente</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hMerge="1">
                  <a:tcPr/>
                </a:tc>
                <a:tc>
                  <a:txBody>
                    <a:bodyPr/>
                    <a:lstStyle/>
                    <a:p>
                      <a:pPr defTabSz="1828800">
                        <a:defRPr b="0" sz="1800"/>
                      </a:pPr>
                      <a:r>
                        <a:rPr b="1" sz="3600">
                          <a:solidFill>
                            <a:srgbClr val="C00000"/>
                          </a:solidFill>
                          <a:latin typeface="Arial"/>
                          <a:ea typeface="Arial"/>
                          <a:cs typeface="Arial"/>
                          <a:sym typeface="Arial"/>
                        </a:rPr>
                        <a:t>Formule inconsistente</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r>
              <a:tr h="1750692">
                <a:tc>
                  <a:txBody>
                    <a:bodyPr/>
                    <a:lstStyle/>
                    <a:p>
                      <a:pPr defTabSz="1828800">
                        <a:defRPr sz="1800"/>
                      </a:pPr>
                      <a:r>
                        <a:rPr b="1" sz="3600">
                          <a:solidFill>
                            <a:srgbClr val="00B0F0"/>
                          </a:solidFill>
                          <a:effectLst>
                            <a:outerShdw sx="100000" sy="100000" kx="0" ky="0" algn="b" rotWithShape="0" blurRad="38100" dist="38100" dir="2700000">
                              <a:srgbClr val="000000">
                                <a:alpha val="43137"/>
                              </a:srgbClr>
                            </a:outerShdw>
                          </a:effectLst>
                          <a:latin typeface="Arial"/>
                          <a:ea typeface="Arial"/>
                          <a:cs typeface="Arial"/>
                          <a:sym typeface="Arial"/>
                        </a:rPr>
                        <a:t>Tautologii
Legi logice</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b="1" sz="3600">
                          <a:solidFill>
                            <a:srgbClr val="00B0F0"/>
                          </a:solidFill>
                          <a:effectLst>
                            <a:outerShdw sx="100000" sy="100000" kx="0" ky="0" algn="b" rotWithShape="0" blurRad="38100" dist="38100" dir="2700000">
                              <a:srgbClr val="000000">
                                <a:alpha val="43137"/>
                              </a:srgbClr>
                            </a:outerShdw>
                          </a:effectLst>
                          <a:latin typeface="Arial"/>
                          <a:ea typeface="Arial"/>
                          <a:cs typeface="Arial"/>
                          <a:sym typeface="Arial"/>
                        </a:rPr>
                        <a:t>Formule contingente
Formule realizabile</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b="1" sz="3600">
                          <a:solidFill>
                            <a:srgbClr val="00B0F0"/>
                          </a:solidFill>
                          <a:effectLst>
                            <a:outerShdw sx="100000" sy="100000" kx="0" ky="0" algn="b" rotWithShape="0" blurRad="38100" dist="38100" dir="2700000">
                              <a:srgbClr val="000000">
                                <a:alpha val="43137"/>
                              </a:srgbClr>
                            </a:outerShdw>
                          </a:effectLst>
                          <a:latin typeface="Arial"/>
                          <a:ea typeface="Arial"/>
                          <a:cs typeface="Arial"/>
                          <a:sym typeface="Arial"/>
                        </a:rPr>
                        <a:t>Contradicţii</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r>
              <a:tr h="1438374">
                <a:tc>
                  <a:txBody>
                    <a:bodyPr/>
                    <a:lstStyle/>
                    <a:p>
                      <a:pPr defTabSz="1828800">
                        <a:defRPr sz="1800"/>
                      </a:pPr>
                      <a:r>
                        <a:rPr b="1" sz="3600">
                          <a:solidFill>
                            <a:srgbClr val="FFC000"/>
                          </a:solidFill>
                          <a:latin typeface="Arial"/>
                          <a:ea typeface="Arial"/>
                          <a:cs typeface="Arial"/>
                          <a:sym typeface="Arial"/>
                        </a:rPr>
                        <a:t>Formule valide</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gridSpan="2">
                  <a:txBody>
                    <a:bodyPr/>
                    <a:lstStyle/>
                    <a:p>
                      <a:pPr defTabSz="1828800">
                        <a:defRPr sz="1800"/>
                      </a:pPr>
                      <a:r>
                        <a:rPr b="1" sz="3600">
                          <a:solidFill>
                            <a:srgbClr val="FFC000"/>
                          </a:solidFill>
                          <a:latin typeface="Arial"/>
                          <a:ea typeface="Arial"/>
                          <a:cs typeface="Arial"/>
                          <a:sym typeface="Arial"/>
                        </a:rPr>
                        <a:t>Formule nevalide</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hMerge="1">
                  <a:tcPr/>
                </a:tc>
              </a:tr>
            </a:tbl>
          </a:graphicData>
        </a:graphic>
      </p:graphicFrame>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4" name="TextShape 1"/>
          <p:cNvSpPr txBox="1"/>
          <p:nvPr/>
        </p:nvSpPr>
        <p:spPr>
          <a:xfrm>
            <a:off x="4053839" y="495078"/>
            <a:ext cx="16275602" cy="1295124"/>
          </a:xfrm>
          <a:prstGeom prst="rect">
            <a:avLst/>
          </a:prstGeom>
          <a:ln w="12700">
            <a:miter lim="400000"/>
          </a:ln>
          <a:extLst>
            <a:ext uri="{C572A759-6A51-4108-AA02-DFA0A04FC94B}">
              <ma14:wrappingTextBoxFlag xmlns:ma14="http://schemas.microsoft.com/office/mac/drawingml/2011/main" val="1"/>
            </a:ext>
          </a:extLst>
        </p:spPr>
        <p:txBody>
          <a:bodyPr tIns="91439" bIns="91439" anchor="ctr">
            <a:spAutoFit/>
          </a:bodyPr>
          <a:lstStyle>
            <a:lvl1pPr defTabSz="1828800">
              <a:lnSpc>
                <a:spcPct val="100000"/>
              </a:lnSpc>
              <a:defRPr sz="8800">
                <a:latin typeface="Calibri"/>
                <a:ea typeface="Calibri"/>
                <a:cs typeface="Calibri"/>
                <a:sym typeface="Calibri"/>
              </a:defRPr>
            </a:lvl1pPr>
          </a:lstStyle>
          <a:p>
            <a:pPr/>
            <a:r>
              <a:t>Se poate mai simplu?</a:t>
            </a:r>
          </a:p>
        </p:txBody>
      </p:sp>
      <p:sp>
        <p:nvSpPr>
          <p:cNvPr id="375" name="TextShape 2"/>
          <p:cNvSpPr txBox="1"/>
          <p:nvPr/>
        </p:nvSpPr>
        <p:spPr>
          <a:xfrm>
            <a:off x="4053839" y="1676400"/>
            <a:ext cx="16275602" cy="1178676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lnSpc>
                <a:spcPct val="100000"/>
              </a:lnSpc>
              <a:defRPr b="1" sz="5600">
                <a:solidFill>
                  <a:srgbClr val="292934"/>
                </a:solidFill>
                <a:latin typeface="Arial"/>
                <a:ea typeface="Arial"/>
                <a:cs typeface="Arial"/>
                <a:sym typeface="Arial"/>
              </a:defRPr>
            </a:pPr>
            <a:r>
              <a:t>Q</a:t>
            </a:r>
            <a:r>
              <a:rPr b="0"/>
              <a:t>: Metoda este bună, dar ce se întâmplă dacă am premise cu foarte multe variabile propoziționale? Dacă N este numărul variabilelor propoziționale din care este compusă o propoziție, atunci voi avea 2</a:t>
            </a:r>
            <a:r>
              <a:rPr b="0" baseline="31000"/>
              <a:t>N</a:t>
            </a:r>
            <a:r>
              <a:rPr b="0"/>
              <a:t> linii în tabel. Mi-ar lua o veșnicie să verific așa ceva.</a:t>
            </a:r>
            <a:endParaRPr b="0"/>
          </a:p>
          <a:p>
            <a:pPr algn="l" defTabSz="1828800">
              <a:lnSpc>
                <a:spcPct val="100000"/>
              </a:lnSpc>
              <a:defRPr sz="5600">
                <a:solidFill>
                  <a:srgbClr val="292934"/>
                </a:solidFill>
                <a:latin typeface="Arial"/>
                <a:ea typeface="Arial"/>
                <a:cs typeface="Arial"/>
                <a:sym typeface="Arial"/>
              </a:defRPr>
            </a:pPr>
          </a:p>
          <a:p>
            <a:pPr algn="l" defTabSz="1828800">
              <a:lnSpc>
                <a:spcPct val="100000"/>
              </a:lnSpc>
              <a:defRPr b="1" sz="5600">
                <a:solidFill>
                  <a:srgbClr val="292934"/>
                </a:solidFill>
                <a:latin typeface="Arial"/>
                <a:ea typeface="Arial"/>
                <a:cs typeface="Arial"/>
                <a:sym typeface="Arial"/>
              </a:defRPr>
            </a:pPr>
            <a:r>
              <a:t>A</a:t>
            </a:r>
            <a:r>
              <a:rPr b="0"/>
              <a:t>: Ne putem folosi de rezultate deja demonstrate. Știm ce scheme de raționament garantează validitatea unui argument! Dacă un argument anume respectă schema (pattern-ul?), atunci sigur este valid!</a:t>
            </a:r>
          </a:p>
          <a:p>
            <a:pPr algn="l" defTabSz="1828800">
              <a:lnSpc>
                <a:spcPct val="100000"/>
              </a:lnSpc>
              <a:defRPr sz="4000">
                <a:solidFill>
                  <a:srgbClr val="292934"/>
                </a:solidFill>
                <a:latin typeface="Arial"/>
                <a:ea typeface="Arial"/>
                <a:cs typeface="Arial"/>
                <a:sym typeface="Arial"/>
              </a:defRPr>
            </a:pPr>
          </a:p>
          <a:p>
            <a:pPr algn="l" defTabSz="1828800">
              <a:lnSpc>
                <a:spcPct val="100000"/>
              </a:lnSpc>
              <a:defRPr sz="4000">
                <a:solidFill>
                  <a:srgbClr val="292934"/>
                </a:solidFill>
                <a:latin typeface="Arial"/>
                <a:ea typeface="Arial"/>
                <a:cs typeface="Arial"/>
                <a:sym typeface="Arial"/>
              </a:defRPr>
            </a:pP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7" name="CustomShape 1"/>
          <p:cNvSpPr/>
          <p:nvPr/>
        </p:nvSpPr>
        <p:spPr>
          <a:xfrm flipH="1">
            <a:off x="3809760" y="3200400"/>
            <a:ext cx="6704641" cy="8686080"/>
          </a:xfrm>
          <a:prstGeom prst="rect">
            <a:avLst/>
          </a:prstGeom>
          <a:solidFill>
            <a:srgbClr val="B9CDE5"/>
          </a:solidFill>
          <a:ln w="50800">
            <a:solidFill>
              <a:srgbClr val="3A5F8B"/>
            </a:solidFill>
          </a:ln>
        </p:spPr>
        <p:txBody>
          <a:bodyPr tIns="91439" bIns="91439"/>
          <a:lstStyle/>
          <a:p>
            <a:pPr algn="l" defTabSz="1828800">
              <a:lnSpc>
                <a:spcPct val="100000"/>
              </a:lnSpc>
              <a:defRPr sz="3600">
                <a:solidFill>
                  <a:srgbClr val="292934"/>
                </a:solidFill>
                <a:latin typeface="Arial"/>
                <a:ea typeface="Arial"/>
                <a:cs typeface="Arial"/>
                <a:sym typeface="Arial"/>
              </a:defRPr>
            </a:pPr>
          </a:p>
        </p:txBody>
      </p:sp>
      <p:sp>
        <p:nvSpPr>
          <p:cNvPr id="378" name="TextShape 2"/>
          <p:cNvSpPr txBox="1"/>
          <p:nvPr/>
        </p:nvSpPr>
        <p:spPr>
          <a:xfrm>
            <a:off x="4053839" y="1044438"/>
            <a:ext cx="16275602" cy="1295124"/>
          </a:xfrm>
          <a:prstGeom prst="rect">
            <a:avLst/>
          </a:prstGeom>
          <a:ln w="12700">
            <a:miter lim="400000"/>
          </a:ln>
          <a:extLst>
            <a:ext uri="{C572A759-6A51-4108-AA02-DFA0A04FC94B}">
              <ma14:wrappingTextBoxFlag xmlns:ma14="http://schemas.microsoft.com/office/mac/drawingml/2011/main" val="1"/>
            </a:ext>
          </a:extLst>
        </p:spPr>
        <p:txBody>
          <a:bodyPr tIns="91439" bIns="91439" anchor="ctr">
            <a:spAutoFit/>
          </a:bodyPr>
          <a:lstStyle>
            <a:lvl1pPr defTabSz="1828800">
              <a:lnSpc>
                <a:spcPct val="100000"/>
              </a:lnSpc>
              <a:defRPr sz="8800">
                <a:latin typeface="Calibri"/>
                <a:ea typeface="Calibri"/>
                <a:cs typeface="Calibri"/>
                <a:sym typeface="Calibri"/>
              </a:defRPr>
            </a:lvl1pPr>
          </a:lstStyle>
          <a:p>
            <a:pPr/>
            <a:r>
              <a:t>Tipuri de argumente</a:t>
            </a:r>
          </a:p>
        </p:txBody>
      </p:sp>
      <p:sp>
        <p:nvSpPr>
          <p:cNvPr id="379" name="TextShape 3"/>
          <p:cNvSpPr txBox="1"/>
          <p:nvPr/>
        </p:nvSpPr>
        <p:spPr>
          <a:xfrm>
            <a:off x="4053839" y="3200400"/>
            <a:ext cx="6521761" cy="4956493"/>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lnSpc>
                <a:spcPct val="100000"/>
              </a:lnSpc>
              <a:defRPr b="1" sz="6400" u="sng">
                <a:latin typeface="Calibri"/>
                <a:ea typeface="Calibri"/>
                <a:cs typeface="Calibri"/>
                <a:sym typeface="Calibri"/>
              </a:defRPr>
            </a:pPr>
            <a:r>
              <a:t>Modus ponens</a:t>
            </a:r>
          </a:p>
          <a:p>
            <a:pPr algn="l" defTabSz="1828800">
              <a:lnSpc>
                <a:spcPct val="100000"/>
              </a:lnSpc>
              <a:defRPr b="1" sz="6400">
                <a:latin typeface="Calibri"/>
                <a:ea typeface="Calibri"/>
                <a:cs typeface="Calibri"/>
                <a:sym typeface="Calibri"/>
              </a:defRPr>
            </a:pPr>
            <a:r>
              <a:t>Forma logic</a:t>
            </a:r>
            <a:r>
              <a:t>ă</a:t>
            </a:r>
            <a:r>
              <a:t>:</a:t>
            </a:r>
          </a:p>
          <a:p>
            <a:pPr algn="l" defTabSz="1828800">
              <a:lnSpc>
                <a:spcPct val="100000"/>
              </a:lnSpc>
              <a:defRPr sz="6400">
                <a:latin typeface="Calibri"/>
                <a:ea typeface="Calibri"/>
                <a:cs typeface="Calibri"/>
                <a:sym typeface="Calibri"/>
              </a:defRPr>
            </a:pPr>
            <a:r>
              <a:t>Premisa 1: A -&gt; B</a:t>
            </a:r>
          </a:p>
          <a:p>
            <a:pPr algn="l" defTabSz="1828800">
              <a:lnSpc>
                <a:spcPct val="100000"/>
              </a:lnSpc>
              <a:defRPr sz="6400">
                <a:latin typeface="Calibri"/>
                <a:ea typeface="Calibri"/>
                <a:cs typeface="Calibri"/>
                <a:sym typeface="Calibri"/>
              </a:defRPr>
            </a:pPr>
            <a:r>
              <a:t>Premisa 2: A</a:t>
            </a:r>
          </a:p>
          <a:p>
            <a:pPr algn="l" defTabSz="1828800">
              <a:lnSpc>
                <a:spcPct val="100000"/>
              </a:lnSpc>
              <a:defRPr sz="6400">
                <a:latin typeface="Calibri"/>
                <a:ea typeface="Calibri"/>
                <a:cs typeface="Calibri"/>
                <a:sym typeface="Calibri"/>
              </a:defRPr>
            </a:pPr>
            <a:r>
              <a:t>Concluzie: B</a:t>
            </a:r>
          </a:p>
        </p:txBody>
      </p:sp>
      <p:sp>
        <p:nvSpPr>
          <p:cNvPr id="380" name="CustomShape 4"/>
          <p:cNvSpPr txBox="1"/>
          <p:nvPr/>
        </p:nvSpPr>
        <p:spPr>
          <a:xfrm>
            <a:off x="10607280" y="3047760"/>
            <a:ext cx="9722161" cy="10215285"/>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lnSpc>
                <a:spcPct val="100000"/>
              </a:lnSpc>
              <a:defRPr b="1" sz="5600">
                <a:latin typeface="Calibri"/>
                <a:ea typeface="Calibri"/>
                <a:cs typeface="Calibri"/>
                <a:sym typeface="Calibri"/>
              </a:defRPr>
            </a:pPr>
            <a:r>
              <a:t>Exemplu:</a:t>
            </a:r>
            <a:endParaRPr sz="3200"/>
          </a:p>
          <a:p>
            <a:pPr algn="l" defTabSz="1828800">
              <a:lnSpc>
                <a:spcPct val="100000"/>
              </a:lnSpc>
              <a:defRPr sz="5600">
                <a:latin typeface="Calibri"/>
                <a:ea typeface="Calibri"/>
                <a:cs typeface="Calibri"/>
                <a:sym typeface="Calibri"/>
              </a:defRPr>
            </a:pPr>
            <a:r>
              <a:t>Dac</a:t>
            </a:r>
            <a:r>
              <a:t>ă</a:t>
            </a:r>
            <a:r>
              <a:t> pre</a:t>
            </a:r>
            <a:r>
              <a:t>ș</a:t>
            </a:r>
            <a:r>
              <a:t>edintele dore</a:t>
            </a:r>
            <a:r>
              <a:t>ș</a:t>
            </a:r>
            <a:r>
              <a:t>te s</a:t>
            </a:r>
            <a:r>
              <a:t>ă</a:t>
            </a:r>
            <a:r>
              <a:t>-</a:t>
            </a:r>
            <a:r>
              <a:t>ș</a:t>
            </a:r>
            <a:r>
              <a:t>i respecte programul electoral, atunci va discuta cu primul ministru. Pre</a:t>
            </a:r>
            <a:r>
              <a:t>ș</a:t>
            </a:r>
            <a:r>
              <a:t>edintele a declarat asear</a:t>
            </a:r>
            <a:r>
              <a:t>ă</a:t>
            </a:r>
            <a:r>
              <a:t> c</a:t>
            </a:r>
            <a:r>
              <a:t>ă</a:t>
            </a:r>
            <a:r>
              <a:t> dore</a:t>
            </a:r>
            <a:r>
              <a:t>ș</a:t>
            </a:r>
            <a:r>
              <a:t>te s</a:t>
            </a:r>
            <a:r>
              <a:t>ă</a:t>
            </a:r>
            <a:r>
              <a:t>-</a:t>
            </a:r>
            <a:r>
              <a:t>ș</a:t>
            </a:r>
            <a:r>
              <a:t>i respecte programul electoral. </a:t>
            </a:r>
            <a:r>
              <a:t>Î</a:t>
            </a:r>
            <a:r>
              <a:t>n concluzie, ar trebui s</a:t>
            </a:r>
            <a:r>
              <a:t>ă</a:t>
            </a:r>
            <a:r>
              <a:t> ne a</a:t>
            </a:r>
            <a:r>
              <a:t>ș</a:t>
            </a:r>
            <a:r>
              <a:t>tept</a:t>
            </a:r>
            <a:r>
              <a:t>ă</a:t>
            </a:r>
            <a:r>
              <a:t>m la o discu</a:t>
            </a:r>
            <a:r>
              <a:t>ț</a:t>
            </a:r>
            <a:r>
              <a:t>ie cu primul ministru.</a:t>
            </a:r>
            <a:endParaRPr sz="3200"/>
          </a:p>
          <a:p>
            <a:pPr algn="l" defTabSz="1828800">
              <a:lnSpc>
                <a:spcPct val="100000"/>
              </a:lnSpc>
              <a:defRPr sz="3200">
                <a:solidFill>
                  <a:srgbClr val="292934"/>
                </a:solidFill>
                <a:latin typeface="Arial"/>
                <a:ea typeface="Arial"/>
                <a:cs typeface="Arial"/>
                <a:sym typeface="Arial"/>
              </a:defRPr>
            </a:pPr>
          </a:p>
          <a:p>
            <a:pPr algn="l" defTabSz="1828800">
              <a:lnSpc>
                <a:spcPct val="100000"/>
              </a:lnSpc>
              <a:defRPr sz="3200">
                <a:solidFill>
                  <a:srgbClr val="292934"/>
                </a:solidFill>
                <a:latin typeface="Arial"/>
                <a:ea typeface="Arial"/>
                <a:cs typeface="Arial"/>
                <a:sym typeface="Arial"/>
              </a:defRPr>
            </a:pP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2" name="CustomShape 1"/>
          <p:cNvSpPr/>
          <p:nvPr/>
        </p:nvSpPr>
        <p:spPr>
          <a:xfrm flipH="1">
            <a:off x="3809760" y="3200400"/>
            <a:ext cx="6704641" cy="8686080"/>
          </a:xfrm>
          <a:prstGeom prst="rect">
            <a:avLst/>
          </a:prstGeom>
          <a:solidFill>
            <a:srgbClr val="B9CDE5"/>
          </a:solidFill>
          <a:ln w="50800">
            <a:solidFill>
              <a:srgbClr val="3A5F8B"/>
            </a:solidFill>
          </a:ln>
        </p:spPr>
        <p:txBody>
          <a:bodyPr tIns="91439" bIns="91439"/>
          <a:lstStyle/>
          <a:p>
            <a:pPr algn="l" defTabSz="1828800">
              <a:lnSpc>
                <a:spcPct val="100000"/>
              </a:lnSpc>
              <a:defRPr sz="3600">
                <a:solidFill>
                  <a:srgbClr val="292934"/>
                </a:solidFill>
                <a:latin typeface="Arial"/>
                <a:ea typeface="Arial"/>
                <a:cs typeface="Arial"/>
                <a:sym typeface="Arial"/>
              </a:defRPr>
            </a:pPr>
          </a:p>
        </p:txBody>
      </p:sp>
      <p:sp>
        <p:nvSpPr>
          <p:cNvPr id="383" name="TextShape 2"/>
          <p:cNvSpPr txBox="1"/>
          <p:nvPr/>
        </p:nvSpPr>
        <p:spPr>
          <a:xfrm>
            <a:off x="4053839" y="1044438"/>
            <a:ext cx="16275602" cy="1295124"/>
          </a:xfrm>
          <a:prstGeom prst="rect">
            <a:avLst/>
          </a:prstGeom>
          <a:ln w="12700">
            <a:miter lim="400000"/>
          </a:ln>
          <a:extLst>
            <a:ext uri="{C572A759-6A51-4108-AA02-DFA0A04FC94B}">
              <ma14:wrappingTextBoxFlag xmlns:ma14="http://schemas.microsoft.com/office/mac/drawingml/2011/main" val="1"/>
            </a:ext>
          </a:extLst>
        </p:spPr>
        <p:txBody>
          <a:bodyPr tIns="91439" bIns="91439" anchor="ctr">
            <a:spAutoFit/>
          </a:bodyPr>
          <a:lstStyle>
            <a:lvl1pPr defTabSz="1828800">
              <a:lnSpc>
                <a:spcPct val="100000"/>
              </a:lnSpc>
              <a:defRPr sz="8800">
                <a:latin typeface="Calibri"/>
                <a:ea typeface="Calibri"/>
                <a:cs typeface="Calibri"/>
                <a:sym typeface="Calibri"/>
              </a:defRPr>
            </a:lvl1pPr>
          </a:lstStyle>
          <a:p>
            <a:pPr/>
            <a:r>
              <a:t>Tipuri de argumente</a:t>
            </a:r>
          </a:p>
        </p:txBody>
      </p:sp>
      <p:sp>
        <p:nvSpPr>
          <p:cNvPr id="384" name="TextShape 3"/>
          <p:cNvSpPr txBox="1"/>
          <p:nvPr/>
        </p:nvSpPr>
        <p:spPr>
          <a:xfrm>
            <a:off x="4053839" y="3200400"/>
            <a:ext cx="6521761" cy="4956493"/>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lnSpc>
                <a:spcPct val="100000"/>
              </a:lnSpc>
              <a:defRPr b="1" sz="6400" u="sng">
                <a:latin typeface="Calibri"/>
                <a:ea typeface="Calibri"/>
                <a:cs typeface="Calibri"/>
                <a:sym typeface="Calibri"/>
              </a:defRPr>
            </a:pPr>
            <a:r>
              <a:t>Modus tollens</a:t>
            </a:r>
          </a:p>
          <a:p>
            <a:pPr algn="l" defTabSz="1828800">
              <a:lnSpc>
                <a:spcPct val="100000"/>
              </a:lnSpc>
              <a:defRPr b="1" sz="6400">
                <a:latin typeface="Calibri"/>
                <a:ea typeface="Calibri"/>
                <a:cs typeface="Calibri"/>
                <a:sym typeface="Calibri"/>
              </a:defRPr>
            </a:pPr>
            <a:r>
              <a:t>Forma logic</a:t>
            </a:r>
            <a:r>
              <a:t>ă</a:t>
            </a:r>
            <a:r>
              <a:t>:</a:t>
            </a:r>
          </a:p>
          <a:p>
            <a:pPr algn="l" defTabSz="1828800">
              <a:lnSpc>
                <a:spcPct val="100000"/>
              </a:lnSpc>
              <a:defRPr sz="6400">
                <a:latin typeface="Calibri"/>
                <a:ea typeface="Calibri"/>
                <a:cs typeface="Calibri"/>
                <a:sym typeface="Calibri"/>
              </a:defRPr>
            </a:pPr>
            <a:r>
              <a:t>Premisa 1: A -&gt; B</a:t>
            </a:r>
          </a:p>
          <a:p>
            <a:pPr algn="l" defTabSz="1828800">
              <a:lnSpc>
                <a:spcPct val="100000"/>
              </a:lnSpc>
              <a:defRPr sz="6400">
                <a:latin typeface="Calibri"/>
                <a:ea typeface="Calibri"/>
                <a:cs typeface="Calibri"/>
                <a:sym typeface="Calibri"/>
              </a:defRPr>
            </a:pPr>
            <a:r>
              <a:t>Premisa 2: non-B</a:t>
            </a:r>
          </a:p>
          <a:p>
            <a:pPr algn="l" defTabSz="1828800">
              <a:lnSpc>
                <a:spcPct val="100000"/>
              </a:lnSpc>
              <a:defRPr sz="6400">
                <a:latin typeface="Calibri"/>
                <a:ea typeface="Calibri"/>
                <a:cs typeface="Calibri"/>
                <a:sym typeface="Calibri"/>
              </a:defRPr>
            </a:pPr>
            <a:r>
              <a:t>Concluzie: non-A</a:t>
            </a:r>
          </a:p>
        </p:txBody>
      </p:sp>
      <p:sp>
        <p:nvSpPr>
          <p:cNvPr id="385" name="CustomShape 4"/>
          <p:cNvSpPr txBox="1"/>
          <p:nvPr/>
        </p:nvSpPr>
        <p:spPr>
          <a:xfrm>
            <a:off x="10607280" y="3047760"/>
            <a:ext cx="9722161" cy="7711723"/>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lnSpc>
                <a:spcPct val="100000"/>
              </a:lnSpc>
              <a:defRPr b="1" sz="6400">
                <a:latin typeface="Calibri"/>
                <a:ea typeface="Calibri"/>
                <a:cs typeface="Calibri"/>
                <a:sym typeface="Calibri"/>
              </a:defRPr>
            </a:pPr>
            <a:r>
              <a:t>Exemplu:</a:t>
            </a:r>
          </a:p>
          <a:p>
            <a:pPr algn="l" defTabSz="1828800">
              <a:lnSpc>
                <a:spcPct val="100000"/>
              </a:lnSpc>
              <a:defRPr sz="6400">
                <a:latin typeface="Calibri"/>
                <a:ea typeface="Calibri"/>
                <a:cs typeface="Calibri"/>
                <a:sym typeface="Calibri"/>
              </a:defRPr>
            </a:pPr>
            <a:r>
              <a:t>Da</a:t>
            </a:r>
            <a:r>
              <a:t>că</a:t>
            </a:r>
            <a:r>
              <a:t> Superman este fiin</a:t>
            </a:r>
            <a:r>
              <a:t>ță</a:t>
            </a:r>
            <a:r>
              <a:t> uman</a:t>
            </a:r>
            <a:r>
              <a:t>ă</a:t>
            </a:r>
            <a:r>
              <a:t>, atunci are ADN uman. Superman nu are ADN uman, deci Superman nu este fiin</a:t>
            </a:r>
            <a:r>
              <a:t>ță</a:t>
            </a:r>
            <a:r>
              <a:t> uman</a:t>
            </a:r>
            <a:r>
              <a:t>ă</a:t>
            </a:r>
            <a:r>
              <a:t>.</a:t>
            </a:r>
          </a:p>
          <a:p>
            <a:pPr algn="l" defTabSz="1828800">
              <a:lnSpc>
                <a:spcPct val="100000"/>
              </a:lnSpc>
              <a:defRPr sz="3600">
                <a:solidFill>
                  <a:srgbClr val="292934"/>
                </a:solidFill>
                <a:latin typeface="Arial"/>
                <a:ea typeface="Arial"/>
                <a:cs typeface="Arial"/>
                <a:sym typeface="Arial"/>
              </a:defRPr>
            </a:pPr>
          </a:p>
          <a:p>
            <a:pPr algn="l" defTabSz="1828800">
              <a:lnSpc>
                <a:spcPct val="100000"/>
              </a:lnSpc>
              <a:defRPr sz="3600">
                <a:solidFill>
                  <a:srgbClr val="292934"/>
                </a:solidFill>
                <a:latin typeface="Arial"/>
                <a:ea typeface="Arial"/>
                <a:cs typeface="Arial"/>
                <a:sym typeface="Arial"/>
              </a:defRPr>
            </a:pP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7" name="CustomShape 1"/>
          <p:cNvSpPr/>
          <p:nvPr/>
        </p:nvSpPr>
        <p:spPr>
          <a:xfrm flipH="1">
            <a:off x="3809760" y="3200400"/>
            <a:ext cx="6704641" cy="8686080"/>
          </a:xfrm>
          <a:prstGeom prst="rect">
            <a:avLst/>
          </a:prstGeom>
          <a:solidFill>
            <a:srgbClr val="B9CDE5"/>
          </a:solidFill>
          <a:ln w="50800">
            <a:solidFill>
              <a:srgbClr val="3A5F8B"/>
            </a:solidFill>
          </a:ln>
        </p:spPr>
        <p:txBody>
          <a:bodyPr tIns="91439" bIns="91439"/>
          <a:lstStyle/>
          <a:p>
            <a:pPr algn="l" defTabSz="1828800">
              <a:lnSpc>
                <a:spcPct val="100000"/>
              </a:lnSpc>
              <a:defRPr sz="3600">
                <a:solidFill>
                  <a:srgbClr val="292934"/>
                </a:solidFill>
                <a:latin typeface="Arial"/>
                <a:ea typeface="Arial"/>
                <a:cs typeface="Arial"/>
                <a:sym typeface="Arial"/>
              </a:defRPr>
            </a:pPr>
          </a:p>
        </p:txBody>
      </p:sp>
      <p:sp>
        <p:nvSpPr>
          <p:cNvPr id="388" name="TextShape 2"/>
          <p:cNvSpPr txBox="1"/>
          <p:nvPr/>
        </p:nvSpPr>
        <p:spPr>
          <a:xfrm>
            <a:off x="4053839" y="1044438"/>
            <a:ext cx="16275602" cy="1295124"/>
          </a:xfrm>
          <a:prstGeom prst="rect">
            <a:avLst/>
          </a:prstGeom>
          <a:ln w="12700">
            <a:miter lim="400000"/>
          </a:ln>
          <a:extLst>
            <a:ext uri="{C572A759-6A51-4108-AA02-DFA0A04FC94B}">
              <ma14:wrappingTextBoxFlag xmlns:ma14="http://schemas.microsoft.com/office/mac/drawingml/2011/main" val="1"/>
            </a:ext>
          </a:extLst>
        </p:spPr>
        <p:txBody>
          <a:bodyPr tIns="91439" bIns="91439" anchor="ctr">
            <a:spAutoFit/>
          </a:bodyPr>
          <a:lstStyle>
            <a:lvl1pPr defTabSz="1828800">
              <a:lnSpc>
                <a:spcPct val="100000"/>
              </a:lnSpc>
              <a:defRPr sz="8800">
                <a:latin typeface="Calibri"/>
                <a:ea typeface="Calibri"/>
                <a:cs typeface="Calibri"/>
                <a:sym typeface="Calibri"/>
              </a:defRPr>
            </a:lvl1pPr>
          </a:lstStyle>
          <a:p>
            <a:pPr/>
            <a:r>
              <a:t>Tipuri de argumente</a:t>
            </a:r>
          </a:p>
        </p:txBody>
      </p:sp>
      <p:sp>
        <p:nvSpPr>
          <p:cNvPr id="389" name="TextShape 3"/>
          <p:cNvSpPr txBox="1"/>
          <p:nvPr/>
        </p:nvSpPr>
        <p:spPr>
          <a:xfrm>
            <a:off x="4053839" y="3200400"/>
            <a:ext cx="6521761" cy="7404616"/>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lnSpc>
                <a:spcPct val="100000"/>
              </a:lnSpc>
              <a:defRPr b="1" sz="5600" u="sng">
                <a:latin typeface="Calibri"/>
                <a:ea typeface="Calibri"/>
                <a:cs typeface="Calibri"/>
                <a:sym typeface="Calibri"/>
              </a:defRPr>
            </a:pPr>
            <a:r>
              <a:t>Silogismul disjunctiv</a:t>
            </a:r>
            <a:endParaRPr sz="3200"/>
          </a:p>
          <a:p>
            <a:pPr algn="l" defTabSz="1828800">
              <a:lnSpc>
                <a:spcPct val="100000"/>
              </a:lnSpc>
              <a:defRPr b="1" sz="5600">
                <a:latin typeface="Calibri"/>
                <a:ea typeface="Calibri"/>
                <a:cs typeface="Calibri"/>
                <a:sym typeface="Calibri"/>
              </a:defRPr>
            </a:pPr>
            <a:r>
              <a:t>Forma logic</a:t>
            </a:r>
            <a:r>
              <a:t>ă</a:t>
            </a:r>
            <a:r>
              <a:t>:</a:t>
            </a:r>
            <a:endParaRPr sz="3200"/>
          </a:p>
          <a:p>
            <a:pPr algn="l" defTabSz="1828800">
              <a:lnSpc>
                <a:spcPct val="100000"/>
              </a:lnSpc>
              <a:defRPr sz="5600">
                <a:latin typeface="Calibri"/>
                <a:ea typeface="Calibri"/>
                <a:cs typeface="Calibri"/>
                <a:sym typeface="Calibri"/>
              </a:defRPr>
            </a:pPr>
            <a:r>
              <a:t>Premisa 1: A sau B</a:t>
            </a:r>
            <a:endParaRPr sz="3200"/>
          </a:p>
          <a:p>
            <a:pPr algn="l" defTabSz="1828800">
              <a:lnSpc>
                <a:spcPct val="100000"/>
              </a:lnSpc>
              <a:defRPr sz="5600">
                <a:latin typeface="Calibri"/>
                <a:ea typeface="Calibri"/>
                <a:cs typeface="Calibri"/>
                <a:sym typeface="Calibri"/>
              </a:defRPr>
            </a:pPr>
            <a:r>
              <a:t>Premisa 2: non-B</a:t>
            </a:r>
            <a:endParaRPr sz="3200"/>
          </a:p>
          <a:p>
            <a:pPr algn="l" defTabSz="1828800">
              <a:lnSpc>
                <a:spcPct val="100000"/>
              </a:lnSpc>
              <a:defRPr sz="5600">
                <a:latin typeface="Calibri"/>
                <a:ea typeface="Calibri"/>
                <a:cs typeface="Calibri"/>
                <a:sym typeface="Calibri"/>
              </a:defRPr>
            </a:pPr>
            <a:r>
              <a:t>Concluzie: A</a:t>
            </a:r>
            <a:endParaRPr sz="3200"/>
          </a:p>
          <a:p>
            <a:pPr algn="l" defTabSz="1828800">
              <a:lnSpc>
                <a:spcPct val="100000"/>
              </a:lnSpc>
              <a:defRPr sz="3200">
                <a:solidFill>
                  <a:srgbClr val="292934"/>
                </a:solidFill>
                <a:latin typeface="Arial"/>
                <a:ea typeface="Arial"/>
                <a:cs typeface="Arial"/>
                <a:sym typeface="Arial"/>
              </a:defRPr>
            </a:pPr>
          </a:p>
          <a:p>
            <a:pPr algn="l" defTabSz="1828800">
              <a:lnSpc>
                <a:spcPct val="100000"/>
              </a:lnSpc>
              <a:defRPr sz="5600">
                <a:latin typeface="Calibri"/>
                <a:ea typeface="Calibri"/>
                <a:cs typeface="Calibri"/>
                <a:sym typeface="Calibri"/>
              </a:defRPr>
            </a:pPr>
            <a:r>
              <a:t>Premisa 1: A sau B</a:t>
            </a:r>
            <a:endParaRPr sz="3200"/>
          </a:p>
          <a:p>
            <a:pPr algn="l" defTabSz="1828800">
              <a:lnSpc>
                <a:spcPct val="100000"/>
              </a:lnSpc>
              <a:defRPr sz="5600">
                <a:latin typeface="Calibri"/>
                <a:ea typeface="Calibri"/>
                <a:cs typeface="Calibri"/>
                <a:sym typeface="Calibri"/>
              </a:defRPr>
            </a:pPr>
            <a:r>
              <a:t>Premisa 2: non-A</a:t>
            </a:r>
            <a:endParaRPr sz="3200"/>
          </a:p>
          <a:p>
            <a:pPr algn="l" defTabSz="1828800">
              <a:lnSpc>
                <a:spcPct val="100000"/>
              </a:lnSpc>
              <a:defRPr sz="5600">
                <a:latin typeface="Calibri"/>
                <a:ea typeface="Calibri"/>
                <a:cs typeface="Calibri"/>
                <a:sym typeface="Calibri"/>
              </a:defRPr>
            </a:pPr>
            <a:r>
              <a:t>Concluzia: B</a:t>
            </a:r>
          </a:p>
        </p:txBody>
      </p:sp>
      <p:sp>
        <p:nvSpPr>
          <p:cNvPr id="390" name="CustomShape 4"/>
          <p:cNvSpPr txBox="1"/>
          <p:nvPr/>
        </p:nvSpPr>
        <p:spPr>
          <a:xfrm>
            <a:off x="10607280" y="3047760"/>
            <a:ext cx="9722161" cy="9632747"/>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lnSpc>
                <a:spcPct val="100000"/>
              </a:lnSpc>
              <a:defRPr b="1" sz="4800">
                <a:latin typeface="Calibri"/>
                <a:ea typeface="Calibri"/>
                <a:cs typeface="Calibri"/>
                <a:sym typeface="Calibri"/>
              </a:defRPr>
            </a:pPr>
            <a:r>
              <a:t>Exemplu:</a:t>
            </a:r>
            <a:endParaRPr sz="2800"/>
          </a:p>
          <a:p>
            <a:pPr algn="l" defTabSz="1828800">
              <a:lnSpc>
                <a:spcPct val="100000"/>
              </a:lnSpc>
              <a:defRPr sz="4800">
                <a:latin typeface="Calibri"/>
                <a:ea typeface="Calibri"/>
                <a:cs typeface="Calibri"/>
                <a:sym typeface="Calibri"/>
              </a:defRPr>
            </a:pPr>
            <a:r>
              <a:t>“Legalizarea drogurilor u</a:t>
            </a:r>
            <a:r>
              <a:t>ș</a:t>
            </a:r>
            <a:r>
              <a:t>oare va duce ori la cre</a:t>
            </a:r>
            <a:r>
              <a:t>ș</a:t>
            </a:r>
            <a:r>
              <a:t>terea ori la sc</a:t>
            </a:r>
            <a:r>
              <a:t>ă</a:t>
            </a:r>
            <a:r>
              <a:t>derea pie</a:t>
            </a:r>
            <a:r>
              <a:t>ț</a:t>
            </a:r>
            <a:r>
              <a:t>ei negre. Economi</a:t>
            </a:r>
            <a:r>
              <a:t>ș</a:t>
            </a:r>
            <a:r>
              <a:t>tii consider</a:t>
            </a:r>
            <a:r>
              <a:t>ă</a:t>
            </a:r>
            <a:r>
              <a:t> c</a:t>
            </a:r>
            <a:r>
              <a:t>ă</a:t>
            </a:r>
            <a:r>
              <a:t> pia</a:t>
            </a:r>
            <a:r>
              <a:t>ț</a:t>
            </a:r>
            <a:r>
              <a:t>a neagr</a:t>
            </a:r>
            <a:r>
              <a:t>ă</a:t>
            </a:r>
            <a:r>
              <a:t> nu are cum s</a:t>
            </a:r>
            <a:r>
              <a:t>ă</a:t>
            </a:r>
            <a:r>
              <a:t> creasc</a:t>
            </a:r>
            <a:r>
              <a:t>ă</a:t>
            </a:r>
            <a:r>
              <a:t> </a:t>
            </a:r>
            <a:r>
              <a:t>drept</a:t>
            </a:r>
            <a:r>
              <a:t> urmare a legaliz</a:t>
            </a:r>
            <a:r>
              <a:t>ă</a:t>
            </a:r>
            <a:r>
              <a:t>rii drogurilor u</a:t>
            </a:r>
            <a:r>
              <a:t>ș</a:t>
            </a:r>
            <a:r>
              <a:t>oare. </a:t>
            </a:r>
            <a:r>
              <a:t>Î</a:t>
            </a:r>
            <a:r>
              <a:t>n concluzie, pia</a:t>
            </a:r>
            <a:r>
              <a:t>ț</a:t>
            </a:r>
            <a:r>
              <a:t>a neagr</a:t>
            </a:r>
            <a:r>
              <a:t>ă</a:t>
            </a:r>
            <a:r>
              <a:t> se va diminua”</a:t>
            </a:r>
            <a:endParaRPr sz="2800"/>
          </a:p>
          <a:p>
            <a:pPr algn="l" defTabSz="1828800">
              <a:lnSpc>
                <a:spcPct val="100000"/>
              </a:lnSpc>
              <a:defRPr sz="2800">
                <a:solidFill>
                  <a:srgbClr val="292934"/>
                </a:solidFill>
                <a:latin typeface="Arial"/>
                <a:ea typeface="Arial"/>
                <a:cs typeface="Arial"/>
                <a:sym typeface="Arial"/>
              </a:defRPr>
            </a:pPr>
          </a:p>
          <a:p>
            <a:pPr algn="l" defTabSz="1828800">
              <a:lnSpc>
                <a:spcPct val="100000"/>
              </a:lnSpc>
              <a:defRPr sz="4800">
                <a:latin typeface="Calibri"/>
                <a:ea typeface="Calibri"/>
                <a:cs typeface="Calibri"/>
                <a:sym typeface="Calibri"/>
              </a:defRPr>
            </a:pPr>
            <a:r>
              <a:t>“Ori iei examenul pentru c</a:t>
            </a:r>
            <a:r>
              <a:t>ă</a:t>
            </a:r>
            <a:r>
              <a:t> ai </a:t>
            </a:r>
            <a:r>
              <a:t>î</a:t>
            </a:r>
            <a:r>
              <a:t>nv</a:t>
            </a:r>
            <a:r>
              <a:t>ăț</a:t>
            </a:r>
            <a:r>
              <a:t>at, ori </a:t>
            </a:r>
            <a:r>
              <a:t>î</a:t>
            </a:r>
            <a:r>
              <a:t>l iei pentru c</a:t>
            </a:r>
            <a:r>
              <a:t>ă</a:t>
            </a:r>
            <a:r>
              <a:t> ai avut noroc. E clar c</a:t>
            </a:r>
            <a:r>
              <a:t>ă</a:t>
            </a:r>
            <a:r>
              <a:t> nu ai </a:t>
            </a:r>
            <a:r>
              <a:t>î</a:t>
            </a:r>
            <a:r>
              <a:t>nv</a:t>
            </a:r>
            <a:r>
              <a:t>ăț</a:t>
            </a:r>
            <a:r>
              <a:t>at, deci ai avut noroc.”</a:t>
            </a:r>
            <a:endParaRPr sz="2800"/>
          </a:p>
          <a:p>
            <a:pPr algn="l" defTabSz="1828800">
              <a:lnSpc>
                <a:spcPct val="100000"/>
              </a:lnSpc>
              <a:defRPr sz="2800">
                <a:solidFill>
                  <a:srgbClr val="292934"/>
                </a:solidFill>
                <a:latin typeface="Arial"/>
                <a:ea typeface="Arial"/>
                <a:cs typeface="Arial"/>
                <a:sym typeface="Arial"/>
              </a:defRPr>
            </a:pP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2" name="CustomShape 1"/>
          <p:cNvSpPr/>
          <p:nvPr/>
        </p:nvSpPr>
        <p:spPr>
          <a:xfrm flipH="1">
            <a:off x="3809760" y="3200400"/>
            <a:ext cx="6704641" cy="8686080"/>
          </a:xfrm>
          <a:prstGeom prst="rect">
            <a:avLst/>
          </a:prstGeom>
          <a:solidFill>
            <a:srgbClr val="B9CDE5"/>
          </a:solidFill>
          <a:ln w="50800">
            <a:solidFill>
              <a:srgbClr val="3A5F8B"/>
            </a:solidFill>
          </a:ln>
        </p:spPr>
        <p:txBody>
          <a:bodyPr tIns="91439" bIns="91439"/>
          <a:lstStyle/>
          <a:p>
            <a:pPr algn="l" defTabSz="1828800">
              <a:lnSpc>
                <a:spcPct val="100000"/>
              </a:lnSpc>
              <a:defRPr sz="3600">
                <a:solidFill>
                  <a:srgbClr val="292934"/>
                </a:solidFill>
                <a:latin typeface="Arial"/>
                <a:ea typeface="Arial"/>
                <a:cs typeface="Arial"/>
                <a:sym typeface="Arial"/>
              </a:defRPr>
            </a:pPr>
          </a:p>
        </p:txBody>
      </p:sp>
      <p:sp>
        <p:nvSpPr>
          <p:cNvPr id="393" name="TextShape 2"/>
          <p:cNvSpPr txBox="1"/>
          <p:nvPr/>
        </p:nvSpPr>
        <p:spPr>
          <a:xfrm>
            <a:off x="4053839" y="1044438"/>
            <a:ext cx="16275602" cy="1295124"/>
          </a:xfrm>
          <a:prstGeom prst="rect">
            <a:avLst/>
          </a:prstGeom>
          <a:ln w="12700">
            <a:miter lim="400000"/>
          </a:ln>
          <a:extLst>
            <a:ext uri="{C572A759-6A51-4108-AA02-DFA0A04FC94B}">
              <ma14:wrappingTextBoxFlag xmlns:ma14="http://schemas.microsoft.com/office/mac/drawingml/2011/main" val="1"/>
            </a:ext>
          </a:extLst>
        </p:spPr>
        <p:txBody>
          <a:bodyPr tIns="91439" bIns="91439" anchor="ctr">
            <a:spAutoFit/>
          </a:bodyPr>
          <a:lstStyle>
            <a:lvl1pPr defTabSz="1828800">
              <a:lnSpc>
                <a:spcPct val="100000"/>
              </a:lnSpc>
              <a:defRPr sz="8800">
                <a:latin typeface="Calibri"/>
                <a:ea typeface="Calibri"/>
                <a:cs typeface="Calibri"/>
                <a:sym typeface="Calibri"/>
              </a:defRPr>
            </a:lvl1pPr>
          </a:lstStyle>
          <a:p>
            <a:pPr/>
            <a:r>
              <a:t>Tipuri de argumente</a:t>
            </a:r>
          </a:p>
        </p:txBody>
      </p:sp>
      <p:sp>
        <p:nvSpPr>
          <p:cNvPr id="394" name="TextShape 3"/>
          <p:cNvSpPr txBox="1"/>
          <p:nvPr/>
        </p:nvSpPr>
        <p:spPr>
          <a:xfrm>
            <a:off x="4053839" y="3200400"/>
            <a:ext cx="6521761" cy="5947093"/>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lnSpc>
                <a:spcPct val="100000"/>
              </a:lnSpc>
              <a:defRPr b="1" sz="6400" u="sng">
                <a:latin typeface="Calibri"/>
                <a:ea typeface="Calibri"/>
                <a:cs typeface="Calibri"/>
                <a:sym typeface="Calibri"/>
              </a:defRPr>
            </a:pPr>
            <a:r>
              <a:t>Dilema:</a:t>
            </a:r>
          </a:p>
          <a:p>
            <a:pPr algn="l" defTabSz="1828800">
              <a:lnSpc>
                <a:spcPct val="100000"/>
              </a:lnSpc>
              <a:defRPr b="1" sz="6400">
                <a:latin typeface="Calibri"/>
                <a:ea typeface="Calibri"/>
                <a:cs typeface="Calibri"/>
                <a:sym typeface="Calibri"/>
              </a:defRPr>
            </a:pPr>
            <a:r>
              <a:t>Forma logic</a:t>
            </a:r>
            <a:r>
              <a:t>ă</a:t>
            </a:r>
            <a:r>
              <a:t>:</a:t>
            </a:r>
          </a:p>
          <a:p>
            <a:pPr algn="l" defTabSz="1828800">
              <a:lnSpc>
                <a:spcPct val="100000"/>
              </a:lnSpc>
              <a:defRPr sz="6400">
                <a:latin typeface="Calibri"/>
                <a:ea typeface="Calibri"/>
                <a:cs typeface="Calibri"/>
                <a:sym typeface="Calibri"/>
              </a:defRPr>
            </a:pPr>
            <a:r>
              <a:t>Premisa 1: A sau B</a:t>
            </a:r>
          </a:p>
          <a:p>
            <a:pPr algn="l" defTabSz="1828800">
              <a:lnSpc>
                <a:spcPct val="100000"/>
              </a:lnSpc>
              <a:defRPr sz="6400">
                <a:latin typeface="Calibri"/>
                <a:ea typeface="Calibri"/>
                <a:cs typeface="Calibri"/>
                <a:sym typeface="Calibri"/>
              </a:defRPr>
            </a:pPr>
            <a:r>
              <a:t>Premisa 2: A -&gt; C</a:t>
            </a:r>
          </a:p>
          <a:p>
            <a:pPr algn="l" defTabSz="1828800">
              <a:lnSpc>
                <a:spcPct val="100000"/>
              </a:lnSpc>
              <a:defRPr sz="6400">
                <a:latin typeface="Calibri"/>
                <a:ea typeface="Calibri"/>
                <a:cs typeface="Calibri"/>
                <a:sym typeface="Calibri"/>
              </a:defRPr>
            </a:pPr>
            <a:r>
              <a:t>Premisa 3: B -&gt; C</a:t>
            </a:r>
          </a:p>
          <a:p>
            <a:pPr algn="l" defTabSz="1828800">
              <a:lnSpc>
                <a:spcPct val="100000"/>
              </a:lnSpc>
              <a:defRPr sz="6400">
                <a:latin typeface="Calibri"/>
                <a:ea typeface="Calibri"/>
                <a:cs typeface="Calibri"/>
                <a:sym typeface="Calibri"/>
              </a:defRPr>
            </a:pPr>
            <a:r>
              <a:t>Concluzie: C</a:t>
            </a:r>
          </a:p>
        </p:txBody>
      </p:sp>
      <p:sp>
        <p:nvSpPr>
          <p:cNvPr id="395" name="CustomShape 4"/>
          <p:cNvSpPr txBox="1"/>
          <p:nvPr/>
        </p:nvSpPr>
        <p:spPr>
          <a:xfrm>
            <a:off x="10607280" y="3047760"/>
            <a:ext cx="9722161" cy="10318547"/>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lnSpc>
                <a:spcPct val="100000"/>
              </a:lnSpc>
              <a:defRPr b="1" sz="4800">
                <a:latin typeface="Calibri"/>
                <a:ea typeface="Calibri"/>
                <a:cs typeface="Calibri"/>
                <a:sym typeface="Calibri"/>
              </a:defRPr>
            </a:pPr>
            <a:r>
              <a:t>Exemplu:</a:t>
            </a:r>
            <a:endParaRPr sz="2800"/>
          </a:p>
          <a:p>
            <a:pPr algn="l" defTabSz="1828800">
              <a:lnSpc>
                <a:spcPct val="100000"/>
              </a:lnSpc>
              <a:defRPr sz="4800">
                <a:latin typeface="Calibri"/>
                <a:ea typeface="Calibri"/>
                <a:cs typeface="Calibri"/>
                <a:sym typeface="Calibri"/>
              </a:defRPr>
            </a:pPr>
            <a:r>
              <a:t>Este util s</a:t>
            </a:r>
            <a:r>
              <a:t>ă</a:t>
            </a:r>
            <a:r>
              <a:t> </a:t>
            </a:r>
            <a:r>
              <a:t>î</a:t>
            </a:r>
            <a:r>
              <a:t>nve</a:t>
            </a:r>
            <a:r>
              <a:t>ț</a:t>
            </a:r>
            <a:r>
              <a:t>i s</a:t>
            </a:r>
            <a:r>
              <a:t>ă</a:t>
            </a:r>
            <a:r>
              <a:t> g</a:t>
            </a:r>
            <a:r>
              <a:t>â</a:t>
            </a:r>
            <a:r>
              <a:t>nde</a:t>
            </a:r>
            <a:r>
              <a:t>ș</a:t>
            </a:r>
            <a:r>
              <a:t>ti critic. Unii </a:t>
            </a:r>
            <a:r>
              <a:t>oameni fac cercetare, alții lucrează în firme. Dacă eși cercetător, va trebui să fii capabil să îți argumentezi punctul de vedere (în cadrul lucrărilor pe care le vei scrie), deci trebuie să înveți să gândești critic. Dacă lucrezi într-o firmă, va trebui să fii capabil să îți susții punctul de vedere cu argumente (spre exemplu în cadrul ședințelor), deci trebuie să înveți să gândești critic.</a:t>
            </a:r>
            <a:endParaRPr sz="2800"/>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7" name="CustomShape 1"/>
          <p:cNvSpPr/>
          <p:nvPr/>
        </p:nvSpPr>
        <p:spPr>
          <a:xfrm flipH="1">
            <a:off x="3809760" y="3200400"/>
            <a:ext cx="6704641" cy="8686080"/>
          </a:xfrm>
          <a:prstGeom prst="rect">
            <a:avLst/>
          </a:prstGeom>
          <a:solidFill>
            <a:srgbClr val="B9CDE5"/>
          </a:solidFill>
          <a:ln w="50800">
            <a:solidFill>
              <a:srgbClr val="3A5F8B"/>
            </a:solidFill>
          </a:ln>
        </p:spPr>
        <p:txBody>
          <a:bodyPr tIns="91439" bIns="91439"/>
          <a:lstStyle/>
          <a:p>
            <a:pPr algn="l" defTabSz="1828800">
              <a:lnSpc>
                <a:spcPct val="100000"/>
              </a:lnSpc>
              <a:defRPr sz="3600">
                <a:solidFill>
                  <a:srgbClr val="292934"/>
                </a:solidFill>
                <a:latin typeface="Arial"/>
                <a:ea typeface="Arial"/>
                <a:cs typeface="Arial"/>
                <a:sym typeface="Arial"/>
              </a:defRPr>
            </a:pPr>
          </a:p>
        </p:txBody>
      </p:sp>
      <p:sp>
        <p:nvSpPr>
          <p:cNvPr id="398" name="TextShape 2"/>
          <p:cNvSpPr txBox="1"/>
          <p:nvPr/>
        </p:nvSpPr>
        <p:spPr>
          <a:xfrm>
            <a:off x="4053839" y="1044438"/>
            <a:ext cx="16275602" cy="1295124"/>
          </a:xfrm>
          <a:prstGeom prst="rect">
            <a:avLst/>
          </a:prstGeom>
          <a:ln w="12700">
            <a:miter lim="400000"/>
          </a:ln>
          <a:extLst>
            <a:ext uri="{C572A759-6A51-4108-AA02-DFA0A04FC94B}">
              <ma14:wrappingTextBoxFlag xmlns:ma14="http://schemas.microsoft.com/office/mac/drawingml/2011/main" val="1"/>
            </a:ext>
          </a:extLst>
        </p:spPr>
        <p:txBody>
          <a:bodyPr tIns="91439" bIns="91439" anchor="ctr">
            <a:spAutoFit/>
          </a:bodyPr>
          <a:lstStyle>
            <a:lvl1pPr defTabSz="1828800">
              <a:lnSpc>
                <a:spcPct val="100000"/>
              </a:lnSpc>
              <a:defRPr sz="8800">
                <a:latin typeface="Calibri"/>
                <a:ea typeface="Calibri"/>
                <a:cs typeface="Calibri"/>
                <a:sym typeface="Calibri"/>
              </a:defRPr>
            </a:lvl1pPr>
          </a:lstStyle>
          <a:p>
            <a:pPr/>
            <a:r>
              <a:t>Tipuri de argumente</a:t>
            </a:r>
          </a:p>
        </p:txBody>
      </p:sp>
      <p:sp>
        <p:nvSpPr>
          <p:cNvPr id="399" name="TextShape 3"/>
          <p:cNvSpPr txBox="1"/>
          <p:nvPr/>
        </p:nvSpPr>
        <p:spPr>
          <a:xfrm>
            <a:off x="4053839" y="3200400"/>
            <a:ext cx="6521761" cy="5947093"/>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lnSpc>
                <a:spcPct val="100000"/>
              </a:lnSpc>
              <a:defRPr b="1" sz="6400" u="sng">
                <a:latin typeface="Calibri"/>
                <a:ea typeface="Calibri"/>
                <a:cs typeface="Calibri"/>
                <a:sym typeface="Calibri"/>
              </a:defRPr>
            </a:pPr>
            <a:r>
              <a:t>Dilema:</a:t>
            </a:r>
          </a:p>
          <a:p>
            <a:pPr algn="l" defTabSz="1828800">
              <a:lnSpc>
                <a:spcPct val="100000"/>
              </a:lnSpc>
              <a:defRPr b="1" sz="6400">
                <a:latin typeface="Calibri"/>
                <a:ea typeface="Calibri"/>
                <a:cs typeface="Calibri"/>
                <a:sym typeface="Calibri"/>
              </a:defRPr>
            </a:pPr>
            <a:r>
              <a:t>Forma logic</a:t>
            </a:r>
            <a:r>
              <a:t>ă</a:t>
            </a:r>
            <a:r>
              <a:t>:</a:t>
            </a:r>
          </a:p>
          <a:p>
            <a:pPr algn="l" defTabSz="1828800">
              <a:lnSpc>
                <a:spcPct val="100000"/>
              </a:lnSpc>
              <a:defRPr sz="6400">
                <a:latin typeface="Calibri"/>
                <a:ea typeface="Calibri"/>
                <a:cs typeface="Calibri"/>
                <a:sym typeface="Calibri"/>
              </a:defRPr>
            </a:pPr>
            <a:r>
              <a:t>Premisa 1: A sau B</a:t>
            </a:r>
          </a:p>
          <a:p>
            <a:pPr algn="l" defTabSz="1828800">
              <a:lnSpc>
                <a:spcPct val="100000"/>
              </a:lnSpc>
              <a:defRPr sz="6400">
                <a:latin typeface="Calibri"/>
                <a:ea typeface="Calibri"/>
                <a:cs typeface="Calibri"/>
                <a:sym typeface="Calibri"/>
              </a:defRPr>
            </a:pPr>
            <a:r>
              <a:t>Premisa 2: A -&gt; C</a:t>
            </a:r>
          </a:p>
          <a:p>
            <a:pPr algn="l" defTabSz="1828800">
              <a:lnSpc>
                <a:spcPct val="100000"/>
              </a:lnSpc>
              <a:defRPr sz="6400">
                <a:latin typeface="Calibri"/>
                <a:ea typeface="Calibri"/>
                <a:cs typeface="Calibri"/>
                <a:sym typeface="Calibri"/>
              </a:defRPr>
            </a:pPr>
            <a:r>
              <a:t>Premisa 3: B -&gt; C</a:t>
            </a:r>
          </a:p>
          <a:p>
            <a:pPr algn="l" defTabSz="1828800">
              <a:lnSpc>
                <a:spcPct val="100000"/>
              </a:lnSpc>
              <a:defRPr sz="6400">
                <a:latin typeface="Calibri"/>
                <a:ea typeface="Calibri"/>
                <a:cs typeface="Calibri"/>
                <a:sym typeface="Calibri"/>
              </a:defRPr>
            </a:pPr>
            <a:r>
              <a:t>Concluzie: C</a:t>
            </a:r>
          </a:p>
        </p:txBody>
      </p:sp>
      <p:sp>
        <p:nvSpPr>
          <p:cNvPr id="400" name="CustomShape 4"/>
          <p:cNvSpPr txBox="1"/>
          <p:nvPr/>
        </p:nvSpPr>
        <p:spPr>
          <a:xfrm>
            <a:off x="10607280" y="3047760"/>
            <a:ext cx="9722161" cy="5479847"/>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lnSpc>
                <a:spcPct val="100000"/>
              </a:lnSpc>
              <a:defRPr b="1" sz="4800">
                <a:latin typeface="Calibri"/>
                <a:ea typeface="Calibri"/>
                <a:cs typeface="Calibri"/>
                <a:sym typeface="Calibri"/>
              </a:defRPr>
            </a:pPr>
            <a:r>
              <a:t>Exemplu</a:t>
            </a:r>
            <a:r>
              <a:rPr b="0"/>
              <a:t>:</a:t>
            </a:r>
            <a:endParaRPr b="0"/>
          </a:p>
          <a:p>
            <a:pPr algn="l" defTabSz="1828800">
              <a:lnSpc>
                <a:spcPct val="100000"/>
              </a:lnSpc>
              <a:defRPr sz="4800">
                <a:latin typeface="Calibri"/>
                <a:ea typeface="Calibri"/>
                <a:cs typeface="Calibri"/>
                <a:sym typeface="Calibri"/>
              </a:defRPr>
            </a:pPr>
            <a:r>
              <a:t>„Poți învăța sau poți avea restanță. Dacă înveți, vei avea o vară liniștită. Dacă ai restanță, vei avea o vară liniștită (pentru că oricum nu îți pasă). Prin urmare, vei avea o vară liniștită.”</a:t>
            </a:r>
            <a:endParaRPr sz="2800"/>
          </a:p>
          <a:p>
            <a:pPr algn="l" defTabSz="1828800">
              <a:lnSpc>
                <a:spcPct val="100000"/>
              </a:lnSpc>
              <a:defRPr sz="2800">
                <a:solidFill>
                  <a:srgbClr val="292934"/>
                </a:solidFill>
                <a:latin typeface="Arial"/>
                <a:ea typeface="Arial"/>
                <a:cs typeface="Arial"/>
                <a:sym typeface="Arial"/>
              </a:defRPr>
            </a:pP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2" name="CustomShape 1"/>
          <p:cNvSpPr/>
          <p:nvPr/>
        </p:nvSpPr>
        <p:spPr>
          <a:xfrm flipH="1">
            <a:off x="3809760" y="3200400"/>
            <a:ext cx="6704641" cy="8686080"/>
          </a:xfrm>
          <a:prstGeom prst="rect">
            <a:avLst/>
          </a:prstGeom>
          <a:solidFill>
            <a:srgbClr val="B9CDE5"/>
          </a:solidFill>
          <a:ln w="50800">
            <a:solidFill>
              <a:srgbClr val="3A5F8B"/>
            </a:solidFill>
          </a:ln>
        </p:spPr>
        <p:txBody>
          <a:bodyPr tIns="91439" bIns="91439"/>
          <a:lstStyle/>
          <a:p>
            <a:pPr algn="l" defTabSz="1828800">
              <a:lnSpc>
                <a:spcPct val="100000"/>
              </a:lnSpc>
              <a:defRPr sz="3600">
                <a:solidFill>
                  <a:srgbClr val="292934"/>
                </a:solidFill>
                <a:latin typeface="Arial"/>
                <a:ea typeface="Arial"/>
                <a:cs typeface="Arial"/>
                <a:sym typeface="Arial"/>
              </a:defRPr>
            </a:pPr>
          </a:p>
        </p:txBody>
      </p:sp>
      <p:sp>
        <p:nvSpPr>
          <p:cNvPr id="403" name="TextShape 2"/>
          <p:cNvSpPr txBox="1"/>
          <p:nvPr/>
        </p:nvSpPr>
        <p:spPr>
          <a:xfrm>
            <a:off x="4053839" y="1044438"/>
            <a:ext cx="16275602" cy="1295124"/>
          </a:xfrm>
          <a:prstGeom prst="rect">
            <a:avLst/>
          </a:prstGeom>
          <a:ln w="12700">
            <a:miter lim="400000"/>
          </a:ln>
          <a:extLst>
            <a:ext uri="{C572A759-6A51-4108-AA02-DFA0A04FC94B}">
              <ma14:wrappingTextBoxFlag xmlns:ma14="http://schemas.microsoft.com/office/mac/drawingml/2011/main" val="1"/>
            </a:ext>
          </a:extLst>
        </p:spPr>
        <p:txBody>
          <a:bodyPr tIns="91439" bIns="91439" anchor="ctr">
            <a:spAutoFit/>
          </a:bodyPr>
          <a:lstStyle>
            <a:lvl1pPr defTabSz="1828800">
              <a:lnSpc>
                <a:spcPct val="100000"/>
              </a:lnSpc>
              <a:defRPr sz="8800">
                <a:latin typeface="Calibri"/>
                <a:ea typeface="Calibri"/>
                <a:cs typeface="Calibri"/>
                <a:sym typeface="Calibri"/>
              </a:defRPr>
            </a:lvl1pPr>
          </a:lstStyle>
          <a:p>
            <a:pPr/>
            <a:r>
              <a:t>Tipuri de argumente</a:t>
            </a:r>
          </a:p>
        </p:txBody>
      </p:sp>
      <p:sp>
        <p:nvSpPr>
          <p:cNvPr id="404" name="TextShape 3"/>
          <p:cNvSpPr txBox="1"/>
          <p:nvPr/>
        </p:nvSpPr>
        <p:spPr>
          <a:xfrm>
            <a:off x="4053839" y="3200400"/>
            <a:ext cx="6521761" cy="6937693"/>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lnSpc>
                <a:spcPct val="100000"/>
              </a:lnSpc>
              <a:defRPr b="1" sz="6400" u="sng">
                <a:latin typeface="Calibri"/>
                <a:ea typeface="Calibri"/>
                <a:cs typeface="Calibri"/>
                <a:sym typeface="Calibri"/>
              </a:defRPr>
            </a:pPr>
            <a:r>
              <a:t>Dilema constructiv</a:t>
            </a:r>
            <a:r>
              <a:t>ă</a:t>
            </a:r>
          </a:p>
          <a:p>
            <a:pPr algn="l" defTabSz="1828800">
              <a:lnSpc>
                <a:spcPct val="100000"/>
              </a:lnSpc>
              <a:defRPr b="1" sz="6400">
                <a:latin typeface="Calibri"/>
                <a:ea typeface="Calibri"/>
                <a:cs typeface="Calibri"/>
                <a:sym typeface="Calibri"/>
              </a:defRPr>
            </a:pPr>
            <a:r>
              <a:t>Forma logic</a:t>
            </a:r>
            <a:r>
              <a:t>ă</a:t>
            </a:r>
            <a:r>
              <a:t>:</a:t>
            </a:r>
          </a:p>
          <a:p>
            <a:pPr algn="l" defTabSz="1828800">
              <a:lnSpc>
                <a:spcPct val="100000"/>
              </a:lnSpc>
              <a:defRPr sz="6400">
                <a:latin typeface="Calibri"/>
                <a:ea typeface="Calibri"/>
                <a:cs typeface="Calibri"/>
                <a:sym typeface="Calibri"/>
              </a:defRPr>
            </a:pPr>
            <a:r>
              <a:t>Premisa 1: A sau B</a:t>
            </a:r>
          </a:p>
          <a:p>
            <a:pPr algn="l" defTabSz="1828800">
              <a:lnSpc>
                <a:spcPct val="100000"/>
              </a:lnSpc>
              <a:defRPr sz="6400">
                <a:latin typeface="Calibri"/>
                <a:ea typeface="Calibri"/>
                <a:cs typeface="Calibri"/>
                <a:sym typeface="Calibri"/>
              </a:defRPr>
            </a:pPr>
            <a:r>
              <a:t>Premisa 2: A -&gt; C</a:t>
            </a:r>
          </a:p>
          <a:p>
            <a:pPr algn="l" defTabSz="1828800">
              <a:lnSpc>
                <a:spcPct val="100000"/>
              </a:lnSpc>
              <a:defRPr sz="6400">
                <a:latin typeface="Calibri"/>
                <a:ea typeface="Calibri"/>
                <a:cs typeface="Calibri"/>
                <a:sym typeface="Calibri"/>
              </a:defRPr>
            </a:pPr>
            <a:r>
              <a:t>Premisa 3: B -&gt; D</a:t>
            </a:r>
          </a:p>
          <a:p>
            <a:pPr algn="l" defTabSz="1828800">
              <a:lnSpc>
                <a:spcPct val="100000"/>
              </a:lnSpc>
              <a:defRPr sz="6400">
                <a:latin typeface="Calibri"/>
                <a:ea typeface="Calibri"/>
                <a:cs typeface="Calibri"/>
                <a:sym typeface="Calibri"/>
              </a:defRPr>
            </a:pPr>
            <a:r>
              <a:t>Concluzie: C sau D</a:t>
            </a:r>
          </a:p>
        </p:txBody>
      </p:sp>
      <p:sp>
        <p:nvSpPr>
          <p:cNvPr id="405" name="CustomShape 4"/>
          <p:cNvSpPr txBox="1"/>
          <p:nvPr/>
        </p:nvSpPr>
        <p:spPr>
          <a:xfrm>
            <a:off x="10607280" y="3047760"/>
            <a:ext cx="9722161" cy="10302524"/>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lnSpc>
                <a:spcPct val="100000"/>
              </a:lnSpc>
              <a:defRPr b="1" sz="6400">
                <a:latin typeface="Calibri"/>
                <a:ea typeface="Calibri"/>
                <a:cs typeface="Calibri"/>
                <a:sym typeface="Calibri"/>
              </a:defRPr>
            </a:pPr>
            <a:r>
              <a:t>Exemplu:</a:t>
            </a:r>
          </a:p>
          <a:p>
            <a:pPr algn="l" defTabSz="1828800">
              <a:lnSpc>
                <a:spcPct val="100000"/>
              </a:lnSpc>
              <a:defRPr sz="6400">
                <a:latin typeface="Calibri"/>
                <a:ea typeface="Calibri"/>
                <a:cs typeface="Calibri"/>
                <a:sym typeface="Calibri"/>
              </a:defRPr>
            </a:pPr>
            <a:r>
              <a:t>Pre</a:t>
            </a:r>
            <a:r>
              <a:t>ș</a:t>
            </a:r>
            <a:r>
              <a:t>edintele ori a spus adev</a:t>
            </a:r>
            <a:r>
              <a:t>ă</a:t>
            </a:r>
            <a:r>
              <a:t>rul, ori a min</a:t>
            </a:r>
            <a:r>
              <a:t>ț</a:t>
            </a:r>
            <a:r>
              <a:t>it. Dac</a:t>
            </a:r>
            <a:r>
              <a:t>ă</a:t>
            </a:r>
            <a:r>
              <a:t> a spus adev</a:t>
            </a:r>
            <a:r>
              <a:t>ă</a:t>
            </a:r>
            <a:r>
              <a:t>rul, este nebun. Dac</a:t>
            </a:r>
            <a:r>
              <a:t>ă</a:t>
            </a:r>
            <a:r>
              <a:t> a min</a:t>
            </a:r>
            <a:r>
              <a:t>ț</a:t>
            </a:r>
            <a:r>
              <a:t>it, atunci este r</a:t>
            </a:r>
            <a:r>
              <a:t>ă</a:t>
            </a:r>
            <a:r>
              <a:t>u. Deci</a:t>
            </a:r>
            <a:r>
              <a:t>, </a:t>
            </a:r>
            <a:r>
              <a:t>pre</a:t>
            </a:r>
            <a:r>
              <a:t>ș</a:t>
            </a:r>
            <a:r>
              <a:t>edintele este ori r</a:t>
            </a:r>
            <a:r>
              <a:t>ă</a:t>
            </a:r>
            <a:r>
              <a:t>u, ori nebun.</a:t>
            </a:r>
          </a:p>
          <a:p>
            <a:pPr algn="l" defTabSz="1828800">
              <a:lnSpc>
                <a:spcPct val="100000"/>
              </a:lnSpc>
              <a:defRPr sz="3600">
                <a:solidFill>
                  <a:srgbClr val="292934"/>
                </a:solidFill>
                <a:latin typeface="Arial"/>
                <a:ea typeface="Arial"/>
                <a:cs typeface="Arial"/>
                <a:sym typeface="Arial"/>
              </a:defRPr>
            </a:pPr>
          </a:p>
          <a:p>
            <a:pPr algn="l" defTabSz="1828800">
              <a:lnSpc>
                <a:spcPct val="100000"/>
              </a:lnSpc>
              <a:defRPr sz="3600">
                <a:solidFill>
                  <a:srgbClr val="292934"/>
                </a:solidFill>
                <a:latin typeface="Arial"/>
                <a:ea typeface="Arial"/>
                <a:cs typeface="Arial"/>
                <a:sym typeface="Arial"/>
              </a:defRPr>
            </a:pPr>
          </a:p>
          <a:p>
            <a:pPr algn="l" defTabSz="1828800">
              <a:lnSpc>
                <a:spcPct val="100000"/>
              </a:lnSpc>
              <a:defRPr sz="3600">
                <a:solidFill>
                  <a:srgbClr val="292934"/>
                </a:solidFill>
                <a:latin typeface="Arial"/>
                <a:ea typeface="Arial"/>
                <a:cs typeface="Arial"/>
                <a:sym typeface="Arial"/>
              </a:defRPr>
            </a:pPr>
          </a:p>
          <a:p>
            <a:pPr algn="l" defTabSz="1828800">
              <a:lnSpc>
                <a:spcPct val="100000"/>
              </a:lnSpc>
              <a:defRPr sz="3600">
                <a:solidFill>
                  <a:srgbClr val="292934"/>
                </a:solidFill>
                <a:latin typeface="Arial"/>
                <a:ea typeface="Arial"/>
                <a:cs typeface="Arial"/>
                <a:sym typeface="Arial"/>
              </a:defRPr>
            </a:pPr>
          </a:p>
          <a:p>
            <a:pPr algn="l" defTabSz="1828800">
              <a:lnSpc>
                <a:spcPct val="100000"/>
              </a:lnSpc>
              <a:defRPr sz="3600">
                <a:solidFill>
                  <a:srgbClr val="292934"/>
                </a:solidFill>
                <a:latin typeface="Arial"/>
                <a:ea typeface="Arial"/>
                <a:cs typeface="Arial"/>
                <a:sym typeface="Arial"/>
              </a:defRPr>
            </a:pP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7" name="CustomShape 1"/>
          <p:cNvSpPr/>
          <p:nvPr/>
        </p:nvSpPr>
        <p:spPr>
          <a:xfrm flipH="1">
            <a:off x="3809760" y="3200400"/>
            <a:ext cx="6704641" cy="8686080"/>
          </a:xfrm>
          <a:prstGeom prst="rect">
            <a:avLst/>
          </a:prstGeom>
          <a:solidFill>
            <a:srgbClr val="B9CDE5"/>
          </a:solidFill>
          <a:ln w="50800">
            <a:solidFill>
              <a:srgbClr val="3A5F8B"/>
            </a:solidFill>
          </a:ln>
        </p:spPr>
        <p:txBody>
          <a:bodyPr tIns="91439" bIns="91439"/>
          <a:lstStyle/>
          <a:p>
            <a:pPr algn="l" defTabSz="1828800">
              <a:lnSpc>
                <a:spcPct val="100000"/>
              </a:lnSpc>
              <a:defRPr sz="3600">
                <a:solidFill>
                  <a:srgbClr val="292934"/>
                </a:solidFill>
                <a:latin typeface="Arial"/>
                <a:ea typeface="Arial"/>
                <a:cs typeface="Arial"/>
                <a:sym typeface="Arial"/>
              </a:defRPr>
            </a:pPr>
          </a:p>
        </p:txBody>
      </p:sp>
      <p:sp>
        <p:nvSpPr>
          <p:cNvPr id="408" name="TextShape 2"/>
          <p:cNvSpPr txBox="1"/>
          <p:nvPr/>
        </p:nvSpPr>
        <p:spPr>
          <a:xfrm>
            <a:off x="4053839" y="1044438"/>
            <a:ext cx="16275602" cy="1295124"/>
          </a:xfrm>
          <a:prstGeom prst="rect">
            <a:avLst/>
          </a:prstGeom>
          <a:ln w="12700">
            <a:miter lim="400000"/>
          </a:ln>
          <a:extLst>
            <a:ext uri="{C572A759-6A51-4108-AA02-DFA0A04FC94B}">
              <ma14:wrappingTextBoxFlag xmlns:ma14="http://schemas.microsoft.com/office/mac/drawingml/2011/main" val="1"/>
            </a:ext>
          </a:extLst>
        </p:spPr>
        <p:txBody>
          <a:bodyPr tIns="91439" bIns="91439" anchor="ctr">
            <a:spAutoFit/>
          </a:bodyPr>
          <a:lstStyle>
            <a:lvl1pPr defTabSz="1828800">
              <a:lnSpc>
                <a:spcPct val="100000"/>
              </a:lnSpc>
              <a:defRPr sz="8800">
                <a:latin typeface="Calibri"/>
                <a:ea typeface="Calibri"/>
                <a:cs typeface="Calibri"/>
                <a:sym typeface="Calibri"/>
              </a:defRPr>
            </a:lvl1pPr>
          </a:lstStyle>
          <a:p>
            <a:pPr/>
            <a:r>
              <a:t>Tipuri de argumente</a:t>
            </a:r>
          </a:p>
        </p:txBody>
      </p:sp>
      <p:sp>
        <p:nvSpPr>
          <p:cNvPr id="409" name="TextShape 3"/>
          <p:cNvSpPr txBox="1"/>
          <p:nvPr/>
        </p:nvSpPr>
        <p:spPr>
          <a:xfrm>
            <a:off x="4053839" y="3200400"/>
            <a:ext cx="6521761" cy="6937693"/>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lnSpc>
                <a:spcPct val="100000"/>
              </a:lnSpc>
              <a:defRPr b="1" sz="6400" u="sng">
                <a:latin typeface="Calibri"/>
                <a:ea typeface="Calibri"/>
                <a:cs typeface="Calibri"/>
                <a:sym typeface="Calibri"/>
              </a:defRPr>
            </a:pPr>
            <a:r>
              <a:t>Dilema constructiv</a:t>
            </a:r>
            <a:r>
              <a:t>ă</a:t>
            </a:r>
          </a:p>
          <a:p>
            <a:pPr algn="l" defTabSz="1828800">
              <a:lnSpc>
                <a:spcPct val="100000"/>
              </a:lnSpc>
              <a:defRPr b="1" sz="6400">
                <a:latin typeface="Calibri"/>
                <a:ea typeface="Calibri"/>
                <a:cs typeface="Calibri"/>
                <a:sym typeface="Calibri"/>
              </a:defRPr>
            </a:pPr>
            <a:r>
              <a:t>Forma logic</a:t>
            </a:r>
            <a:r>
              <a:t>ă</a:t>
            </a:r>
            <a:r>
              <a:t>:</a:t>
            </a:r>
          </a:p>
          <a:p>
            <a:pPr algn="l" defTabSz="1828800">
              <a:lnSpc>
                <a:spcPct val="100000"/>
              </a:lnSpc>
              <a:defRPr sz="6400">
                <a:latin typeface="Calibri"/>
                <a:ea typeface="Calibri"/>
                <a:cs typeface="Calibri"/>
                <a:sym typeface="Calibri"/>
              </a:defRPr>
            </a:pPr>
            <a:r>
              <a:t>Premisa 1: A sau B</a:t>
            </a:r>
          </a:p>
          <a:p>
            <a:pPr algn="l" defTabSz="1828800">
              <a:lnSpc>
                <a:spcPct val="100000"/>
              </a:lnSpc>
              <a:defRPr sz="6400">
                <a:latin typeface="Calibri"/>
                <a:ea typeface="Calibri"/>
                <a:cs typeface="Calibri"/>
                <a:sym typeface="Calibri"/>
              </a:defRPr>
            </a:pPr>
            <a:r>
              <a:t>Premisa 2: A -&gt; C</a:t>
            </a:r>
          </a:p>
          <a:p>
            <a:pPr algn="l" defTabSz="1828800">
              <a:lnSpc>
                <a:spcPct val="100000"/>
              </a:lnSpc>
              <a:defRPr sz="6400">
                <a:latin typeface="Calibri"/>
                <a:ea typeface="Calibri"/>
                <a:cs typeface="Calibri"/>
                <a:sym typeface="Calibri"/>
              </a:defRPr>
            </a:pPr>
            <a:r>
              <a:t>Premisa 3: B -&gt; D</a:t>
            </a:r>
          </a:p>
          <a:p>
            <a:pPr algn="l" defTabSz="1828800">
              <a:lnSpc>
                <a:spcPct val="100000"/>
              </a:lnSpc>
              <a:defRPr sz="6400">
                <a:latin typeface="Calibri"/>
                <a:ea typeface="Calibri"/>
                <a:cs typeface="Calibri"/>
                <a:sym typeface="Calibri"/>
              </a:defRPr>
            </a:pPr>
            <a:r>
              <a:t>Concluzie: C sau D</a:t>
            </a:r>
          </a:p>
        </p:txBody>
      </p:sp>
      <p:sp>
        <p:nvSpPr>
          <p:cNvPr id="410" name="CustomShape 4"/>
          <p:cNvSpPr txBox="1"/>
          <p:nvPr/>
        </p:nvSpPr>
        <p:spPr>
          <a:xfrm>
            <a:off x="10607280" y="3047760"/>
            <a:ext cx="9722161" cy="13274324"/>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lnSpc>
                <a:spcPct val="100000"/>
              </a:lnSpc>
              <a:defRPr b="1" sz="6400">
                <a:latin typeface="Calibri"/>
                <a:ea typeface="Calibri"/>
                <a:cs typeface="Calibri"/>
                <a:sym typeface="Calibri"/>
              </a:defRPr>
            </a:pPr>
            <a:r>
              <a:t>Exemplu:</a:t>
            </a:r>
          </a:p>
          <a:p>
            <a:pPr algn="l" defTabSz="1828800">
              <a:lnSpc>
                <a:spcPct val="100000"/>
              </a:lnSpc>
              <a:defRPr sz="6400">
                <a:latin typeface="Calibri"/>
                <a:ea typeface="Calibri"/>
                <a:cs typeface="Calibri"/>
                <a:sym typeface="Calibri"/>
              </a:defRPr>
            </a:pPr>
            <a:r>
              <a:t>Pre</a:t>
            </a:r>
            <a:r>
              <a:t>ș</a:t>
            </a:r>
            <a:r>
              <a:t>edintele este ori nebun, ori r</a:t>
            </a:r>
            <a:r>
              <a:t>ă</a:t>
            </a:r>
            <a:r>
              <a:t>u. De ce? Cineva poate ori s</a:t>
            </a:r>
            <a:r>
              <a:t>ă</a:t>
            </a:r>
            <a:r>
              <a:t> spun</a:t>
            </a:r>
            <a:r>
              <a:t>ă</a:t>
            </a:r>
            <a:r>
              <a:t> adev</a:t>
            </a:r>
            <a:r>
              <a:t>ă</a:t>
            </a:r>
            <a:r>
              <a:t>rul, ori s</a:t>
            </a:r>
            <a:r>
              <a:t>ă</a:t>
            </a:r>
            <a:r>
              <a:t> mint</a:t>
            </a:r>
            <a:r>
              <a:t>ă</a:t>
            </a:r>
            <a:r>
              <a:t>. Dar s</a:t>
            </a:r>
            <a:r>
              <a:t>ă</a:t>
            </a:r>
            <a:r>
              <a:t> spui lucrurilor pe nume, </a:t>
            </a:r>
            <a:r>
              <a:t>î</a:t>
            </a:r>
            <a:r>
              <a:t>n felul acesta, </a:t>
            </a:r>
            <a:r>
              <a:t>î</a:t>
            </a:r>
            <a:r>
              <a:t>nseamn</a:t>
            </a:r>
            <a:r>
              <a:t>ă</a:t>
            </a:r>
            <a:r>
              <a:t> s</a:t>
            </a:r>
            <a:r>
              <a:t>ă</a:t>
            </a:r>
            <a:r>
              <a:t> fii nebun. Dar, </a:t>
            </a:r>
            <a:r>
              <a:t>î</a:t>
            </a:r>
            <a:r>
              <a:t>n cazul </a:t>
            </a:r>
            <a:r>
              <a:t>î</a:t>
            </a:r>
            <a:r>
              <a:t>n care ne-a min</a:t>
            </a:r>
            <a:r>
              <a:t>ț</a:t>
            </a:r>
            <a:r>
              <a:t>it, este </a:t>
            </a:r>
            <a:r>
              <a:t>î</a:t>
            </a:r>
            <a:r>
              <a:t>n mod clar o persoana rea.</a:t>
            </a:r>
          </a:p>
          <a:p>
            <a:pPr algn="l" defTabSz="1828800">
              <a:lnSpc>
                <a:spcPct val="100000"/>
              </a:lnSpc>
              <a:defRPr sz="3600">
                <a:solidFill>
                  <a:srgbClr val="292934"/>
                </a:solidFill>
                <a:latin typeface="Arial"/>
                <a:ea typeface="Arial"/>
                <a:cs typeface="Arial"/>
                <a:sym typeface="Arial"/>
              </a:defRPr>
            </a:pPr>
          </a:p>
          <a:p>
            <a:pPr algn="l" defTabSz="1828800">
              <a:lnSpc>
                <a:spcPct val="100000"/>
              </a:lnSpc>
              <a:defRPr sz="3600">
                <a:solidFill>
                  <a:srgbClr val="292934"/>
                </a:solidFill>
                <a:latin typeface="Arial"/>
                <a:ea typeface="Arial"/>
                <a:cs typeface="Arial"/>
                <a:sym typeface="Arial"/>
              </a:defRPr>
            </a:pPr>
          </a:p>
          <a:p>
            <a:pPr algn="l" defTabSz="1828800">
              <a:lnSpc>
                <a:spcPct val="100000"/>
              </a:lnSpc>
              <a:defRPr sz="3600">
                <a:solidFill>
                  <a:srgbClr val="292934"/>
                </a:solidFill>
                <a:latin typeface="Arial"/>
                <a:ea typeface="Arial"/>
                <a:cs typeface="Arial"/>
                <a:sym typeface="Arial"/>
              </a:defRPr>
            </a:pPr>
          </a:p>
          <a:p>
            <a:pPr algn="l" defTabSz="1828800">
              <a:lnSpc>
                <a:spcPct val="100000"/>
              </a:lnSpc>
              <a:defRPr sz="3600">
                <a:solidFill>
                  <a:srgbClr val="292934"/>
                </a:solidFill>
                <a:latin typeface="Arial"/>
                <a:ea typeface="Arial"/>
                <a:cs typeface="Arial"/>
                <a:sym typeface="Arial"/>
              </a:defRPr>
            </a:pPr>
          </a:p>
          <a:p>
            <a:pPr algn="l" defTabSz="1828800">
              <a:lnSpc>
                <a:spcPct val="100000"/>
              </a:lnSpc>
              <a:defRPr sz="3600">
                <a:solidFill>
                  <a:srgbClr val="292934"/>
                </a:solidFill>
                <a:latin typeface="Arial"/>
                <a:ea typeface="Arial"/>
                <a:cs typeface="Arial"/>
                <a:sym typeface="Arial"/>
              </a:defRPr>
            </a:pP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 name="CustomShape 1"/>
          <p:cNvSpPr/>
          <p:nvPr/>
        </p:nvSpPr>
        <p:spPr>
          <a:xfrm flipH="1">
            <a:off x="3809760" y="3200400"/>
            <a:ext cx="6704641" cy="8686080"/>
          </a:xfrm>
          <a:prstGeom prst="rect">
            <a:avLst/>
          </a:prstGeom>
          <a:solidFill>
            <a:srgbClr val="B9CDE5"/>
          </a:solidFill>
          <a:ln w="50800">
            <a:solidFill>
              <a:srgbClr val="3A5F8B"/>
            </a:solidFill>
          </a:ln>
        </p:spPr>
        <p:txBody>
          <a:bodyPr tIns="91439" bIns="91439"/>
          <a:lstStyle/>
          <a:p>
            <a:pPr algn="l" defTabSz="1828800">
              <a:lnSpc>
                <a:spcPct val="100000"/>
              </a:lnSpc>
              <a:defRPr sz="3600">
                <a:solidFill>
                  <a:srgbClr val="292934"/>
                </a:solidFill>
                <a:latin typeface="Arial"/>
                <a:ea typeface="Arial"/>
                <a:cs typeface="Arial"/>
                <a:sym typeface="Arial"/>
              </a:defRPr>
            </a:pPr>
          </a:p>
        </p:txBody>
      </p:sp>
      <p:sp>
        <p:nvSpPr>
          <p:cNvPr id="413" name="TextShape 2"/>
          <p:cNvSpPr txBox="1"/>
          <p:nvPr/>
        </p:nvSpPr>
        <p:spPr>
          <a:xfrm>
            <a:off x="4053839" y="1044438"/>
            <a:ext cx="16275602" cy="1295124"/>
          </a:xfrm>
          <a:prstGeom prst="rect">
            <a:avLst/>
          </a:prstGeom>
          <a:ln w="12700">
            <a:miter lim="400000"/>
          </a:ln>
          <a:extLst>
            <a:ext uri="{C572A759-6A51-4108-AA02-DFA0A04FC94B}">
              <ma14:wrappingTextBoxFlag xmlns:ma14="http://schemas.microsoft.com/office/mac/drawingml/2011/main" val="1"/>
            </a:ext>
          </a:extLst>
        </p:spPr>
        <p:txBody>
          <a:bodyPr tIns="91439" bIns="91439" anchor="ctr">
            <a:spAutoFit/>
          </a:bodyPr>
          <a:lstStyle>
            <a:lvl1pPr defTabSz="1828800">
              <a:lnSpc>
                <a:spcPct val="100000"/>
              </a:lnSpc>
              <a:defRPr sz="8800">
                <a:latin typeface="Calibri"/>
                <a:ea typeface="Calibri"/>
                <a:cs typeface="Calibri"/>
                <a:sym typeface="Calibri"/>
              </a:defRPr>
            </a:lvl1pPr>
          </a:lstStyle>
          <a:p>
            <a:pPr/>
            <a:r>
              <a:t>Tipuri de argumente</a:t>
            </a:r>
          </a:p>
        </p:txBody>
      </p:sp>
      <p:sp>
        <p:nvSpPr>
          <p:cNvPr id="414" name="TextShape 3"/>
          <p:cNvSpPr txBox="1"/>
          <p:nvPr/>
        </p:nvSpPr>
        <p:spPr>
          <a:xfrm>
            <a:off x="4053839" y="3200400"/>
            <a:ext cx="6521761" cy="5947093"/>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lnSpc>
                <a:spcPct val="100000"/>
              </a:lnSpc>
              <a:defRPr b="1" sz="6400" u="sng">
                <a:latin typeface="Calibri"/>
                <a:ea typeface="Calibri"/>
                <a:cs typeface="Calibri"/>
                <a:sym typeface="Calibri"/>
              </a:defRPr>
            </a:pPr>
            <a:r>
              <a:t>Reducerea la absurd</a:t>
            </a:r>
          </a:p>
          <a:p>
            <a:pPr algn="l" defTabSz="1828800">
              <a:lnSpc>
                <a:spcPct val="100000"/>
              </a:lnSpc>
              <a:defRPr b="1" sz="6400">
                <a:latin typeface="Calibri"/>
                <a:ea typeface="Calibri"/>
                <a:cs typeface="Calibri"/>
                <a:sym typeface="Calibri"/>
              </a:defRPr>
            </a:pPr>
            <a:r>
              <a:t>Forma logica:</a:t>
            </a:r>
          </a:p>
          <a:p>
            <a:pPr algn="l" defTabSz="1828800">
              <a:lnSpc>
                <a:spcPct val="100000"/>
              </a:lnSpc>
              <a:defRPr sz="6400">
                <a:latin typeface="Calibri"/>
                <a:ea typeface="Calibri"/>
                <a:cs typeface="Calibri"/>
                <a:sym typeface="Calibri"/>
              </a:defRPr>
            </a:pPr>
            <a:r>
              <a:t>Premisa 1: A -&gt; B</a:t>
            </a:r>
          </a:p>
          <a:p>
            <a:pPr algn="l" defTabSz="1828800">
              <a:lnSpc>
                <a:spcPct val="100000"/>
              </a:lnSpc>
              <a:defRPr sz="6400">
                <a:latin typeface="Calibri"/>
                <a:ea typeface="Calibri"/>
                <a:cs typeface="Calibri"/>
                <a:sym typeface="Calibri"/>
              </a:defRPr>
            </a:pPr>
            <a:r>
              <a:t>Premisa 2: B = fals</a:t>
            </a:r>
          </a:p>
          <a:p>
            <a:pPr algn="l" defTabSz="1828800">
              <a:lnSpc>
                <a:spcPct val="100000"/>
              </a:lnSpc>
              <a:defRPr sz="6400">
                <a:latin typeface="Calibri"/>
                <a:ea typeface="Calibri"/>
                <a:cs typeface="Calibri"/>
                <a:sym typeface="Calibri"/>
              </a:defRPr>
            </a:pPr>
            <a:r>
              <a:t>Concluzia: A = fals</a:t>
            </a:r>
          </a:p>
        </p:txBody>
      </p:sp>
      <p:sp>
        <p:nvSpPr>
          <p:cNvPr id="415" name="CustomShape 4"/>
          <p:cNvSpPr txBox="1"/>
          <p:nvPr/>
        </p:nvSpPr>
        <p:spPr>
          <a:xfrm>
            <a:off x="10607280" y="3047760"/>
            <a:ext cx="9722161" cy="11445524"/>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lnSpc>
                <a:spcPct val="100000"/>
              </a:lnSpc>
              <a:defRPr b="1" sz="6400">
                <a:latin typeface="Calibri"/>
                <a:ea typeface="Calibri"/>
                <a:cs typeface="Calibri"/>
                <a:sym typeface="Calibri"/>
              </a:defRPr>
            </a:pPr>
            <a:r>
              <a:t>Exemplu:</a:t>
            </a:r>
          </a:p>
          <a:p>
            <a:pPr algn="l" defTabSz="1828800">
              <a:lnSpc>
                <a:spcPct val="100000"/>
              </a:lnSpc>
              <a:defRPr sz="3600">
                <a:solidFill>
                  <a:srgbClr val="292934"/>
                </a:solidFill>
                <a:latin typeface="Arial"/>
                <a:ea typeface="Arial"/>
                <a:cs typeface="Arial"/>
                <a:sym typeface="Arial"/>
              </a:defRPr>
            </a:pPr>
          </a:p>
          <a:p>
            <a:pPr algn="l" defTabSz="1828800">
              <a:lnSpc>
                <a:spcPct val="100000"/>
              </a:lnSpc>
              <a:defRPr sz="6400">
                <a:latin typeface="Calibri"/>
                <a:ea typeface="Calibri"/>
                <a:cs typeface="Calibri"/>
                <a:sym typeface="Calibri"/>
              </a:defRPr>
            </a:pPr>
            <a:r>
              <a:t>Este dreptul la via</a:t>
            </a:r>
            <a:r>
              <a:t>ță</a:t>
            </a:r>
            <a:r>
              <a:t> absolut (nu trebuie </a:t>
            </a:r>
            <a:r>
              <a:t>î</a:t>
            </a:r>
            <a:r>
              <a:t>nc</a:t>
            </a:r>
            <a:r>
              <a:t>ă</a:t>
            </a:r>
            <a:r>
              <a:t>lcat </a:t>
            </a:r>
            <a:r>
              <a:t>î</a:t>
            </a:r>
            <a:r>
              <a:t>n absolut niciun caz)? </a:t>
            </a:r>
          </a:p>
          <a:p>
            <a:pPr algn="l" defTabSz="1828800">
              <a:lnSpc>
                <a:spcPct val="100000"/>
              </a:lnSpc>
              <a:defRPr sz="6400">
                <a:latin typeface="Calibri"/>
                <a:ea typeface="Calibri"/>
                <a:cs typeface="Calibri"/>
                <a:sym typeface="Calibri"/>
              </a:defRPr>
            </a:pPr>
            <a:r>
              <a:t>A min</a:t>
            </a:r>
            <a:r>
              <a:t>ț</a:t>
            </a:r>
            <a:r>
              <a:t>i este </a:t>
            </a:r>
            <a:r>
              <a:t>î</a:t>
            </a:r>
            <a:r>
              <a:t>ntotdeauna ceva imoral?</a:t>
            </a:r>
          </a:p>
          <a:p>
            <a:pPr algn="l" defTabSz="1828800">
              <a:lnSpc>
                <a:spcPct val="100000"/>
              </a:lnSpc>
              <a:defRPr sz="3600">
                <a:solidFill>
                  <a:srgbClr val="292934"/>
                </a:solidFill>
                <a:latin typeface="Arial"/>
                <a:ea typeface="Arial"/>
                <a:cs typeface="Arial"/>
                <a:sym typeface="Arial"/>
              </a:defRPr>
            </a:pPr>
          </a:p>
          <a:p>
            <a:pPr algn="l" defTabSz="1828800">
              <a:lnSpc>
                <a:spcPct val="100000"/>
              </a:lnSpc>
              <a:defRPr sz="3600">
                <a:solidFill>
                  <a:srgbClr val="292934"/>
                </a:solidFill>
                <a:latin typeface="Arial"/>
                <a:ea typeface="Arial"/>
                <a:cs typeface="Arial"/>
                <a:sym typeface="Arial"/>
              </a:defRPr>
            </a:pPr>
          </a:p>
          <a:p>
            <a:pPr algn="l" defTabSz="1828800">
              <a:lnSpc>
                <a:spcPct val="100000"/>
              </a:lnSpc>
              <a:defRPr sz="3600">
                <a:solidFill>
                  <a:srgbClr val="292934"/>
                </a:solidFill>
                <a:latin typeface="Arial"/>
                <a:ea typeface="Arial"/>
                <a:cs typeface="Arial"/>
                <a:sym typeface="Arial"/>
              </a:defRPr>
            </a:pPr>
          </a:p>
          <a:p>
            <a:pPr algn="l" defTabSz="1828800">
              <a:lnSpc>
                <a:spcPct val="100000"/>
              </a:lnSpc>
              <a:defRPr sz="3600">
                <a:solidFill>
                  <a:srgbClr val="292934"/>
                </a:solidFill>
                <a:latin typeface="Arial"/>
                <a:ea typeface="Arial"/>
                <a:cs typeface="Arial"/>
                <a:sym typeface="Arial"/>
              </a:defRPr>
            </a:pPr>
          </a:p>
          <a:p>
            <a:pPr algn="l" defTabSz="1828800">
              <a:lnSpc>
                <a:spcPct val="100000"/>
              </a:lnSpc>
              <a:defRPr sz="3600">
                <a:solidFill>
                  <a:srgbClr val="292934"/>
                </a:solidFill>
                <a:latin typeface="Arial"/>
                <a:ea typeface="Arial"/>
                <a:cs typeface="Arial"/>
                <a:sym typeface="Arial"/>
              </a:defRPr>
            </a:pPr>
          </a:p>
          <a:p>
            <a:pPr algn="l" defTabSz="1828800">
              <a:lnSpc>
                <a:spcPct val="100000"/>
              </a:lnSpc>
              <a:defRPr sz="3600">
                <a:solidFill>
                  <a:srgbClr val="292934"/>
                </a:solidFill>
                <a:latin typeface="Arial"/>
                <a:ea typeface="Arial"/>
                <a:cs typeface="Arial"/>
                <a:sym typeface="Arial"/>
              </a:defRPr>
            </a:pPr>
          </a:p>
          <a:p>
            <a:pPr algn="l" defTabSz="1828800">
              <a:lnSpc>
                <a:spcPct val="100000"/>
              </a:lnSpc>
              <a:defRPr sz="3600">
                <a:solidFill>
                  <a:srgbClr val="292934"/>
                </a:solidFill>
                <a:latin typeface="Arial"/>
                <a:ea typeface="Arial"/>
                <a:cs typeface="Arial"/>
                <a:sym typeface="Arial"/>
              </a:defRPr>
            </a:pPr>
          </a:p>
          <a:p>
            <a:pPr algn="l" defTabSz="1828800">
              <a:lnSpc>
                <a:spcPct val="100000"/>
              </a:lnSpc>
              <a:defRPr sz="3600">
                <a:solidFill>
                  <a:srgbClr val="292934"/>
                </a:solidFill>
                <a:latin typeface="Arial"/>
                <a:ea typeface="Arial"/>
                <a:cs typeface="Arial"/>
                <a:sym typeface="Arial"/>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TextShape 1"/>
          <p:cNvSpPr txBox="1"/>
          <p:nvPr/>
        </p:nvSpPr>
        <p:spPr>
          <a:xfrm>
            <a:off x="4053840" y="495078"/>
            <a:ext cx="16275601" cy="1295121"/>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nchor="ctr">
            <a:spAutoFit/>
          </a:bodyPr>
          <a:lstStyle>
            <a:lvl1pPr defTabSz="1828800">
              <a:lnSpc>
                <a:spcPct val="100000"/>
              </a:lnSpc>
              <a:defRPr sz="8800">
                <a:latin typeface="Calibri"/>
                <a:ea typeface="Calibri"/>
                <a:cs typeface="Calibri"/>
                <a:sym typeface="Calibri"/>
              </a:defRPr>
            </a:lvl1pPr>
          </a:lstStyle>
          <a:p>
            <a:pPr/>
            <a:r>
              <a:t>Argumente</a:t>
            </a:r>
          </a:p>
        </p:txBody>
      </p:sp>
      <p:sp>
        <p:nvSpPr>
          <p:cNvPr id="229" name="TextShape 2"/>
          <p:cNvSpPr txBox="1"/>
          <p:nvPr/>
        </p:nvSpPr>
        <p:spPr>
          <a:xfrm>
            <a:off x="4053840" y="2133599"/>
            <a:ext cx="16275601" cy="15853092"/>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spAutoFit/>
          </a:bodyPr>
          <a:lstStyle/>
          <a:p>
            <a:pPr algn="l" defTabSz="1828800">
              <a:lnSpc>
                <a:spcPct val="100000"/>
              </a:lnSpc>
              <a:defRPr b="1" sz="6400">
                <a:latin typeface="Calibri"/>
                <a:ea typeface="Calibri"/>
                <a:cs typeface="Calibri"/>
                <a:sym typeface="Calibri"/>
              </a:defRPr>
            </a:pPr>
            <a:r>
              <a:t>Premisă 1</a:t>
            </a:r>
            <a:r>
              <a:rPr b="0"/>
              <a:t>: Dacă pe Marte există viață inteligentă, atunci există extratereștri.</a:t>
            </a:r>
            <a:endParaRPr b="0"/>
          </a:p>
          <a:p>
            <a:pPr algn="l" defTabSz="1828800">
              <a:lnSpc>
                <a:spcPct val="100000"/>
              </a:lnSpc>
              <a:defRPr b="1" sz="6400">
                <a:latin typeface="Calibri"/>
                <a:ea typeface="Calibri"/>
                <a:cs typeface="Calibri"/>
                <a:sym typeface="Calibri"/>
              </a:defRPr>
            </a:pPr>
            <a:r>
              <a:t>Premisă 2</a:t>
            </a:r>
            <a:r>
              <a:rPr b="0"/>
              <a:t>: Pe Marte există viață inteligentă</a:t>
            </a:r>
            <a:endParaRPr b="0"/>
          </a:p>
          <a:p>
            <a:pPr algn="l" defTabSz="1828800">
              <a:lnSpc>
                <a:spcPct val="100000"/>
              </a:lnSpc>
              <a:defRPr b="1" sz="6400">
                <a:latin typeface="Calibri"/>
                <a:ea typeface="Calibri"/>
                <a:cs typeface="Calibri"/>
                <a:sym typeface="Calibri"/>
              </a:defRPr>
            </a:pPr>
            <a:r>
              <a:t>Concluzie</a:t>
            </a:r>
            <a:r>
              <a:rPr b="0"/>
              <a:t>: Există extratereștri.</a:t>
            </a:r>
            <a:endParaRPr sz="2800"/>
          </a:p>
          <a:p>
            <a:pPr algn="l" defTabSz="1828800">
              <a:lnSpc>
                <a:spcPct val="100000"/>
              </a:lnSpc>
              <a:defRPr sz="6400">
                <a:latin typeface="Calibri"/>
                <a:ea typeface="Calibri"/>
                <a:cs typeface="Calibri"/>
                <a:sym typeface="Calibri"/>
              </a:defRPr>
            </a:pPr>
          </a:p>
          <a:p>
            <a:pPr algn="l" defTabSz="1828800">
              <a:lnSpc>
                <a:spcPct val="100000"/>
              </a:lnSpc>
              <a:defRPr sz="6400">
                <a:latin typeface="Calibri"/>
                <a:ea typeface="Calibri"/>
                <a:cs typeface="Calibri"/>
                <a:sym typeface="Calibri"/>
              </a:defRPr>
            </a:pPr>
            <a:r>
              <a:t>Argumentul este </a:t>
            </a:r>
            <a:r>
              <a:rPr b="1"/>
              <a:t>valid</a:t>
            </a:r>
            <a:r>
              <a:t>, dar nu este </a:t>
            </a:r>
            <a:r>
              <a:rPr b="1"/>
              <a:t>tare valid</a:t>
            </a:r>
            <a:r>
              <a:t> (</a:t>
            </a:r>
            <a:r>
              <a:rPr i="1"/>
              <a:t>sound</a:t>
            </a:r>
            <a:r>
              <a:t>), deoarece premisa 2 nu este adevărată.</a:t>
            </a:r>
          </a:p>
          <a:p>
            <a:pPr algn="l" defTabSz="1828800">
              <a:lnSpc>
                <a:spcPct val="100000"/>
              </a:lnSpc>
              <a:defRPr sz="6400">
                <a:latin typeface="Calibri"/>
                <a:ea typeface="Calibri"/>
                <a:cs typeface="Calibri"/>
                <a:sym typeface="Calibri"/>
              </a:defRPr>
            </a:pPr>
          </a:p>
          <a:p>
            <a:pPr algn="l" defTabSz="1828800">
              <a:lnSpc>
                <a:spcPct val="100000"/>
              </a:lnSpc>
              <a:defRPr sz="6400">
                <a:latin typeface="Calibri"/>
                <a:ea typeface="Calibri"/>
                <a:cs typeface="Calibri"/>
                <a:sym typeface="Calibri"/>
              </a:defRPr>
            </a:pPr>
            <a:r>
              <a:t>Argument </a:t>
            </a:r>
            <a:r>
              <a:rPr b="1"/>
              <a:t>tare valid </a:t>
            </a:r>
            <a:r>
              <a:t>(</a:t>
            </a:r>
            <a:r>
              <a:rPr i="1"/>
              <a:t>sound</a:t>
            </a:r>
            <a:r>
              <a:t>)</a:t>
            </a:r>
          </a:p>
          <a:p>
            <a:pPr algn="l" defTabSz="1828800">
              <a:lnSpc>
                <a:spcPct val="100000"/>
              </a:lnSpc>
              <a:defRPr sz="6400">
                <a:latin typeface="Calibri"/>
                <a:ea typeface="Calibri"/>
                <a:cs typeface="Calibri"/>
                <a:sym typeface="Calibri"/>
              </a:defRPr>
            </a:pPr>
            <a:r>
              <a:t>= Argument valid + Toate premisele sunt adevărate.</a:t>
            </a:r>
            <a:endParaRPr sz="4800"/>
          </a:p>
          <a:p>
            <a:pPr algn="l" defTabSz="1828800">
              <a:lnSpc>
                <a:spcPct val="100000"/>
              </a:lnSpc>
              <a:defRPr sz="6400">
                <a:latin typeface="Calibri"/>
                <a:ea typeface="Calibri"/>
                <a:cs typeface="Calibri"/>
                <a:sym typeface="Calibri"/>
              </a:defRPr>
            </a:pPr>
          </a:p>
          <a:p>
            <a:pPr algn="l" defTabSz="1828800">
              <a:lnSpc>
                <a:spcPct val="100000"/>
              </a:lnSpc>
              <a:defRPr sz="6400">
                <a:latin typeface="Calibri"/>
                <a:ea typeface="Calibri"/>
                <a:cs typeface="Calibri"/>
                <a:sym typeface="Calibri"/>
              </a:defRPr>
            </a:pPr>
          </a:p>
          <a:p>
            <a:pPr algn="l" defTabSz="1828800">
              <a:lnSpc>
                <a:spcPct val="100000"/>
              </a:lnSpc>
              <a:defRPr sz="6400">
                <a:latin typeface="Calibri"/>
                <a:ea typeface="Calibri"/>
                <a:cs typeface="Calibri"/>
                <a:sym typeface="Calibri"/>
              </a:defRPr>
            </a:pPr>
          </a:p>
          <a:p>
            <a:pPr algn="l" defTabSz="1828800">
              <a:lnSpc>
                <a:spcPct val="100000"/>
              </a:lnSpc>
              <a:defRPr sz="6400">
                <a:latin typeface="Calibri"/>
                <a:ea typeface="Calibri"/>
                <a:cs typeface="Calibri"/>
                <a:sym typeface="Calibri"/>
              </a:defRPr>
            </a:pP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7" name="Title 1"/>
          <p:cNvSpPr txBox="1"/>
          <p:nvPr>
            <p:ph type="title"/>
          </p:nvPr>
        </p:nvSpPr>
        <p:spPr>
          <a:prstGeom prst="rect">
            <a:avLst/>
          </a:prstGeom>
        </p:spPr>
        <p:txBody>
          <a:bodyPr/>
          <a:lstStyle/>
          <a:p>
            <a:pPr/>
            <a:r>
              <a:t>To do</a:t>
            </a:r>
          </a:p>
        </p:txBody>
      </p:sp>
      <p:sp>
        <p:nvSpPr>
          <p:cNvPr id="418" name="Content Placeholder 2"/>
          <p:cNvSpPr txBox="1"/>
          <p:nvPr>
            <p:ph type="body" idx="1"/>
          </p:nvPr>
        </p:nvSpPr>
        <p:spPr>
          <a:prstGeom prst="rect">
            <a:avLst/>
          </a:prstGeom>
        </p:spPr>
        <p:txBody>
          <a:bodyPr/>
          <a:lstStyle/>
          <a:p>
            <a:pPr/>
            <a:r>
              <a:t>Alegeți un serial/film/roman favorit și încercați să identificați minim trei argumente. Delimitați premisele de concluzie.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Title 1"/>
          <p:cNvSpPr txBox="1"/>
          <p:nvPr>
            <p:ph type="title"/>
          </p:nvPr>
        </p:nvSpPr>
        <p:spPr>
          <a:prstGeom prst="rect">
            <a:avLst/>
          </a:prstGeom>
        </p:spPr>
        <p:txBody>
          <a:bodyPr/>
          <a:lstStyle/>
          <a:p>
            <a:pPr/>
            <a:r>
              <a:t>Enunțuri (declarative)</a:t>
            </a:r>
          </a:p>
        </p:txBody>
      </p:sp>
      <p:sp>
        <p:nvSpPr>
          <p:cNvPr id="232" name="Content Placeholder 2"/>
          <p:cNvSpPr txBox="1"/>
          <p:nvPr>
            <p:ph type="body" idx="1"/>
          </p:nvPr>
        </p:nvSpPr>
        <p:spPr>
          <a:xfrm>
            <a:off x="3505200" y="2743200"/>
            <a:ext cx="17373600" cy="10668000"/>
          </a:xfrm>
          <a:prstGeom prst="rect">
            <a:avLst/>
          </a:prstGeom>
        </p:spPr>
        <p:txBody>
          <a:bodyPr/>
          <a:lstStyle/>
          <a:p>
            <a:pPr marL="0" indent="0">
              <a:lnSpc>
                <a:spcPct val="80000"/>
              </a:lnSpc>
              <a:spcBef>
                <a:spcPts val="1000"/>
              </a:spcBef>
              <a:buSzTx/>
              <a:buNone/>
              <a:defRPr sz="4400"/>
            </a:pPr>
            <a:r>
              <a:t>Enunțul (statement) = (df) este o propoziție (sentence) care are valoare de adevăr</a:t>
            </a:r>
          </a:p>
          <a:p>
            <a:pPr marL="0" indent="0">
              <a:lnSpc>
                <a:spcPct val="80000"/>
              </a:lnSpc>
              <a:spcBef>
                <a:spcPts val="1000"/>
              </a:spcBef>
              <a:buSzTx/>
              <a:buNone/>
              <a:defRPr sz="4400"/>
            </a:pPr>
          </a:p>
          <a:p>
            <a:pPr marL="0" indent="0">
              <a:lnSpc>
                <a:spcPct val="80000"/>
              </a:lnSpc>
              <a:spcBef>
                <a:spcPts val="1000"/>
              </a:spcBef>
              <a:buSzTx/>
              <a:buNone/>
              <a:defRPr sz="4400">
                <a:effectLst>
                  <a:outerShdw sx="100000" sy="100000" kx="0" ky="0" algn="b" rotWithShape="0" blurRad="38100" dist="38100" dir="2700000">
                    <a:srgbClr val="000000">
                      <a:alpha val="43137"/>
                    </a:srgbClr>
                  </a:outerShdw>
                </a:effectLst>
              </a:defRPr>
            </a:pPr>
            <a:r>
              <a:t>De ce avem nevoie de enunțuri declarative în cadrul unui argument?</a:t>
            </a:r>
          </a:p>
          <a:p>
            <a:pPr marL="0" indent="0">
              <a:lnSpc>
                <a:spcPct val="80000"/>
              </a:lnSpc>
              <a:spcBef>
                <a:spcPts val="1000"/>
              </a:spcBef>
              <a:buSzTx/>
              <a:buNone/>
              <a:defRPr sz="4400"/>
            </a:pPr>
            <a:r>
              <a:t>- Scopul unui argument este de a susține adevărul concluziei → adevărul premiselor + susținerea concluziei în mod adecvat de către premise</a:t>
            </a:r>
          </a:p>
          <a:p>
            <a:pPr marL="365758" indent="-365758">
              <a:lnSpc>
                <a:spcPct val="80000"/>
              </a:lnSpc>
              <a:spcBef>
                <a:spcPts val="1000"/>
              </a:spcBef>
              <a:defRPr i="1" sz="4400">
                <a:effectLst>
                  <a:outerShdw sx="100000" sy="100000" kx="0" ky="0" algn="b" rotWithShape="0" blurRad="38100" dist="38100" dir="2700000">
                    <a:srgbClr val="000000">
                      <a:alpha val="43137"/>
                    </a:srgbClr>
                  </a:outerShdw>
                </a:effectLst>
              </a:defRPr>
            </a:pPr>
            <a:r>
              <a:t>Reprezintă următorul exemplu un argument?</a:t>
            </a:r>
          </a:p>
          <a:p>
            <a:pPr marL="365758" indent="-365758">
              <a:lnSpc>
                <a:spcPct val="80000"/>
              </a:lnSpc>
              <a:spcBef>
                <a:spcPts val="1000"/>
              </a:spcBef>
              <a:defRPr sz="4400"/>
            </a:pPr>
          </a:p>
          <a:p>
            <a:pPr marL="914400" indent="-914400">
              <a:lnSpc>
                <a:spcPct val="80000"/>
              </a:lnSpc>
              <a:spcBef>
                <a:spcPts val="1000"/>
              </a:spcBef>
              <a:buFontTx/>
              <a:buAutoNum type="alphaLcPeriod" startAt="1"/>
              <a:defRPr sz="4400"/>
            </a:pPr>
            <a:r>
              <a:t>Ascultă-mă! Tu nu vezi că nu ar trebui să conduci? Abia îți poți ține ochii deschiși!</a:t>
            </a:r>
          </a:p>
          <a:p>
            <a:pPr marL="0" indent="0">
              <a:lnSpc>
                <a:spcPct val="80000"/>
              </a:lnSpc>
              <a:spcBef>
                <a:spcPts val="1000"/>
              </a:spcBef>
              <a:buSzTx/>
              <a:buNone/>
              <a:defRPr sz="4400"/>
            </a:pPr>
          </a:p>
          <a:p>
            <a:pPr marL="365758" indent="-365758">
              <a:lnSpc>
                <a:spcPct val="80000"/>
              </a:lnSpc>
              <a:spcBef>
                <a:spcPts val="1000"/>
              </a:spcBef>
              <a:buFontTx/>
              <a:buChar char="-"/>
              <a:defRPr sz="4400"/>
            </a:pPr>
            <a:r>
              <a:t>Uneori enunțurile declarative se pot ascunde în spatele unor întrebări (retorice) sau comenzi</a:t>
            </a:r>
          </a:p>
          <a:p>
            <a:pPr marL="365758" indent="-365758">
              <a:lnSpc>
                <a:spcPct val="80000"/>
              </a:lnSpc>
              <a:spcBef>
                <a:spcPts val="1000"/>
              </a:spcBef>
              <a:buFontTx/>
              <a:buChar char="-"/>
              <a:defRPr sz="4400"/>
            </a:pPr>
            <a:r>
              <a:t>Întrebările, comenzile, interjecțiile, etc. </a:t>
            </a:r>
            <a:r>
              <a:rPr b="1"/>
              <a:t>nu </a:t>
            </a:r>
            <a:r>
              <a:t> pot fi premise sau concluzii ale argumentelor. → </a:t>
            </a:r>
            <a:r>
              <a:rPr>
                <a:effectLst>
                  <a:outerShdw sx="100000" sy="100000" kx="0" ky="0" algn="b" rotWithShape="0" blurRad="38100" dist="38100" dir="2700000">
                    <a:srgbClr val="000000">
                      <a:alpha val="43137"/>
                    </a:srgbClr>
                  </a:outerShdw>
                </a:effectLst>
              </a:rPr>
              <a:t>Forma standard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32">
                                            <p:txEl>
                                              <p:pRg st="8" end="8"/>
                                            </p:txEl>
                                          </p:spTgt>
                                        </p:tgtEl>
                                        <p:attrNameLst>
                                          <p:attrName>style.visibility</p:attrName>
                                        </p:attrNameLst>
                                      </p:cBhvr>
                                      <p:to>
                                        <p:strVal val="visible"/>
                                      </p:to>
                                    </p:set>
                                    <p:anim calcmode="lin" valueType="num">
                                      <p:cBhvr>
                                        <p:cTn id="7" dur="500" fill="hold"/>
                                        <p:tgtEl>
                                          <p:spTgt spid="232">
                                            <p:txEl>
                                              <p:pRg st="8" end="8"/>
                                            </p:txEl>
                                          </p:spTgt>
                                        </p:tgtEl>
                                        <p:attrNameLst>
                                          <p:attrName>ppt_x</p:attrName>
                                        </p:attrNameLst>
                                      </p:cBhvr>
                                      <p:tavLst>
                                        <p:tav tm="0">
                                          <p:val>
                                            <p:strVal val="#ppt_x"/>
                                          </p:val>
                                        </p:tav>
                                        <p:tav tm="100000">
                                          <p:val>
                                            <p:strVal val="#ppt_x"/>
                                          </p:val>
                                        </p:tav>
                                      </p:tavLst>
                                    </p:anim>
                                    <p:anim calcmode="lin" valueType="num">
                                      <p:cBhvr>
                                        <p:cTn id="8" dur="500" fill="hold"/>
                                        <p:tgtEl>
                                          <p:spTgt spid="232">
                                            <p:txEl>
                                              <p:pRg st="8" end="8"/>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4" presetID="2" grpId="1" fill="hold">
                                  <p:stCondLst>
                                    <p:cond delay="0"/>
                                  </p:stCondLst>
                                  <p:iterate type="el" backwards="0">
                                    <p:tmAbs val="0"/>
                                  </p:iterate>
                                  <p:childTnLst>
                                    <p:set>
                                      <p:cBhvr>
                                        <p:cTn id="11" fill="hold"/>
                                        <p:tgtEl>
                                          <p:spTgt spid="232">
                                            <p:txEl>
                                              <p:pRg st="9" end="9"/>
                                            </p:txEl>
                                          </p:spTgt>
                                        </p:tgtEl>
                                        <p:attrNameLst>
                                          <p:attrName>style.visibility</p:attrName>
                                        </p:attrNameLst>
                                      </p:cBhvr>
                                      <p:to>
                                        <p:strVal val="visible"/>
                                      </p:to>
                                    </p:set>
                                    <p:anim calcmode="lin" valueType="num">
                                      <p:cBhvr>
                                        <p:cTn id="12" dur="500" fill="hold"/>
                                        <p:tgtEl>
                                          <p:spTgt spid="232">
                                            <p:txEl>
                                              <p:pRg st="9" end="9"/>
                                            </p:txEl>
                                          </p:spTgt>
                                        </p:tgtEl>
                                        <p:attrNameLst>
                                          <p:attrName>ppt_x</p:attrName>
                                        </p:attrNameLst>
                                      </p:cBhvr>
                                      <p:tavLst>
                                        <p:tav tm="0">
                                          <p:val>
                                            <p:strVal val="#ppt_x"/>
                                          </p:val>
                                        </p:tav>
                                        <p:tav tm="100000">
                                          <p:val>
                                            <p:strVal val="#ppt_x"/>
                                          </p:val>
                                        </p:tav>
                                      </p:tavLst>
                                    </p:anim>
                                    <p:anim calcmode="lin" valueType="num">
                                      <p:cBhvr>
                                        <p:cTn id="13" dur="500" fill="hold"/>
                                        <p:tgtEl>
                                          <p:spTgt spid="23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2"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Title 1"/>
          <p:cNvSpPr txBox="1"/>
          <p:nvPr>
            <p:ph type="title"/>
          </p:nvPr>
        </p:nvSpPr>
        <p:spPr>
          <a:prstGeom prst="rect">
            <a:avLst/>
          </a:prstGeom>
        </p:spPr>
        <p:txBody>
          <a:bodyPr/>
          <a:lstStyle/>
          <a:p>
            <a:pPr/>
            <a:r>
              <a:t>Indicatori pentru premise și concluzii</a:t>
            </a:r>
          </a:p>
        </p:txBody>
      </p:sp>
      <p:graphicFrame>
        <p:nvGraphicFramePr>
          <p:cNvPr id="235" name="Content Placeholder 4"/>
          <p:cNvGraphicFramePr/>
          <p:nvPr/>
        </p:nvGraphicFramePr>
        <p:xfrm>
          <a:off x="5486400" y="3962400"/>
          <a:ext cx="12923520" cy="0"/>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3227705"/>
                <a:gridCol w="3227705"/>
                <a:gridCol w="3227705"/>
                <a:gridCol w="3227705"/>
              </a:tblGrid>
              <a:tr h="510728">
                <a:tc gridSpan="4">
                  <a:txBody>
                    <a:bodyPr/>
                    <a:lstStyle/>
                    <a:p>
                      <a:pPr defTabSz="1828800">
                        <a:lnSpc>
                          <a:spcPct val="115000"/>
                        </a:lnSpc>
                        <a:defRPr b="0" sz="1800"/>
                      </a:pPr>
                      <a:r>
                        <a:rPr b="1" sz="2400">
                          <a:solidFill>
                            <a:srgbClr val="FF0000"/>
                          </a:solidFill>
                          <a:effectLst>
                            <a:outerShdw sx="100000" sy="100000" kx="0" ky="0" algn="b" rotWithShape="0" blurRad="38100" dist="38100" dir="2700000">
                              <a:srgbClr val="000000">
                                <a:alpha val="43137"/>
                              </a:srgbClr>
                            </a:outerShdw>
                          </a:effectLst>
                          <a:latin typeface="Arial"/>
                          <a:ea typeface="Arial"/>
                          <a:cs typeface="Arial"/>
                          <a:sym typeface="Arial"/>
                        </a:rPr>
                        <a:t>Premise</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hMerge="1">
                  <a:tcPr/>
                </a:tc>
                <a:tc hMerge="1">
                  <a:tcPr/>
                </a:tc>
                <a:tc hMerge="1">
                  <a:tcPr/>
                </a:tc>
              </a:tr>
              <a:tr h="486159">
                <a:tc>
                  <a:txBody>
                    <a:bodyPr/>
                    <a:lstStyle/>
                    <a:p>
                      <a:pPr algn="l" defTabSz="1828800">
                        <a:lnSpc>
                          <a:spcPct val="115000"/>
                        </a:lnSpc>
                        <a:defRPr sz="1800"/>
                      </a:pPr>
                      <a:r>
                        <a:rPr b="1" sz="2200">
                          <a:latin typeface="Arial"/>
                          <a:ea typeface="Arial"/>
                          <a:cs typeface="Arial"/>
                          <a:sym typeface="Arial"/>
                        </a:rPr>
                        <a:t>Deoarece </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b="1" sz="2200">
                          <a:latin typeface="Arial"/>
                          <a:ea typeface="Arial"/>
                          <a:cs typeface="Arial"/>
                          <a:sym typeface="Arial"/>
                        </a:rPr>
                        <a:t>Pentru că</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b="1" sz="2200">
                          <a:latin typeface="Arial"/>
                          <a:ea typeface="Arial"/>
                          <a:cs typeface="Arial"/>
                          <a:sym typeface="Arial"/>
                        </a:rPr>
                        <a:t>Asumând că</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b="1" sz="2200">
                          <a:solidFill>
                            <a:srgbClr val="292934"/>
                          </a:solidFill>
                          <a:latin typeface="Arial"/>
                          <a:ea typeface="Arial"/>
                          <a:cs typeface="Arial"/>
                          <a:sym typeface="Arial"/>
                        </a:rPr>
                        <a:t>Pornind de la ideea că</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r>
              <a:tr h="864518">
                <a:tc>
                  <a:txBody>
                    <a:bodyPr/>
                    <a:lstStyle/>
                    <a:p>
                      <a:pPr algn="l" defTabSz="1828800">
                        <a:lnSpc>
                          <a:spcPct val="115000"/>
                        </a:lnSpc>
                        <a:defRPr sz="1800"/>
                      </a:pPr>
                      <a:r>
                        <a:rPr b="1" sz="2200">
                          <a:latin typeface="Arial"/>
                          <a:ea typeface="Arial"/>
                          <a:cs typeface="Arial"/>
                          <a:sym typeface="Arial"/>
                        </a:rPr>
                        <a:t>Având în vedere </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b="1" sz="2200">
                          <a:latin typeface="Arial"/>
                          <a:ea typeface="Arial"/>
                          <a:cs typeface="Arial"/>
                          <a:sym typeface="Arial"/>
                        </a:rPr>
                        <a:t>Luând în considerare că</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b="1" sz="2200">
                          <a:solidFill>
                            <a:srgbClr val="292934"/>
                          </a:solidFill>
                          <a:latin typeface="Arial"/>
                          <a:ea typeface="Arial"/>
                          <a:cs typeface="Arial"/>
                          <a:sym typeface="Arial"/>
                        </a:rPr>
                        <a:t>Presupunând că</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b="1" sz="2200">
                          <a:solidFill>
                            <a:srgbClr val="292934"/>
                          </a:solidFill>
                          <a:latin typeface="Arial"/>
                          <a:ea typeface="Arial"/>
                          <a:cs typeface="Arial"/>
                          <a:sym typeface="Arial"/>
                        </a:rPr>
                        <a:t>Datorită (faptului că)</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r>
              <a:tr h="486159">
                <a:tc>
                  <a:txBody>
                    <a:bodyPr/>
                    <a:lstStyle/>
                    <a:p>
                      <a:pPr algn="l" defTabSz="1828800">
                        <a:lnSpc>
                          <a:spcPct val="115000"/>
                        </a:lnSpc>
                        <a:defRPr sz="1800"/>
                      </a:pPr>
                      <a:r>
                        <a:rPr b="1" sz="2200">
                          <a:latin typeface="Arial"/>
                          <a:ea typeface="Arial"/>
                          <a:cs typeface="Arial"/>
                          <a:sym typeface="Arial"/>
                        </a:rPr>
                        <a:t>Considerând că</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b="1" sz="2200">
                          <a:latin typeface="Arial"/>
                          <a:ea typeface="Arial"/>
                          <a:cs typeface="Arial"/>
                          <a:sym typeface="Arial"/>
                        </a:rPr>
                        <a:t>Motivul e ...</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b="1" sz="2200">
                          <a:latin typeface="Arial"/>
                          <a:ea typeface="Arial"/>
                          <a:cs typeface="Arial"/>
                          <a:sym typeface="Arial"/>
                        </a:rPr>
                        <a:t>Fiindcă</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b="1" sz="2200">
                          <a:solidFill>
                            <a:srgbClr val="292934"/>
                          </a:solidFill>
                          <a:latin typeface="Arial"/>
                          <a:ea typeface="Arial"/>
                          <a:cs typeface="Arial"/>
                          <a:sym typeface="Arial"/>
                        </a:rPr>
                        <a:t>Pe baza faptului că</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r>
            </a:tbl>
          </a:graphicData>
        </a:graphic>
      </p:graphicFrame>
      <p:graphicFrame>
        <p:nvGraphicFramePr>
          <p:cNvPr id="236" name="Table 6"/>
          <p:cNvGraphicFramePr/>
          <p:nvPr/>
        </p:nvGraphicFramePr>
        <p:xfrm>
          <a:off x="4876800" y="9296400"/>
          <a:ext cx="14782800" cy="2641600"/>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3692525"/>
                <a:gridCol w="3692525"/>
                <a:gridCol w="3692525"/>
                <a:gridCol w="3692525"/>
              </a:tblGrid>
              <a:tr h="671866">
                <a:tc gridSpan="4">
                  <a:txBody>
                    <a:bodyPr/>
                    <a:lstStyle/>
                    <a:p>
                      <a:pPr defTabSz="1828800">
                        <a:lnSpc>
                          <a:spcPct val="115000"/>
                        </a:lnSpc>
                        <a:defRPr b="0" sz="1800"/>
                      </a:pPr>
                      <a:r>
                        <a:rPr b="1" sz="2400">
                          <a:solidFill>
                            <a:srgbClr val="FF0000"/>
                          </a:solidFill>
                          <a:effectLst>
                            <a:outerShdw sx="100000" sy="100000" kx="0" ky="0" algn="b" rotWithShape="0" blurRad="38100" dist="38100" dir="2700000">
                              <a:srgbClr val="000000">
                                <a:alpha val="43137"/>
                              </a:srgbClr>
                            </a:outerShdw>
                          </a:effectLst>
                          <a:latin typeface="Arial"/>
                          <a:ea typeface="Arial"/>
                          <a:cs typeface="Arial"/>
                          <a:sym typeface="Arial"/>
                        </a:rPr>
                        <a:t>Concluzii</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hMerge="1">
                  <a:tcPr/>
                </a:tc>
                <a:tc hMerge="1">
                  <a:tcPr/>
                </a:tc>
                <a:tc hMerge="1">
                  <a:tcPr/>
                </a:tc>
              </a:tr>
              <a:tr h="656528">
                <a:tc>
                  <a:txBody>
                    <a:bodyPr/>
                    <a:lstStyle/>
                    <a:p>
                      <a:pPr algn="l" defTabSz="1828800">
                        <a:lnSpc>
                          <a:spcPct val="115000"/>
                        </a:lnSpc>
                        <a:defRPr sz="1800"/>
                      </a:pPr>
                      <a:r>
                        <a:rPr b="1" sz="2200">
                          <a:latin typeface="Arial"/>
                          <a:ea typeface="Arial"/>
                          <a:cs typeface="Arial"/>
                          <a:sym typeface="Arial"/>
                        </a:rPr>
                        <a:t>Deci</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b="1" sz="2200">
                          <a:latin typeface="Arial"/>
                          <a:ea typeface="Arial"/>
                          <a:cs typeface="Arial"/>
                          <a:sym typeface="Arial"/>
                        </a:rPr>
                        <a:t>Așadar</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b="1" sz="2200">
                          <a:latin typeface="Arial"/>
                          <a:ea typeface="Arial"/>
                          <a:cs typeface="Arial"/>
                          <a:sym typeface="Arial"/>
                        </a:rPr>
                        <a:t>(Acestea) arată că</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b="1" sz="2200">
                          <a:latin typeface="Arial"/>
                          <a:ea typeface="Arial"/>
                          <a:cs typeface="Arial"/>
                          <a:sym typeface="Arial"/>
                        </a:rPr>
                        <a:t>Rezultă că</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r>
              <a:tr h="656528">
                <a:tc>
                  <a:txBody>
                    <a:bodyPr/>
                    <a:lstStyle/>
                    <a:p>
                      <a:pPr algn="l" defTabSz="1828800">
                        <a:lnSpc>
                          <a:spcPct val="115000"/>
                        </a:lnSpc>
                        <a:defRPr sz="1800"/>
                      </a:pPr>
                      <a:r>
                        <a:rPr b="1" sz="2200">
                          <a:latin typeface="Arial"/>
                          <a:ea typeface="Arial"/>
                          <a:cs typeface="Arial"/>
                          <a:sym typeface="Arial"/>
                        </a:rPr>
                        <a:t>Astfel că</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b="1" sz="2200">
                          <a:latin typeface="Arial"/>
                          <a:ea typeface="Arial"/>
                          <a:cs typeface="Arial"/>
                          <a:sym typeface="Arial"/>
                        </a:rPr>
                        <a:t>În concluzie</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b="1" sz="2200">
                          <a:latin typeface="Arial"/>
                          <a:ea typeface="Arial"/>
                          <a:cs typeface="Arial"/>
                          <a:sym typeface="Arial"/>
                        </a:rPr>
                        <a:t>Ceea ce dovedește că</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b="1" sz="2200">
                          <a:latin typeface="Arial"/>
                          <a:ea typeface="Arial"/>
                          <a:cs typeface="Arial"/>
                          <a:sym typeface="Arial"/>
                        </a:rPr>
                        <a:t>În consecință</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r>
              <a:tr h="656528">
                <a:tc>
                  <a:txBody>
                    <a:bodyPr/>
                    <a:lstStyle/>
                    <a:p>
                      <a:pPr algn="l" defTabSz="1828800">
                        <a:lnSpc>
                          <a:spcPct val="115000"/>
                        </a:lnSpc>
                        <a:defRPr sz="1800"/>
                      </a:pPr>
                      <a:r>
                        <a:rPr b="1" sz="2200">
                          <a:latin typeface="Arial"/>
                          <a:ea typeface="Arial"/>
                          <a:cs typeface="Arial"/>
                          <a:sym typeface="Arial"/>
                        </a:rPr>
                        <a:t>Prin urmare</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b="1" sz="2200">
                          <a:latin typeface="Arial"/>
                          <a:ea typeface="Arial"/>
                          <a:cs typeface="Arial"/>
                          <a:sym typeface="Arial"/>
                        </a:rPr>
                        <a:t>Putem deduce că</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b="1" sz="2200">
                          <a:latin typeface="Arial"/>
                          <a:ea typeface="Arial"/>
                          <a:cs typeface="Arial"/>
                          <a:sym typeface="Arial"/>
                        </a:rPr>
                        <a:t>Urmează că</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b="1" sz="2200">
                          <a:latin typeface="Arial"/>
                          <a:ea typeface="Arial"/>
                          <a:cs typeface="Arial"/>
                          <a:sym typeface="Arial"/>
                        </a:rPr>
                        <a:t>Decurge </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r>
            </a:tbl>
          </a:graphicData>
        </a:graphic>
      </p:graphicFrame>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Title 1"/>
          <p:cNvSpPr txBox="1"/>
          <p:nvPr>
            <p:ph type="title"/>
          </p:nvPr>
        </p:nvSpPr>
        <p:spPr>
          <a:prstGeom prst="rect">
            <a:avLst/>
          </a:prstGeom>
        </p:spPr>
        <p:txBody>
          <a:bodyPr/>
          <a:lstStyle>
            <a:lvl1pPr defTabSz="1700783">
              <a:defRPr sz="6600"/>
            </a:lvl1pPr>
          </a:lstStyle>
          <a:p>
            <a:pPr/>
            <a:r>
              <a:t>Reprezintă următoarele exemple argumente?</a:t>
            </a:r>
          </a:p>
        </p:txBody>
      </p:sp>
      <p:sp>
        <p:nvSpPr>
          <p:cNvPr id="239" name="Content Placeholder 2"/>
          <p:cNvSpPr txBox="1"/>
          <p:nvPr>
            <p:ph type="body" idx="1"/>
          </p:nvPr>
        </p:nvSpPr>
        <p:spPr>
          <a:xfrm>
            <a:off x="3810000" y="3533233"/>
            <a:ext cx="16459200" cy="10141203"/>
          </a:xfrm>
          <a:prstGeom prst="rect">
            <a:avLst/>
          </a:prstGeom>
        </p:spPr>
        <p:txBody>
          <a:bodyPr/>
          <a:lstStyle/>
          <a:p>
            <a:pPr marL="1028700" indent="-1028700">
              <a:lnSpc>
                <a:spcPct val="80000"/>
              </a:lnSpc>
              <a:spcBef>
                <a:spcPts val="900"/>
              </a:spcBef>
              <a:buFontTx/>
              <a:buAutoNum type="arabicPeriod" startAt="1"/>
              <a:defRPr sz="4000"/>
            </a:pPr>
            <a:r>
              <a:t>Pe bune, chiar nu crezi că ar trebui să stai acasă? Nu ai aflat că e pandemie?</a:t>
            </a:r>
          </a:p>
          <a:p>
            <a:pPr marL="1028700" indent="-1028700">
              <a:lnSpc>
                <a:spcPct val="80000"/>
              </a:lnSpc>
              <a:spcBef>
                <a:spcPts val="900"/>
              </a:spcBef>
              <a:buFontTx/>
              <a:buAutoNum type="arabicPeriod" startAt="1"/>
              <a:defRPr sz="4000"/>
            </a:pPr>
            <a:r>
              <a:t>El nu a sunat. Dacă dorea să iasă cu mine, atunci ar fi sunat. Prin urmare, nu dorește să iasă cu mine.</a:t>
            </a:r>
          </a:p>
          <a:p>
            <a:pPr marL="1028700" indent="-1028700">
              <a:lnSpc>
                <a:spcPct val="80000"/>
              </a:lnSpc>
              <a:spcBef>
                <a:spcPts val="900"/>
              </a:spcBef>
              <a:buFontTx/>
              <a:buAutoNum type="arabicPeriod" startAt="1"/>
              <a:defRPr sz="4000"/>
            </a:pPr>
            <a:r>
              <a:t>Trebuie să mergem până la capăt. Trebuie să luptăm în Franța. Trebuie să luptăm pe mare și pe uscat. Trebuie să luptăm cu încredere și putere în aer. Trebuie să ne apărăm insula, indiferent de costuri. (W. Churchill)</a:t>
            </a:r>
          </a:p>
          <a:p>
            <a:pPr marL="1028700" indent="-1028700">
              <a:lnSpc>
                <a:spcPct val="80000"/>
              </a:lnSpc>
              <a:spcBef>
                <a:spcPts val="900"/>
              </a:spcBef>
              <a:buFontTx/>
              <a:buAutoNum type="arabicPeriod" startAt="1"/>
              <a:defRPr sz="4000"/>
            </a:pPr>
            <a:r>
              <a:t>Toți oamenii sunt muritori și Socrate e om. În concluzie, Socrate e muritor</a:t>
            </a:r>
          </a:p>
          <a:p>
            <a:pPr marL="1028700" indent="-1028700">
              <a:lnSpc>
                <a:spcPct val="80000"/>
              </a:lnSpc>
              <a:spcBef>
                <a:spcPts val="900"/>
              </a:spcBef>
              <a:buFontTx/>
              <a:buAutoNum type="arabicPeriod" startAt="1"/>
              <a:defRPr sz="4000"/>
            </a:pPr>
            <a:r>
              <a:t>În primul rând, mașina ta nu e deloc sigură. În al doilea rând, Bucureștiul e un oraș aglomerat și șoferii neexperimentați sunt vulnerabili. Tu ești un șofer neexperimentat. În concluzie, nu ar trebui să conduci. </a:t>
            </a:r>
          </a:p>
          <a:p>
            <a:pPr marL="1028700" indent="-1028700">
              <a:lnSpc>
                <a:spcPct val="80000"/>
              </a:lnSpc>
              <a:spcBef>
                <a:spcPts val="900"/>
              </a:spcBef>
              <a:buFontTx/>
              <a:buAutoNum type="arabicPeriod" startAt="1"/>
              <a:defRPr sz="4000"/>
            </a:pPr>
            <a:r>
              <a:t>Toate lebedele pe care le-am văzut în parc sunt albe. În concluzie, toate lebedele sunt albe.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1" name="Harry, Ron and Hermione meet Fluffy | Harry Potter and the Philosopher's Stone" descr="Harry, Ron and Hermione meet Fluffy | Harry Potter and the Philosopher's Stone"/>
          <p:cNvPicPr>
            <a:picLocks noChangeAspect="0"/>
          </p:cNvPicPr>
          <p:nvPr>
            <a:videoFile xmlns:mc="http://schemas.openxmlformats.org/markup-compatibility/2006" xmlns:aiw="http://developer.apple.com/namespaces/iwork" r:link="rId2" mc:Ignorable="aiw" aiw:title="Harry, Ron and Hermione meet Fluffy | Harry Potter and the Philosopher's Stone" aiw:author="HarryPotter"/>
          </p:nvPr>
        </p:nvPicPr>
        <p:blipFill>
          <a:blip r:embed="rId3">
            <a:extLst/>
          </a:blip>
          <a:stretch>
            <a:fillRect/>
          </a:stretch>
        </p:blipFill>
        <p:spPr>
          <a:xfrm>
            <a:off x="3631610" y="437704"/>
            <a:ext cx="17120780" cy="12840593"/>
          </a:xfrm>
          <a:prstGeom prst="rect">
            <a:avLst/>
          </a:prstGeom>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1" fill="hold"/>
                                        <p:tgtEl>
                                          <p:spTgt spid="241"/>
                                        </p:tgtEl>
                                      </p:cBhvr>
                                    </p:cmd>
                                  </p:childTnLst>
                                </p:cTn>
                              </p:par>
                            </p:childTnLst>
                          </p:cTn>
                        </p:par>
                      </p:childTnLst>
                    </p:cTn>
                  </p:par>
                  <p:par>
                    <p:cTn id="7" fill="hold">
                      <p:stCondLst>
                        <p:cond delay="indefinite"/>
                      </p:stCondLst>
                      <p:childTnLst>
                        <p:par>
                          <p:cTn id="8" fill="hold">
                            <p:stCondLst>
                              <p:cond delay="0"/>
                            </p:stCondLst>
                            <p:childTnLst>
                              <p:par>
                                <p:cTn id="9" presetClass="mediacall" nodeType="clickEffect" presetSubtype="0" presetID="3" grpId="1" fill="hold">
                                  <p:stCondLst>
                                    <p:cond delay="0"/>
                                  </p:stCondLst>
                                  <p:childTnLst>
                                    <p:cmd type="call" cmd="stop">
                                      <p:cBhvr>
                                        <p:cTn id="10" dur="1000" fill="hold"/>
                                        <p:tgtEl>
                                          <p:spTgt spid="241"/>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80000">
                <p:cTn id="11" fill="hold" display="0">
                  <p:stCondLst>
                    <p:cond delay="indefinite"/>
                  </p:stCondLst>
                </p:cTn>
                <p:tgtEl>
                  <p:spTgt spid="241"/>
                </p:tgtEl>
              </p:cMediaNode>
            </p:video>
            <p:seq concurrent="1" prevAc="none" nextAc="seek">
              <p:cTn id="12" evtFilter="cancelBubble" nodeType="interactiveSeq" restart="whenNotActive" fill="hold">
                <p:stCondLst>
                  <p:cond delay="0" evt="onClick">
                    <p:tgtEl>
                      <p:spTgt spid="241"/>
                    </p:tgtEl>
                  </p:cond>
                </p:stCondLst>
                <p:endSync delay="0" evt="end">
                  <p:rtn val="all"/>
                </p:endSync>
                <p:childTnLst>
                  <p:par>
                    <p:cTn id="13" fill="hold">
                      <p:stCondLst>
                        <p:cond delay="0"/>
                      </p:stCondLst>
                      <p:childTnLst>
                        <p:par>
                          <p:cTn id="14" fill="hold">
                            <p:stCondLst>
                              <p:cond delay="0"/>
                            </p:stCondLst>
                            <p:childTnLst>
                              <p:par>
                                <p:cTn id="15" presetClass="mediacall" nodeType="clickEffect" presetSubtype="0" presetID="2" fill="hold">
                                  <p:stCondLst>
                                    <p:cond delay="0"/>
                                  </p:stCondLst>
                                  <p:childTnLst>
                                    <p:cmd type="call" cmd="togglePause">
                                      <p:cBhvr>
                                        <p:cTn id="16" dur="1" fill="hold"/>
                                        <p:tgtEl>
                                          <p:spTgt spid="241"/>
                                        </p:tgtEl>
                                      </p:cBhvr>
                                    </p:cmd>
                                  </p:childTnLst>
                                </p:cTn>
                              </p:par>
                            </p:childTnLst>
                          </p:cTn>
                        </p:par>
                      </p:childTnLst>
                    </p:cTn>
                  </p:par>
                </p:childTnLst>
              </p:cTn>
              <p:nextCondLst>
                <p:cond delay="0" evt="onClick">
                  <p:tgtEl>
                    <p:spTgt spid="241"/>
                  </p:tgtEl>
                </p:cond>
              </p:nextCondLst>
            </p:seq>
          </p:childTnLst>
        </p:cTn>
      </p:par>
    </p:tnLst>
  </p:timing>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D831EA4B511F4F9E8EC12D8F60CF56" ma:contentTypeVersion="7" ma:contentTypeDescription="Create a new document." ma:contentTypeScope="" ma:versionID="9ffb8a795ed9d2c968b6125ba68cc042">
  <xsd:schema xmlns:xsd="http://www.w3.org/2001/XMLSchema" xmlns:xs="http://www.w3.org/2001/XMLSchema" xmlns:p="http://schemas.microsoft.com/office/2006/metadata/properties" xmlns:ns2="f6d93603-99de-4cc2-9eff-f3d143ea6846" targetNamespace="http://schemas.microsoft.com/office/2006/metadata/properties" ma:root="true" ma:fieldsID="d334721e814b09272af338faac1fd065" ns2:_="">
    <xsd:import namespace="f6d93603-99de-4cc2-9eff-f3d143ea684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d93603-99de-4cc2-9eff-f3d143ea68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BD91FB3-40FF-4399-9ACB-821B91B689F2}"/>
</file>

<file path=customXml/itemProps2.xml><?xml version="1.0" encoding="utf-8"?>
<ds:datastoreItem xmlns:ds="http://schemas.openxmlformats.org/officeDocument/2006/customXml" ds:itemID="{D41FF0B3-0557-4AB9-B35C-54C377D16705}"/>
</file>

<file path=customXml/itemProps3.xml><?xml version="1.0" encoding="utf-8"?>
<ds:datastoreItem xmlns:ds="http://schemas.openxmlformats.org/officeDocument/2006/customXml" ds:itemID="{5C632B02-4A22-47C3-BF59-07FFF6597418}"/>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0x01010040D831EA4B511F4F9E8EC12D8F60CF56</vt:lpwstr>
  </property>
</Properties>
</file>