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c3eb34f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c3eb34f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c3eb34f0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c3eb34f0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bfeeec1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bfeeec1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fb899f45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fb899f45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bfeeec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bfeeec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bfeeec1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bfeeec1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c3eb34f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c3eb34f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c3eb34f0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c3eb34f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c3eb34f0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c3eb34f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c3eb34f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c3eb34f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c3eb34f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c3eb34f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80575" y="716075"/>
            <a:ext cx="5231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Sentiment</a:t>
            </a:r>
            <a:r>
              <a:rPr lang="ro"/>
              <a:t>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Optimism/Pessimism Identification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07675" y="3116050"/>
            <a:ext cx="35955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Proiect realizat de: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/>
              <a:t>Boboc George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/>
              <a:t>Dana Mihai-Razvan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/>
              <a:t>Dirva Nicolae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o"/>
              <a:t>Panait Ana-Maria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698425" y="3821950"/>
            <a:ext cx="3379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Facultatea de Matematica </a:t>
            </a:r>
            <a:r>
              <a:rPr lang="r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și</a:t>
            </a:r>
            <a:r>
              <a:rPr lang="ro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Informatica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1297500" y="393750"/>
            <a:ext cx="7366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2700"/>
              <a:t>Encoder Universal de Propoziții (Model 5):</a:t>
            </a:r>
            <a:endParaRPr sz="2700"/>
          </a:p>
        </p:txBody>
      </p:sp>
      <p:sp>
        <p:nvSpPr>
          <p:cNvPr id="208" name="Google Shape;208;p22"/>
          <p:cNvSpPr txBox="1"/>
          <p:nvPr/>
        </p:nvSpPr>
        <p:spPr>
          <a:xfrm>
            <a:off x="217475" y="1308050"/>
            <a:ext cx="2586300" cy="28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Folosește Universal Sentence Encoder pentru a converti texte în vectori de dimensiuni mari.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Performanță robustă în capturarea sentimentelor, chiar și în faza inițială.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863" y="1069850"/>
            <a:ext cx="3581476" cy="24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1450" y="1069850"/>
            <a:ext cx="20574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/>
        </p:nvSpPr>
        <p:spPr>
          <a:xfrm>
            <a:off x="3189875" y="3746950"/>
            <a:ext cx="32616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acuratețe: 86.65%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precizie: 87%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recall: 87%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f1 score of: 87%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297500" y="393750"/>
            <a:ext cx="7366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2700"/>
              <a:t>Transformatoare: Fine-Tuning pe BERT (Model 6):</a:t>
            </a:r>
            <a:endParaRPr sz="2700"/>
          </a:p>
        </p:txBody>
      </p:sp>
      <p:sp>
        <p:nvSpPr>
          <p:cNvPr id="217" name="Google Shape;217;p23"/>
          <p:cNvSpPr txBox="1"/>
          <p:nvPr/>
        </p:nvSpPr>
        <p:spPr>
          <a:xfrm>
            <a:off x="1119750" y="1699500"/>
            <a:ext cx="7095000" cy="30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Modelul a fost supus unei etape de fine-tuning pe un subset (20%) din datele de antrenare, îmbunătățind semnificativ capacitatea sa de a contextualiza și clasifica sentimentele cu mai mare precizie.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Acuratete: 93%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900"/>
              <a:t>Concluzii</a:t>
            </a:r>
            <a:endParaRPr sz="2900"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1130850" y="1600875"/>
            <a:ext cx="7272900" cy="30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" sz="1400"/>
              <a:t>Acest proiect a furnizat insight-uri valoroase în complexitatea analizei sentimentelor și în gama diversă de tehnici disponibile pentru abordarea sarcinilor de clasificare a textului, utilizând diverse modele de învățare automată, de la algoritmi tradiționali precum Naive Bayes la modele avansate de învățare profundă precum LSTM și Transformatori.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o" sz="1400"/>
              <a:t>Dintre modelele testate, modelul de transformator preantrenat de la Hugging Face a demonstrat cea mai mare performanță.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ro" sz="1400"/>
              <a:t>În aplicațiile practice, în funcție de nevoile specifice, trebuie luat în considerare un compromis între acuratețe și viteză.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/>
              <a:t>Introducere</a:t>
            </a:r>
            <a:endParaRPr sz="36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653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2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80"/>
              <a:buChar char="●"/>
            </a:pPr>
            <a:r>
              <a:rPr lang="ro" sz="1679"/>
              <a:t>Această cercetare se axează pe analiza sentimentelor în recenziile de filme de pe IMDb, cu scopul de a identifica sentimentele optimiste și pesimiste.</a:t>
            </a:r>
            <a:endParaRPr sz="1679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79"/>
          </a:p>
          <a:p>
            <a:pPr indent="-33528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680"/>
              <a:buChar char="●"/>
            </a:pPr>
            <a:r>
              <a:rPr lang="ro" sz="1679"/>
              <a:t> Această analiză are implicații semnificative în îmbunătățirea sistemelor de recomandare și înțelegerea comportamentului consumatorilor.</a:t>
            </a:r>
            <a:endParaRPr sz="167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7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142025" y="538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/>
              <a:t>Dataset</a:t>
            </a:r>
            <a:endParaRPr sz="3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248675" y="3265125"/>
            <a:ext cx="3474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o" sz="1210"/>
              <a:t>De </a:t>
            </a:r>
            <a:r>
              <a:rPr lang="ro" sz="1210"/>
              <a:t>altfel</a:t>
            </a:r>
            <a:r>
              <a:rPr lang="ro" sz="1210"/>
              <a:t>, diagrama din stanga </a:t>
            </a:r>
            <a:r>
              <a:rPr lang="ro" sz="1210"/>
              <a:t>sugerează</a:t>
            </a:r>
            <a:r>
              <a:rPr lang="ro" sz="1210"/>
              <a:t> faptul ca </a:t>
            </a:r>
            <a:r>
              <a:rPr lang="ro" sz="1210"/>
              <a:t>majoritatea recenziilor sunt concise, cu câteva excepții fiind semnificativ mai lungi.</a:t>
            </a:r>
            <a:endParaRPr sz="121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1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675" y="747088"/>
            <a:ext cx="3670700" cy="23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025" y="2668513"/>
            <a:ext cx="2190430" cy="21073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3454650" y="3998525"/>
            <a:ext cx="1982100" cy="20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o" sz="1210"/>
              <a:t>Această distribuție sugerează că avem un set de date balansat</a:t>
            </a:r>
            <a:endParaRPr sz="121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10"/>
          </a:p>
        </p:txBody>
      </p:sp>
      <p:sp>
        <p:nvSpPr>
          <p:cNvPr id="152" name="Google Shape;152;p15"/>
          <p:cNvSpPr txBox="1"/>
          <p:nvPr/>
        </p:nvSpPr>
        <p:spPr>
          <a:xfrm>
            <a:off x="747725" y="1297700"/>
            <a:ext cx="36708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ro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Setul de date consta </a:t>
            </a:r>
            <a:r>
              <a:rPr lang="ro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în</a:t>
            </a:r>
            <a:r>
              <a:rPr lang="ro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40.000 de recenzii de pe IMDb întrucât </a:t>
            </a:r>
            <a:r>
              <a:rPr lang="ro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acestea furnizează o sursă bogată de opinii și conținut expresiv.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Preprocesari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626200" y="1413350"/>
            <a:ext cx="809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o" sz="1600">
                <a:latin typeface="Arial"/>
                <a:ea typeface="Arial"/>
                <a:cs typeface="Arial"/>
                <a:sym typeface="Arial"/>
              </a:rPr>
              <a:t>Înlăturarea sfârșiturilor de linii </a:t>
            </a:r>
            <a:r>
              <a:rPr lang="ro" sz="1600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ro" sz="1600">
                <a:latin typeface="Arial"/>
                <a:ea typeface="Arial"/>
                <a:cs typeface="Arial"/>
                <a:sym typeface="Arial"/>
              </a:rPr>
              <a:t> a caracterelor speciale =&gt; reducerea zgomotului și a dimensionalității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o" sz="1600">
                <a:latin typeface="Arial"/>
                <a:ea typeface="Arial"/>
                <a:cs typeface="Arial"/>
                <a:sym typeface="Arial"/>
              </a:rPr>
              <a:t>Tokenizarea =&gt; îmbunătățirea analizei textului și a extractării de atribute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o" sz="1600">
                <a:latin typeface="Arial"/>
                <a:ea typeface="Arial"/>
                <a:cs typeface="Arial"/>
                <a:sym typeface="Arial"/>
              </a:rPr>
              <a:t>Conversia la litere mici =&gt; reducerea </a:t>
            </a:r>
            <a:r>
              <a:rPr lang="ro" sz="1600">
                <a:latin typeface="Arial"/>
                <a:ea typeface="Arial"/>
                <a:cs typeface="Arial"/>
                <a:sym typeface="Arial"/>
              </a:rPr>
              <a:t>dimensiunii</a:t>
            </a:r>
            <a:r>
              <a:rPr lang="ro" sz="1600">
                <a:latin typeface="Arial"/>
                <a:ea typeface="Arial"/>
                <a:cs typeface="Arial"/>
                <a:sym typeface="Arial"/>
              </a:rPr>
              <a:t> vocabularului și prevenția învățării unui pattern case-sensitiv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o" sz="1600">
                <a:latin typeface="Arial"/>
                <a:ea typeface="Arial"/>
                <a:cs typeface="Arial"/>
                <a:sym typeface="Arial"/>
              </a:rPr>
              <a:t>Înlăturarea stopwords-urilor =&gt; îmbunătățirea identificării de termeni semnificativi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o" sz="1600">
                <a:latin typeface="Arial"/>
                <a:ea typeface="Arial"/>
                <a:cs typeface="Arial"/>
                <a:sym typeface="Arial"/>
              </a:rPr>
              <a:t>Lematizare =&gt; reducerea dimensiunii vocabularului și îmbunătățirea generalizării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ro" sz="1600">
                <a:latin typeface="Arial"/>
                <a:ea typeface="Arial"/>
                <a:cs typeface="Arial"/>
                <a:sym typeface="Arial"/>
              </a:rPr>
              <a:t>Înlăturarea duplicatelor =&gt; previne overfitting-ul prin diversificarea setului de date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000"/>
              <a:t>Naive Bayes Multinomial (Model 0)</a:t>
            </a:r>
            <a:endParaRPr sz="3000"/>
          </a:p>
        </p:txBody>
      </p:sp>
      <p:sp>
        <p:nvSpPr>
          <p:cNvPr id="164" name="Google Shape;164;p17"/>
          <p:cNvSpPr txBox="1"/>
          <p:nvPr/>
        </p:nvSpPr>
        <p:spPr>
          <a:xfrm>
            <a:off x="1368975" y="874325"/>
            <a:ext cx="54366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Oferă o bază pentru comparație pentru alte modele.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368975" y="2624700"/>
            <a:ext cx="2625300" cy="10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22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3"/>
              <a:buChar char="❖"/>
            </a:pPr>
            <a:r>
              <a:rPr lang="ro" sz="1222"/>
              <a:t>Acuratețe: 85.84%, </a:t>
            </a:r>
            <a:endParaRPr sz="1222"/>
          </a:p>
          <a:p>
            <a:pPr indent="-30622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3"/>
              <a:buChar char="❖"/>
            </a:pPr>
            <a:r>
              <a:rPr lang="ro" sz="1222"/>
              <a:t>precizie: 86%, </a:t>
            </a:r>
            <a:endParaRPr sz="1222"/>
          </a:p>
          <a:p>
            <a:pPr indent="-30622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3"/>
              <a:buChar char="❖"/>
            </a:pPr>
            <a:r>
              <a:rPr lang="ro" sz="1222"/>
              <a:t>recall 86%</a:t>
            </a:r>
            <a:endParaRPr sz="1222"/>
          </a:p>
          <a:p>
            <a:pPr indent="-30622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23"/>
              <a:buChar char="❖"/>
            </a:pPr>
            <a:r>
              <a:rPr lang="ro" sz="1222"/>
              <a:t>F1 score of 86%</a:t>
            </a:r>
            <a:endParaRPr sz="1222"/>
          </a:p>
        </p:txBody>
      </p:sp>
      <p:sp>
        <p:nvSpPr>
          <p:cNvPr id="166" name="Google Shape;166;p17"/>
          <p:cNvSpPr txBox="1"/>
          <p:nvPr/>
        </p:nvSpPr>
        <p:spPr>
          <a:xfrm>
            <a:off x="5077125" y="2691375"/>
            <a:ext cx="3738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model_0 = Pipeline([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('tf-idf', TfidfVectorizer(stop_words='english')),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('clf', MultinomialNB())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])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130850" y="393750"/>
            <a:ext cx="771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2900"/>
              <a:t>Rețea </a:t>
            </a:r>
            <a:r>
              <a:rPr lang="ro" sz="2900"/>
              <a:t>Neuronală</a:t>
            </a:r>
            <a:r>
              <a:rPr lang="ro" sz="2900"/>
              <a:t> Feed-Forward (Model 1)</a:t>
            </a:r>
            <a:endParaRPr sz="2900"/>
          </a:p>
        </p:txBody>
      </p:sp>
      <p:sp>
        <p:nvSpPr>
          <p:cNvPr id="172" name="Google Shape;172;p18"/>
          <p:cNvSpPr txBox="1"/>
          <p:nvPr/>
        </p:nvSpPr>
        <p:spPr>
          <a:xfrm>
            <a:off x="311875" y="1307850"/>
            <a:ext cx="2652000" cy="12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❖"/>
            </a:pPr>
            <a:r>
              <a:rPr lang="ro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acuratețe de 89.71%.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❖"/>
            </a:pPr>
            <a:r>
              <a:rPr lang="ro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precizie: 90%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❖"/>
            </a:pPr>
            <a:r>
              <a:rPr lang="ro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recall: </a:t>
            </a:r>
            <a:r>
              <a:rPr lang="ro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90%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❖"/>
            </a:pPr>
            <a:r>
              <a:rPr lang="ro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F1 score of 0.90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575" y="1216825"/>
            <a:ext cx="3689225" cy="301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600" y="1216824"/>
            <a:ext cx="2229425" cy="301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246350" y="2565450"/>
            <a:ext cx="2534400" cy="21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Include etape precum preprocesarea textului, vectorizarea, înglobarea și straturi dense.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366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2900"/>
              <a:t>Rețea Neurală Recurentă (Model 2)</a:t>
            </a:r>
            <a:endParaRPr sz="2900"/>
          </a:p>
        </p:txBody>
      </p:sp>
      <p:sp>
        <p:nvSpPr>
          <p:cNvPr id="181" name="Google Shape;181;p19"/>
          <p:cNvSpPr txBox="1"/>
          <p:nvPr/>
        </p:nvSpPr>
        <p:spPr>
          <a:xfrm>
            <a:off x="510700" y="1228950"/>
            <a:ext cx="52842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Folosește un strat SimpleRNN pentru a captura dependențele temporale în text.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Apare dificultate în manipularea secvențelor lungi de text.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850" y="1493434"/>
            <a:ext cx="2102175" cy="3463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1738" y="2355175"/>
            <a:ext cx="3729225" cy="260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/>
          <p:nvPr/>
        </p:nvSpPr>
        <p:spPr>
          <a:xfrm>
            <a:off x="699775" y="2934363"/>
            <a:ext cx="24915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acuratețe: 49.89%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precizie: 48%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recall: 50%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f1 score of: 35%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964550" y="393750"/>
            <a:ext cx="7699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2900"/>
              <a:t>Rețea Neuronală cu Memorie Pe Termen Lung și Scurt (Model 3)</a:t>
            </a:r>
            <a:endParaRPr sz="2900"/>
          </a:p>
        </p:txBody>
      </p:sp>
      <p:sp>
        <p:nvSpPr>
          <p:cNvPr id="190" name="Google Shape;190;p20"/>
          <p:cNvSpPr txBox="1"/>
          <p:nvPr/>
        </p:nvSpPr>
        <p:spPr>
          <a:xfrm>
            <a:off x="333625" y="1594475"/>
            <a:ext cx="2875500" cy="25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Folosește LSTM pentru a gestiona dependențele pe termen lung în text.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Există semne de overfitting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950" y="1519425"/>
            <a:ext cx="3589435" cy="25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200" y="1141950"/>
            <a:ext cx="2100500" cy="34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722450" y="3682775"/>
            <a:ext cx="28755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acuratețe</a:t>
            </a: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50.08%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precizie: 50%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recall: 50%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f1 score of: 36%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1297500" y="254750"/>
            <a:ext cx="7729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2900"/>
              <a:t>Rețea Neuronală cu Memorie Pe Termen Lung și Scurt în Stivă (Model 4):</a:t>
            </a:r>
            <a:endParaRPr sz="2900"/>
          </a:p>
        </p:txBody>
      </p:sp>
      <p:sp>
        <p:nvSpPr>
          <p:cNvPr id="199" name="Google Shape;199;p21"/>
          <p:cNvSpPr txBox="1"/>
          <p:nvPr/>
        </p:nvSpPr>
        <p:spPr>
          <a:xfrm>
            <a:off x="110550" y="1291525"/>
            <a:ext cx="30879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Folosește mai multe straturi LSTM pentru a îmbunătăți capacitatea de învățare a modelului.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ro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Performanța este similară cu cea a modelelor mai simple.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562" y="1791425"/>
            <a:ext cx="3442800" cy="24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9775" y="1291525"/>
            <a:ext cx="1718525" cy="36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490450" y="3597375"/>
            <a:ext cx="28017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acuratețe: 49.92%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precizie: 49%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recall: 50%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❖"/>
            </a:pPr>
            <a:r>
              <a:rPr lang="ro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f1 score of: 36%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