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65">
          <p15:clr>
            <a:srgbClr val="9AA0A6"/>
          </p15:clr>
        </p15:guide>
      </p15:sldGuideLst>
    </p:ext>
    <p:ext uri="GoogleSlidesCustomDataVersion2">
      <go:slidesCustomData xmlns:go="http://customooxmlschemas.google.com/" r:id="rId30" roundtripDataSignature="AMtx7mgGx3NX8F76qbMGIJY0tz2DqfI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65"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1.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customschemas.google.com/relationships/presentationmetadata" Target="metadata"/><Relationship Id="rId14" Type="http://schemas.openxmlformats.org/officeDocument/2006/relationships/slide" Target="slides/slide9.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d5201f399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10d5201f399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d5201f399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0d5201f399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d5201f399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0d5201f399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d5201f399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10d5201f399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d5201f399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10d5201f399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d5201f399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10d5201f399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d5201f399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0d5201f399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d5201f399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10d5201f399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d5201f399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0d5201f39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d5201f399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10d5201f399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cc221e80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2acc221e80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d5201f399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10d5201f399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d5201f399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10d5201f399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d5201f399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10d5201f399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cc221e80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2acc221e80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d429d8cd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10d429d8cd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d5201f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0d5201f3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d429d8cd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10d429d8cdb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d429d8cd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10d429d8cdb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d5201f39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10d5201f39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d5201f39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10d5201f39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d5201f39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0d5201f39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8528725" y="3391200"/>
            <a:ext cx="27432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p:nvPr>
            <p:ph idx="2" type="pic"/>
          </p:nvPr>
        </p:nvSpPr>
        <p:spPr>
          <a:xfrm>
            <a:off x="5183188" y="987425"/>
            <a:ext cx="6172200" cy="4873625"/>
          </a:xfrm>
          <a:prstGeom prst="rect">
            <a:avLst/>
          </a:prstGeom>
          <a:noFill/>
          <a:ln>
            <a:noFill/>
          </a:ln>
        </p:spPr>
      </p:sp>
      <p:sp>
        <p:nvSpPr>
          <p:cNvPr id="72" name="Google Shape;7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11" name="Google Shape;11;p1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2" name="Google Shape;12;p14"/>
          <p:cNvSpPr txBox="1"/>
          <p:nvPr/>
        </p:nvSpPr>
        <p:spPr>
          <a:xfrm>
            <a:off x="902400" y="1891963"/>
            <a:ext cx="10515600" cy="4351200"/>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 name="Google Shape;13;p14"/>
          <p:cNvSpPr txBox="1"/>
          <p:nvPr/>
        </p:nvSpPr>
        <p:spPr>
          <a:xfrm>
            <a:off x="2790463" y="6356348"/>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4" name="Google Shape;14;p14"/>
          <p:cNvSpPr txBox="1"/>
          <p:nvPr/>
        </p:nvSpPr>
        <p:spPr>
          <a:xfrm>
            <a:off x="8747025" y="5137550"/>
            <a:ext cx="27432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5" name="Google Shape;15;p14"/>
          <p:cNvSpPr txBox="1"/>
          <p:nvPr/>
        </p:nvSpPr>
        <p:spPr>
          <a:xfrm>
            <a:off x="838200" y="88126"/>
            <a:ext cx="122392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Unibuc Robotics</a:t>
            </a:r>
            <a:endParaRPr b="0" i="0" sz="1400" u="none" cap="none" strike="noStrike">
              <a:solidFill>
                <a:srgbClr val="000000"/>
              </a:solidFill>
              <a:latin typeface="Arial"/>
              <a:ea typeface="Arial"/>
              <a:cs typeface="Arial"/>
              <a:sym typeface="Arial"/>
            </a:endParaRPr>
          </a:p>
        </p:txBody>
      </p:sp>
      <p:sp>
        <p:nvSpPr>
          <p:cNvPr id="16" name="Google Shape;16;p14"/>
          <p:cNvSpPr txBox="1"/>
          <p:nvPr/>
        </p:nvSpPr>
        <p:spPr>
          <a:xfrm>
            <a:off x="10494269" y="88125"/>
            <a:ext cx="8595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202</a:t>
            </a:r>
            <a:r>
              <a:rPr b="1" lang="en-US" sz="1200">
                <a:solidFill>
                  <a:schemeClr val="dk1"/>
                </a:solidFill>
                <a:latin typeface="Calibri"/>
                <a:ea typeface="Calibri"/>
                <a:cs typeface="Calibri"/>
                <a:sym typeface="Calibri"/>
              </a:rPr>
              <a:t>3</a:t>
            </a:r>
            <a:r>
              <a:rPr b="1" i="0" lang="en-US" sz="1200" u="none" cap="none" strike="noStrike">
                <a:solidFill>
                  <a:schemeClr val="dk1"/>
                </a:solidFill>
                <a:latin typeface="Calibri"/>
                <a:ea typeface="Calibri"/>
                <a:cs typeface="Calibri"/>
                <a:sym typeface="Calibri"/>
              </a:rPr>
              <a:t>-202</a:t>
            </a:r>
            <a:r>
              <a:rPr b="1" lang="en-US" sz="1200">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7" name="Google Shape;17;p14"/>
          <p:cNvSpPr txBox="1"/>
          <p:nvPr/>
        </p:nvSpPr>
        <p:spPr>
          <a:xfrm>
            <a:off x="838199" y="6400412"/>
            <a:ext cx="174175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Introduction to Robotics</a:t>
            </a:r>
            <a:endParaRPr b="0" i="0" sz="1400" u="none" cap="none" strike="noStrike">
              <a:solidFill>
                <a:srgbClr val="000000"/>
              </a:solidFill>
              <a:latin typeface="Arial"/>
              <a:ea typeface="Arial"/>
              <a:cs typeface="Arial"/>
              <a:sym typeface="Arial"/>
            </a:endParaRPr>
          </a:p>
        </p:txBody>
      </p:sp>
      <p:sp>
        <p:nvSpPr>
          <p:cNvPr id="18" name="Google Shape;18;p14"/>
          <p:cNvSpPr txBox="1"/>
          <p:nvPr/>
        </p:nvSpPr>
        <p:spPr>
          <a:xfrm>
            <a:off x="10261325" y="6444575"/>
            <a:ext cx="10926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libri"/>
                <a:ea typeface="Calibri"/>
                <a:cs typeface="Calibri"/>
                <a:sym typeface="Calibri"/>
              </a:rPr>
              <a:t>Course no. 1</a:t>
            </a:r>
            <a:r>
              <a:rPr b="1" lang="en-US" sz="1200">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ndrei.dumitriu@fmi.unibuc.r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youtube.com/watch?v=XfAt6hNV8XM" TargetMode="External"/><Relationship Id="rId4" Type="http://schemas.openxmlformats.org/officeDocument/2006/relationships/hyperlink" Target="https://www.youtube.com/watch?v=UR0hOmjaHp0" TargetMode="External"/><Relationship Id="rId5" Type="http://schemas.openxmlformats.org/officeDocument/2006/relationships/hyperlink" Target="https://www.youtube.com/watch?v=4Y7zG48uHR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s://www.pesquality.com/blog/open-loop-and-closed-loop-syste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Control_theory" TargetMode="External"/><Relationship Id="rId4" Type="http://schemas.openxmlformats.org/officeDocument/2006/relationships/hyperlink" Target="https://en.wikipedia.org/wiki/Process_(engineering)" TargetMode="External"/><Relationship Id="rId5" Type="http://schemas.openxmlformats.org/officeDocument/2006/relationships/hyperlink" Target="https://en.wikipedia.org/wiki/Actuator"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Control_theory" TargetMode="External"/><Relationship Id="rId4" Type="http://schemas.openxmlformats.org/officeDocument/2006/relationships/hyperlink" Target="https://en.wikipedia.org/wiki/Process_(engineering)" TargetMode="External"/><Relationship Id="rId5" Type="http://schemas.openxmlformats.org/officeDocument/2006/relationships/hyperlink" Target="https://en.wikipedia.org/wiki/Actuator" TargetMode="External"/><Relationship Id="rId6" Type="http://schemas.openxmlformats.org/officeDocument/2006/relationships/image" Target="../media/image4.png"/><Relationship Id="rId7" Type="http://schemas.openxmlformats.org/officeDocument/2006/relationships/hyperlink" Target="https://en.wikipedia.org/wiki/Setpoint_(control_system)" TargetMode="External"/><Relationship Id="rId8" Type="http://schemas.openxmlformats.org/officeDocument/2006/relationships/hyperlink" Target="https://en.wikipedia.org/wiki/Process_variab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Control_theory" TargetMode="External"/><Relationship Id="rId4" Type="http://schemas.openxmlformats.org/officeDocument/2006/relationships/hyperlink" Target="https://en.wikipedia.org/wiki/Process_(engineering)" TargetMode="External"/><Relationship Id="rId5" Type="http://schemas.openxmlformats.org/officeDocument/2006/relationships/hyperlink" Target="https://en.wikipedia.org/wiki/Actuator" TargetMode="External"/><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5400"/>
              <a:buFont typeface="Arial"/>
              <a:buNone/>
            </a:pPr>
            <a:r>
              <a:rPr lang="en-US" sz="5400">
                <a:solidFill>
                  <a:srgbClr val="000000"/>
                </a:solidFill>
                <a:latin typeface="Arial"/>
                <a:ea typeface="Arial"/>
                <a:cs typeface="Arial"/>
                <a:sym typeface="Arial"/>
              </a:rPr>
              <a:t>Introduction to Robotics</a:t>
            </a:r>
            <a:endParaRPr sz="4320">
              <a:solidFill>
                <a:srgbClr val="000000"/>
              </a:solidFill>
              <a:latin typeface="Arial"/>
              <a:ea typeface="Arial"/>
              <a:cs typeface="Arial"/>
              <a:sym typeface="Arial"/>
            </a:endParaRPr>
          </a:p>
          <a:p>
            <a:pPr indent="0" lvl="0" marL="0" rtl="0" algn="ctr">
              <a:lnSpc>
                <a:spcPct val="90000"/>
              </a:lnSpc>
              <a:spcBef>
                <a:spcPts val="0"/>
              </a:spcBef>
              <a:spcAft>
                <a:spcPts val="0"/>
              </a:spcAft>
              <a:buClr>
                <a:srgbClr val="000000"/>
              </a:buClr>
              <a:buSzPts val="5400"/>
              <a:buFont typeface="Arial"/>
              <a:buNone/>
            </a:pPr>
            <a:r>
              <a:rPr lang="en-US" sz="4320">
                <a:solidFill>
                  <a:srgbClr val="000000"/>
                </a:solidFill>
                <a:latin typeface="Arial"/>
                <a:ea typeface="Arial"/>
                <a:cs typeface="Arial"/>
                <a:sym typeface="Arial"/>
              </a:rPr>
              <a:t>Course no. 11 (again)</a:t>
            </a:r>
            <a:br>
              <a:rPr b="0" lang="en-US" sz="4320" strike="noStrike">
                <a:solidFill>
                  <a:srgbClr val="000000"/>
                </a:solidFill>
                <a:latin typeface="Arial"/>
                <a:ea typeface="Arial"/>
                <a:cs typeface="Arial"/>
                <a:sym typeface="Arial"/>
              </a:rPr>
            </a:br>
            <a:endParaRPr sz="5400"/>
          </a:p>
        </p:txBody>
      </p:sp>
      <p:sp>
        <p:nvSpPr>
          <p:cNvPr id="93" name="Google Shape;93;p1"/>
          <p:cNvSpPr txBox="1"/>
          <p:nvPr>
            <p:ph idx="1" type="subTitle"/>
          </p:nvPr>
        </p:nvSpPr>
        <p:spPr>
          <a:xfrm>
            <a:off x="1524000" y="3295877"/>
            <a:ext cx="9144000" cy="11373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2000"/>
              <a:buNone/>
            </a:pPr>
            <a:r>
              <a:rPr lang="en-US" sz="2000">
                <a:solidFill>
                  <a:srgbClr val="000000"/>
                </a:solidFill>
                <a:latin typeface="Arial"/>
                <a:ea typeface="Arial"/>
                <a:cs typeface="Arial"/>
                <a:sym typeface="Arial"/>
              </a:rPr>
              <a:t>Andrei Dumitriu</a:t>
            </a:r>
            <a:endParaRPr/>
          </a:p>
          <a:p>
            <a:pPr indent="0" lvl="0" marL="0" rtl="0" algn="ctr">
              <a:lnSpc>
                <a:spcPct val="90000"/>
              </a:lnSpc>
              <a:spcBef>
                <a:spcPts val="799"/>
              </a:spcBef>
              <a:spcAft>
                <a:spcPts val="0"/>
              </a:spcAft>
              <a:buClr>
                <a:srgbClr val="000000"/>
              </a:buClr>
              <a:buSzPts val="2000"/>
              <a:buNone/>
            </a:pPr>
            <a:r>
              <a:rPr lang="en-US" sz="2000" u="sng">
                <a:solidFill>
                  <a:srgbClr val="000000"/>
                </a:solidFill>
                <a:latin typeface="Arial"/>
                <a:ea typeface="Arial"/>
                <a:cs typeface="Arial"/>
                <a:sym typeface="Arial"/>
                <a:hlinkClick r:id="rId3">
                  <a:extLst>
                    <a:ext uri="{A12FA001-AC4F-418D-AE19-62706E023703}">
                      <ahyp:hlinkClr val="tx"/>
                    </a:ext>
                  </a:extLst>
                </a:hlinkClick>
              </a:rPr>
              <a:t>andrei.dumitriu@fmi.unibuc.ro</a:t>
            </a:r>
            <a:endParaRPr sz="2000"/>
          </a:p>
        </p:txBody>
      </p:sp>
      <p:sp>
        <p:nvSpPr>
          <p:cNvPr id="94" name="Google Shape;94;p1"/>
          <p:cNvSpPr txBox="1"/>
          <p:nvPr/>
        </p:nvSpPr>
        <p:spPr>
          <a:xfrm>
            <a:off x="3614744" y="4702629"/>
            <a:ext cx="4962512" cy="14055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799"/>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Faculty of Mathematics and Computer Science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799"/>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University of Bucharest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0d5201f399_0_185"/>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54" name="Google Shape;154;g10d5201f399_0_185"/>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155" name="Google Shape;155;g10d5201f399_0_185"/>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sp>
        <p:nvSpPr>
          <p:cNvPr id="156" name="Google Shape;156;g10d5201f399_0_185"/>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157" name="Google Shape;157;g10d5201f399_0_185"/>
          <p:cNvSpPr txBox="1"/>
          <p:nvPr/>
        </p:nvSpPr>
        <p:spPr>
          <a:xfrm>
            <a:off x="383525" y="38287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8" name="Google Shape;158;g10d5201f399_0_185"/>
          <p:cNvSpPr txBox="1"/>
          <p:nvPr/>
        </p:nvSpPr>
        <p:spPr>
          <a:xfrm>
            <a:off x="4678900" y="38222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9" name="Google Shape;159;g10d5201f399_0_185"/>
          <p:cNvSpPr txBox="1"/>
          <p:nvPr/>
        </p:nvSpPr>
        <p:spPr>
          <a:xfrm>
            <a:off x="8633125" y="38287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d5201f399_0_197"/>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65" name="Google Shape;165;g10d5201f399_0_197"/>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166" name="Google Shape;166;g10d5201f399_0_197"/>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sp>
        <p:nvSpPr>
          <p:cNvPr id="167" name="Google Shape;167;g10d5201f399_0_197"/>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168" name="Google Shape;168;g10d5201f399_0_197"/>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169" name="Google Shape;169;g10d5201f399_0_197"/>
          <p:cNvSpPr txBox="1"/>
          <p:nvPr/>
        </p:nvSpPr>
        <p:spPr>
          <a:xfrm>
            <a:off x="4678900" y="38222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0" name="Google Shape;170;g10d5201f399_0_197"/>
          <p:cNvSpPr txBox="1"/>
          <p:nvPr/>
        </p:nvSpPr>
        <p:spPr>
          <a:xfrm>
            <a:off x="8633125" y="38287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0d5201f399_0_173"/>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76" name="Google Shape;176;g10d5201f399_0_173"/>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177" name="Google Shape;177;g10d5201f399_0_173"/>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178" name="Google Shape;178;g10d5201f399_0_173"/>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sp>
        <p:nvSpPr>
          <p:cNvPr id="179" name="Google Shape;179;g10d5201f399_0_173"/>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180" name="Google Shape;180;g10d5201f399_0_173"/>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181" name="Google Shape;181;g10d5201f399_0_173"/>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182" name="Google Shape;182;g10d5201f399_0_173"/>
          <p:cNvSpPr txBox="1"/>
          <p:nvPr/>
        </p:nvSpPr>
        <p:spPr>
          <a:xfrm>
            <a:off x="8633125" y="38287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0d5201f399_0_207"/>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88" name="Google Shape;188;g10d5201f399_0_207"/>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189" name="Google Shape;189;g10d5201f399_0_207"/>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190" name="Google Shape;190;g10d5201f399_0_207"/>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sp>
        <p:nvSpPr>
          <p:cNvPr id="191" name="Google Shape;191;g10d5201f399_0_207"/>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192" name="Google Shape;192;g10d5201f399_0_207"/>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193" name="Google Shape;193;g10d5201f399_0_207"/>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194" name="Google Shape;194;g10d5201f399_0_207"/>
          <p:cNvSpPr txBox="1"/>
          <p:nvPr/>
        </p:nvSpPr>
        <p:spPr>
          <a:xfrm>
            <a:off x="4678900" y="3822275"/>
            <a:ext cx="28992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Integral</a:t>
            </a:r>
            <a:r>
              <a:rPr b="0" i="0" lang="en-US" sz="1400" u="none" cap="none" strike="noStrike">
                <a:solidFill>
                  <a:srgbClr val="000000"/>
                </a:solidFill>
                <a:latin typeface="Calibri"/>
                <a:ea typeface="Calibri"/>
                <a:cs typeface="Calibri"/>
                <a:sym typeface="Calibri"/>
              </a:rPr>
              <a:t>: as the error moves over time, the integral will continuously summ it up. The integral is the area under the curve.</a:t>
            </a:r>
            <a:br>
              <a:rPr b="0" i="0" lang="en-US" sz="1400" u="none" cap="none" strike="noStrike">
                <a:solidFill>
                  <a:srgbClr val="000000"/>
                </a:solidFill>
                <a:latin typeface="Calibri"/>
                <a:ea typeface="Calibri"/>
                <a:cs typeface="Calibri"/>
                <a:sym typeface="Calibri"/>
              </a:rPr>
            </a:br>
            <a:endParaRPr b="0" i="0" sz="1400" u="none" cap="none" strike="noStrike">
              <a:solidFill>
                <a:srgbClr val="000000"/>
              </a:solidFill>
              <a:latin typeface="Calibri"/>
              <a:ea typeface="Calibri"/>
              <a:cs typeface="Calibri"/>
              <a:sym typeface="Calibri"/>
            </a:endParaRPr>
          </a:p>
        </p:txBody>
      </p:sp>
      <p:sp>
        <p:nvSpPr>
          <p:cNvPr id="195" name="Google Shape;195;g10d5201f399_0_207"/>
          <p:cNvSpPr txBox="1"/>
          <p:nvPr/>
        </p:nvSpPr>
        <p:spPr>
          <a:xfrm>
            <a:off x="8633125" y="38287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0d5201f399_0_161"/>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201" name="Google Shape;201;g10d5201f399_0_161"/>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202" name="Google Shape;202;g10d5201f399_0_161"/>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203" name="Google Shape;203;g10d5201f399_0_161"/>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sp>
        <p:nvSpPr>
          <p:cNvPr id="204" name="Google Shape;204;g10d5201f399_0_161"/>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205" name="Google Shape;205;g10d5201f399_0_161"/>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206" name="Google Shape;206;g10d5201f399_0_161"/>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207" name="Google Shape;207;g10d5201f399_0_161"/>
          <p:cNvSpPr txBox="1"/>
          <p:nvPr/>
        </p:nvSpPr>
        <p:spPr>
          <a:xfrm>
            <a:off x="4678900" y="3822275"/>
            <a:ext cx="2899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Integral</a:t>
            </a:r>
            <a:r>
              <a:rPr b="0" i="0" lang="en-US" sz="1400" u="none" cap="none" strike="noStrike">
                <a:solidFill>
                  <a:srgbClr val="000000"/>
                </a:solidFill>
                <a:latin typeface="Calibri"/>
                <a:ea typeface="Calibri"/>
                <a:cs typeface="Calibri"/>
                <a:sym typeface="Calibri"/>
              </a:rPr>
              <a:t>: as the error moves over time, the integral will continuously summ it up. The integral is the area under the curve.</a:t>
            </a:r>
            <a:br>
              <a:rPr b="0" i="0" lang="en-US" sz="1400" u="none" cap="none" strike="noStrike">
                <a:solidFill>
                  <a:srgbClr val="000000"/>
                </a:solidFill>
                <a:latin typeface="Calibri"/>
                <a:ea typeface="Calibri"/>
                <a:cs typeface="Calibri"/>
                <a:sym typeface="Calibri"/>
              </a:rPr>
            </a:br>
            <a:br>
              <a:rPr b="0" i="0" lang="en-US" sz="1400" u="none" cap="none" strike="noStrike">
                <a:solidFill>
                  <a:srgbClr val="000000"/>
                </a:solidFill>
                <a:latin typeface="Calibri"/>
                <a:ea typeface="Calibri"/>
                <a:cs typeface="Calibri"/>
                <a:sym typeface="Calibri"/>
              </a:rPr>
            </a:br>
            <a:r>
              <a:rPr b="0" i="0" lang="en-US" sz="1400" u="none" cap="none" strike="noStrike">
                <a:solidFill>
                  <a:srgbClr val="000000"/>
                </a:solidFill>
                <a:latin typeface="Calibri"/>
                <a:ea typeface="Calibri"/>
                <a:cs typeface="Calibri"/>
                <a:sym typeface="Calibri"/>
              </a:rPr>
              <a:t>It is used to remove the constant errors in the system, since no matter how small the constant error, eventually the summation of that error will be significant enough to adjust the controller output.</a:t>
            </a:r>
            <a:endParaRPr b="0" i="0" sz="1400" u="none" cap="none" strike="noStrike">
              <a:solidFill>
                <a:srgbClr val="000000"/>
              </a:solidFill>
              <a:latin typeface="Calibri"/>
              <a:ea typeface="Calibri"/>
              <a:cs typeface="Calibri"/>
              <a:sym typeface="Calibri"/>
            </a:endParaRPr>
          </a:p>
        </p:txBody>
      </p:sp>
      <p:sp>
        <p:nvSpPr>
          <p:cNvPr id="208" name="Google Shape;208;g10d5201f399_0_161"/>
          <p:cNvSpPr txBox="1"/>
          <p:nvPr/>
        </p:nvSpPr>
        <p:spPr>
          <a:xfrm>
            <a:off x="8633125" y="3828775"/>
            <a:ext cx="28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0d5201f399_0_147"/>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214" name="Google Shape;214;g10d5201f399_0_147"/>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215" name="Google Shape;215;g10d5201f399_0_147"/>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216" name="Google Shape;216;g10d5201f399_0_147"/>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pic>
        <p:nvPicPr>
          <p:cNvPr id="217" name="Google Shape;217;g10d5201f399_0_147"/>
          <p:cNvPicPr preferRelativeResize="0"/>
          <p:nvPr/>
        </p:nvPicPr>
        <p:blipFill rotWithShape="1">
          <a:blip r:embed="rId5">
            <a:alphaModFix/>
          </a:blip>
          <a:srcRect b="0" l="0" r="0" t="0"/>
          <a:stretch/>
        </p:blipFill>
        <p:spPr>
          <a:xfrm>
            <a:off x="8655175" y="1758575"/>
            <a:ext cx="2855107" cy="1918275"/>
          </a:xfrm>
          <a:prstGeom prst="rect">
            <a:avLst/>
          </a:prstGeom>
          <a:noFill/>
          <a:ln>
            <a:noFill/>
          </a:ln>
        </p:spPr>
      </p:pic>
      <p:sp>
        <p:nvSpPr>
          <p:cNvPr id="218" name="Google Shape;218;g10d5201f399_0_147"/>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219" name="Google Shape;219;g10d5201f399_0_147"/>
          <p:cNvSpPr txBox="1"/>
          <p:nvPr/>
        </p:nvSpPr>
        <p:spPr>
          <a:xfrm>
            <a:off x="77724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Kd *</a:t>
            </a:r>
            <a:endParaRPr b="1" i="0" sz="1400" u="none" cap="none" strike="noStrike">
              <a:solidFill>
                <a:srgbClr val="000000"/>
              </a:solidFill>
              <a:latin typeface="Calibri"/>
              <a:ea typeface="Calibri"/>
              <a:cs typeface="Calibri"/>
              <a:sym typeface="Calibri"/>
            </a:endParaRPr>
          </a:p>
        </p:txBody>
      </p:sp>
      <p:sp>
        <p:nvSpPr>
          <p:cNvPr id="220" name="Google Shape;220;g10d5201f399_0_147"/>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221" name="Google Shape;221;g10d5201f399_0_147"/>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222" name="Google Shape;222;g10d5201f399_0_147"/>
          <p:cNvSpPr txBox="1"/>
          <p:nvPr/>
        </p:nvSpPr>
        <p:spPr>
          <a:xfrm>
            <a:off x="4678900" y="3822275"/>
            <a:ext cx="2899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Integral</a:t>
            </a:r>
            <a:r>
              <a:rPr b="0" i="0" lang="en-US" sz="1400" u="none" cap="none" strike="noStrike">
                <a:solidFill>
                  <a:srgbClr val="000000"/>
                </a:solidFill>
                <a:latin typeface="Calibri"/>
                <a:ea typeface="Calibri"/>
                <a:cs typeface="Calibri"/>
                <a:sym typeface="Calibri"/>
              </a:rPr>
              <a:t>: as the error moves over time, the integral will continuously summ it up. The integral is the area under the curve.</a:t>
            </a:r>
            <a:br>
              <a:rPr b="0" i="0" lang="en-US" sz="1400" u="none" cap="none" strike="noStrike">
                <a:solidFill>
                  <a:srgbClr val="000000"/>
                </a:solidFill>
                <a:latin typeface="Calibri"/>
                <a:ea typeface="Calibri"/>
                <a:cs typeface="Calibri"/>
                <a:sym typeface="Calibri"/>
              </a:rPr>
            </a:br>
            <a:br>
              <a:rPr b="0" i="0" lang="en-US" sz="1400" u="none" cap="none" strike="noStrike">
                <a:solidFill>
                  <a:srgbClr val="000000"/>
                </a:solidFill>
                <a:latin typeface="Calibri"/>
                <a:ea typeface="Calibri"/>
                <a:cs typeface="Calibri"/>
                <a:sym typeface="Calibri"/>
              </a:rPr>
            </a:br>
            <a:r>
              <a:rPr b="0" i="0" lang="en-US" sz="1400" u="none" cap="none" strike="noStrike">
                <a:solidFill>
                  <a:srgbClr val="000000"/>
                </a:solidFill>
                <a:latin typeface="Calibri"/>
                <a:ea typeface="Calibri"/>
                <a:cs typeface="Calibri"/>
                <a:sym typeface="Calibri"/>
              </a:rPr>
              <a:t>It is used to remove the constant errors in the system, since no matter how small the constant error, eventually the summation of that error will be significant enough to adjust the controller output.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0d5201f399_0_219"/>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228" name="Google Shape;228;g10d5201f399_0_219"/>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229" name="Google Shape;229;g10d5201f399_0_219"/>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230" name="Google Shape;230;g10d5201f399_0_219"/>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pic>
        <p:nvPicPr>
          <p:cNvPr id="231" name="Google Shape;231;g10d5201f399_0_219"/>
          <p:cNvPicPr preferRelativeResize="0"/>
          <p:nvPr/>
        </p:nvPicPr>
        <p:blipFill rotWithShape="1">
          <a:blip r:embed="rId5">
            <a:alphaModFix/>
          </a:blip>
          <a:srcRect b="0" l="0" r="0" t="0"/>
          <a:stretch/>
        </p:blipFill>
        <p:spPr>
          <a:xfrm>
            <a:off x="8655175" y="1758575"/>
            <a:ext cx="2855107" cy="1918275"/>
          </a:xfrm>
          <a:prstGeom prst="rect">
            <a:avLst/>
          </a:prstGeom>
          <a:noFill/>
          <a:ln>
            <a:noFill/>
          </a:ln>
        </p:spPr>
      </p:pic>
      <p:sp>
        <p:nvSpPr>
          <p:cNvPr id="232" name="Google Shape;232;g10d5201f399_0_219"/>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233" name="Google Shape;233;g10d5201f399_0_219"/>
          <p:cNvSpPr txBox="1"/>
          <p:nvPr/>
        </p:nvSpPr>
        <p:spPr>
          <a:xfrm>
            <a:off x="77724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Kd *</a:t>
            </a:r>
            <a:endParaRPr b="1" i="0" sz="1400" u="none" cap="none" strike="noStrike">
              <a:solidFill>
                <a:srgbClr val="000000"/>
              </a:solidFill>
              <a:latin typeface="Calibri"/>
              <a:ea typeface="Calibri"/>
              <a:cs typeface="Calibri"/>
              <a:sym typeface="Calibri"/>
            </a:endParaRPr>
          </a:p>
        </p:txBody>
      </p:sp>
      <p:sp>
        <p:nvSpPr>
          <p:cNvPr id="234" name="Google Shape;234;g10d5201f399_0_219"/>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235" name="Google Shape;235;g10d5201f399_0_219"/>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236" name="Google Shape;236;g10d5201f399_0_219"/>
          <p:cNvSpPr txBox="1"/>
          <p:nvPr/>
        </p:nvSpPr>
        <p:spPr>
          <a:xfrm>
            <a:off x="4678900" y="3822275"/>
            <a:ext cx="2899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Integral</a:t>
            </a:r>
            <a:r>
              <a:rPr b="0" i="0" lang="en-US" sz="1400" u="none" cap="none" strike="noStrike">
                <a:solidFill>
                  <a:srgbClr val="000000"/>
                </a:solidFill>
                <a:latin typeface="Calibri"/>
                <a:ea typeface="Calibri"/>
                <a:cs typeface="Calibri"/>
                <a:sym typeface="Calibri"/>
              </a:rPr>
              <a:t>: as the error moves over time, the integral will continuously summ it up. The integral is the area under the curve.</a:t>
            </a:r>
            <a:br>
              <a:rPr b="0" i="0" lang="en-US" sz="1400" u="none" cap="none" strike="noStrike">
                <a:solidFill>
                  <a:srgbClr val="000000"/>
                </a:solidFill>
                <a:latin typeface="Calibri"/>
                <a:ea typeface="Calibri"/>
                <a:cs typeface="Calibri"/>
                <a:sym typeface="Calibri"/>
              </a:rPr>
            </a:br>
            <a:br>
              <a:rPr b="0" i="0" lang="en-US" sz="1400" u="none" cap="none" strike="noStrike">
                <a:solidFill>
                  <a:srgbClr val="000000"/>
                </a:solidFill>
                <a:latin typeface="Calibri"/>
                <a:ea typeface="Calibri"/>
                <a:cs typeface="Calibri"/>
                <a:sym typeface="Calibri"/>
              </a:rPr>
            </a:br>
            <a:r>
              <a:rPr b="0" i="0" lang="en-US" sz="1400" u="none" cap="none" strike="noStrike">
                <a:solidFill>
                  <a:srgbClr val="000000"/>
                </a:solidFill>
                <a:latin typeface="Calibri"/>
                <a:ea typeface="Calibri"/>
                <a:cs typeface="Calibri"/>
                <a:sym typeface="Calibri"/>
              </a:rPr>
              <a:t>It is used to remove the constant errors in the system, since no matter how small the constant error, eventually the summation of that error will be significant enough to adjust the controller output.</a:t>
            </a:r>
            <a:endParaRPr b="0" i="0" sz="1400" u="none" cap="none" strike="noStrike">
              <a:solidFill>
                <a:srgbClr val="000000"/>
              </a:solidFill>
              <a:latin typeface="Calibri"/>
              <a:ea typeface="Calibri"/>
              <a:cs typeface="Calibri"/>
              <a:sym typeface="Calibri"/>
            </a:endParaRPr>
          </a:p>
        </p:txBody>
      </p:sp>
      <p:sp>
        <p:nvSpPr>
          <p:cNvPr id="237" name="Google Shape;237;g10d5201f399_0_219"/>
          <p:cNvSpPr txBox="1"/>
          <p:nvPr/>
        </p:nvSpPr>
        <p:spPr>
          <a:xfrm>
            <a:off x="8633125" y="3828775"/>
            <a:ext cx="2899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Derivative</a:t>
            </a:r>
            <a:r>
              <a:rPr b="0" i="0" lang="en-US" sz="1400" u="none" cap="none" strike="noStrike">
                <a:solidFill>
                  <a:srgbClr val="000000"/>
                </a:solidFill>
                <a:latin typeface="Calibri"/>
                <a:ea typeface="Calibri"/>
                <a:cs typeface="Calibri"/>
                <a:sym typeface="Calibri"/>
              </a:rPr>
              <a:t>: it’s the rate of change of the error that contributes to the output signal. When the change is moving slowly, the derivative value is small. When it changes fast, the value is large.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d5201f399_0_133"/>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243" name="Google Shape;243;g10d5201f399_0_133"/>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244" name="Google Shape;244;g10d5201f399_0_133"/>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245" name="Google Shape;245;g10d5201f399_0_133"/>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pic>
        <p:nvPicPr>
          <p:cNvPr id="246" name="Google Shape;246;g10d5201f399_0_133"/>
          <p:cNvPicPr preferRelativeResize="0"/>
          <p:nvPr/>
        </p:nvPicPr>
        <p:blipFill rotWithShape="1">
          <a:blip r:embed="rId5">
            <a:alphaModFix/>
          </a:blip>
          <a:srcRect b="0" l="0" r="0" t="0"/>
          <a:stretch/>
        </p:blipFill>
        <p:spPr>
          <a:xfrm>
            <a:off x="8655175" y="1758575"/>
            <a:ext cx="2855107" cy="1918275"/>
          </a:xfrm>
          <a:prstGeom prst="rect">
            <a:avLst/>
          </a:prstGeom>
          <a:noFill/>
          <a:ln>
            <a:noFill/>
          </a:ln>
        </p:spPr>
      </p:pic>
      <p:sp>
        <p:nvSpPr>
          <p:cNvPr id="247" name="Google Shape;247;g10d5201f399_0_133"/>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248" name="Google Shape;248;g10d5201f399_0_133"/>
          <p:cNvSpPr txBox="1"/>
          <p:nvPr/>
        </p:nvSpPr>
        <p:spPr>
          <a:xfrm>
            <a:off x="77724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Kd *</a:t>
            </a:r>
            <a:endParaRPr b="1" i="0" sz="1400" u="none" cap="none" strike="noStrike">
              <a:solidFill>
                <a:srgbClr val="000000"/>
              </a:solidFill>
              <a:latin typeface="Calibri"/>
              <a:ea typeface="Calibri"/>
              <a:cs typeface="Calibri"/>
              <a:sym typeface="Calibri"/>
            </a:endParaRPr>
          </a:p>
        </p:txBody>
      </p:sp>
      <p:sp>
        <p:nvSpPr>
          <p:cNvPr id="249" name="Google Shape;249;g10d5201f399_0_133"/>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250" name="Google Shape;250;g10d5201f399_0_133"/>
          <p:cNvSpPr txBox="1"/>
          <p:nvPr/>
        </p:nvSpPr>
        <p:spPr>
          <a:xfrm>
            <a:off x="383525" y="3828775"/>
            <a:ext cx="2899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Proportional</a:t>
            </a:r>
            <a:r>
              <a:rPr b="0" i="0" lang="en-US" sz="1400" u="none" cap="none" strike="noStrike">
                <a:solidFill>
                  <a:srgbClr val="000000"/>
                </a:solidFill>
                <a:latin typeface="Calibri"/>
                <a:ea typeface="Calibri"/>
                <a:cs typeface="Calibri"/>
                <a:sym typeface="Calibri"/>
              </a:rPr>
              <a:t>: it’s basically the error. When the error is positive, the output is positive. When the error is negative, the output is negative.</a:t>
            </a:r>
            <a:endParaRPr b="0" i="0" sz="1400" u="none" cap="none" strike="noStrike">
              <a:solidFill>
                <a:srgbClr val="000000"/>
              </a:solidFill>
              <a:latin typeface="Calibri"/>
              <a:ea typeface="Calibri"/>
              <a:cs typeface="Calibri"/>
              <a:sym typeface="Calibri"/>
            </a:endParaRPr>
          </a:p>
        </p:txBody>
      </p:sp>
      <p:sp>
        <p:nvSpPr>
          <p:cNvPr id="251" name="Google Shape;251;g10d5201f399_0_133"/>
          <p:cNvSpPr txBox="1"/>
          <p:nvPr/>
        </p:nvSpPr>
        <p:spPr>
          <a:xfrm>
            <a:off x="4678900" y="3822275"/>
            <a:ext cx="28992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Integral</a:t>
            </a:r>
            <a:r>
              <a:rPr b="0" i="0" lang="en-US" sz="1400" u="none" cap="none" strike="noStrike">
                <a:solidFill>
                  <a:srgbClr val="000000"/>
                </a:solidFill>
                <a:latin typeface="Calibri"/>
                <a:ea typeface="Calibri"/>
                <a:cs typeface="Calibri"/>
                <a:sym typeface="Calibri"/>
              </a:rPr>
              <a:t>: as the error moves over time, the integral will continuously summ it up. The integral is the area under the curve.</a:t>
            </a:r>
            <a:br>
              <a:rPr b="0" i="0" lang="en-US" sz="1400" u="none" cap="none" strike="noStrike">
                <a:solidFill>
                  <a:srgbClr val="000000"/>
                </a:solidFill>
                <a:latin typeface="Calibri"/>
                <a:ea typeface="Calibri"/>
                <a:cs typeface="Calibri"/>
                <a:sym typeface="Calibri"/>
              </a:rPr>
            </a:br>
            <a:br>
              <a:rPr b="0" i="0" lang="en-US" sz="1400" u="none" cap="none" strike="noStrike">
                <a:solidFill>
                  <a:srgbClr val="000000"/>
                </a:solidFill>
                <a:latin typeface="Calibri"/>
                <a:ea typeface="Calibri"/>
                <a:cs typeface="Calibri"/>
                <a:sym typeface="Calibri"/>
              </a:rPr>
            </a:br>
            <a:r>
              <a:rPr b="0" i="0" lang="en-US" sz="1400" u="none" cap="none" strike="noStrike">
                <a:solidFill>
                  <a:srgbClr val="000000"/>
                </a:solidFill>
                <a:latin typeface="Calibri"/>
                <a:ea typeface="Calibri"/>
                <a:cs typeface="Calibri"/>
                <a:sym typeface="Calibri"/>
              </a:rPr>
              <a:t>It is used to remove the constant errors in the system, since no matter how small the constant error, eventually the summation of that error will be significant enough to adjust the controller output.</a:t>
            </a:r>
            <a:endParaRPr b="0" i="0" sz="1400" u="none" cap="none" strike="noStrike">
              <a:solidFill>
                <a:srgbClr val="000000"/>
              </a:solidFill>
              <a:latin typeface="Calibri"/>
              <a:ea typeface="Calibri"/>
              <a:cs typeface="Calibri"/>
              <a:sym typeface="Calibri"/>
            </a:endParaRPr>
          </a:p>
        </p:txBody>
      </p:sp>
      <p:sp>
        <p:nvSpPr>
          <p:cNvPr id="252" name="Google Shape;252;g10d5201f399_0_133"/>
          <p:cNvSpPr txBox="1"/>
          <p:nvPr/>
        </p:nvSpPr>
        <p:spPr>
          <a:xfrm>
            <a:off x="8633125" y="3828775"/>
            <a:ext cx="28992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Derivative</a:t>
            </a:r>
            <a:r>
              <a:rPr b="0" i="0" lang="en-US" sz="1400" u="none" cap="none" strike="noStrike">
                <a:solidFill>
                  <a:srgbClr val="000000"/>
                </a:solidFill>
                <a:latin typeface="Calibri"/>
                <a:ea typeface="Calibri"/>
                <a:cs typeface="Calibri"/>
                <a:sym typeface="Calibri"/>
              </a:rPr>
              <a:t>: it’s the rate of change of the error that contributes to the output signal. When the change is moving slowly, the derivative value is small. When it changes fast, the value is large.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It is used in smoothing (or cranking up) the system response.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0d5201f399_0_94"/>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 - how would you program it?</a:t>
            </a:r>
            <a:endParaRPr/>
          </a:p>
        </p:txBody>
      </p:sp>
      <p:sp>
        <p:nvSpPr>
          <p:cNvPr id="258" name="Google Shape;258;g10d5201f399_0_94"/>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259" name="Google Shape;259;g10d5201f399_0_94"/>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260" name="Google Shape;260;g10d5201f399_0_94"/>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pic>
        <p:nvPicPr>
          <p:cNvPr id="261" name="Google Shape;261;g10d5201f399_0_94"/>
          <p:cNvPicPr preferRelativeResize="0"/>
          <p:nvPr/>
        </p:nvPicPr>
        <p:blipFill rotWithShape="1">
          <a:blip r:embed="rId5">
            <a:alphaModFix/>
          </a:blip>
          <a:srcRect b="0" l="0" r="0" t="0"/>
          <a:stretch/>
        </p:blipFill>
        <p:spPr>
          <a:xfrm>
            <a:off x="8655175" y="1758575"/>
            <a:ext cx="2855107" cy="1918275"/>
          </a:xfrm>
          <a:prstGeom prst="rect">
            <a:avLst/>
          </a:prstGeom>
          <a:noFill/>
          <a:ln>
            <a:noFill/>
          </a:ln>
        </p:spPr>
      </p:pic>
      <p:sp>
        <p:nvSpPr>
          <p:cNvPr id="262" name="Google Shape;262;g10d5201f399_0_94"/>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263" name="Google Shape;263;g10d5201f399_0_94"/>
          <p:cNvSpPr txBox="1"/>
          <p:nvPr/>
        </p:nvSpPr>
        <p:spPr>
          <a:xfrm>
            <a:off x="77724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Kd *</a:t>
            </a:r>
            <a:endParaRPr b="1" i="0" sz="1400" u="none" cap="none" strike="noStrike">
              <a:solidFill>
                <a:srgbClr val="000000"/>
              </a:solidFill>
              <a:latin typeface="Calibri"/>
              <a:ea typeface="Calibri"/>
              <a:cs typeface="Calibri"/>
              <a:sym typeface="Calibri"/>
            </a:endParaRPr>
          </a:p>
        </p:txBody>
      </p:sp>
      <p:sp>
        <p:nvSpPr>
          <p:cNvPr id="264" name="Google Shape;264;g10d5201f399_0_94"/>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pic>
        <p:nvPicPr>
          <p:cNvPr id="265" name="Google Shape;265;g10d5201f399_0_94"/>
          <p:cNvPicPr preferRelativeResize="0"/>
          <p:nvPr/>
        </p:nvPicPr>
        <p:blipFill rotWithShape="1">
          <a:blip r:embed="rId6">
            <a:alphaModFix/>
          </a:blip>
          <a:srcRect b="0" l="0" r="0" t="0"/>
          <a:stretch/>
        </p:blipFill>
        <p:spPr>
          <a:xfrm>
            <a:off x="2286662" y="3537900"/>
            <a:ext cx="7618673" cy="270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0d5201f399_0_247"/>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271" name="Google Shape;271;g10d5201f399_0_247"/>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pic>
        <p:nvPicPr>
          <p:cNvPr id="272" name="Google Shape;272;g10d5201f399_0_247"/>
          <p:cNvPicPr preferRelativeResize="0"/>
          <p:nvPr/>
        </p:nvPicPr>
        <p:blipFill rotWithShape="1">
          <a:blip r:embed="rId3">
            <a:alphaModFix/>
          </a:blip>
          <a:srcRect b="0" l="0" r="0" t="0"/>
          <a:stretch/>
        </p:blipFill>
        <p:spPr>
          <a:xfrm>
            <a:off x="350675" y="1758575"/>
            <a:ext cx="3403351" cy="2286626"/>
          </a:xfrm>
          <a:prstGeom prst="rect">
            <a:avLst/>
          </a:prstGeom>
          <a:noFill/>
          <a:ln>
            <a:noFill/>
          </a:ln>
        </p:spPr>
      </p:pic>
      <p:pic>
        <p:nvPicPr>
          <p:cNvPr id="273" name="Google Shape;273;g10d5201f399_0_247"/>
          <p:cNvPicPr preferRelativeResize="0"/>
          <p:nvPr/>
        </p:nvPicPr>
        <p:blipFill rotWithShape="1">
          <a:blip r:embed="rId4">
            <a:alphaModFix/>
          </a:blip>
          <a:srcRect b="0" l="0" r="0" t="0"/>
          <a:stretch/>
        </p:blipFill>
        <p:spPr>
          <a:xfrm>
            <a:off x="4917375" y="1942750"/>
            <a:ext cx="2855107" cy="1918275"/>
          </a:xfrm>
          <a:prstGeom prst="rect">
            <a:avLst/>
          </a:prstGeom>
          <a:noFill/>
          <a:ln>
            <a:noFill/>
          </a:ln>
        </p:spPr>
      </p:pic>
      <p:pic>
        <p:nvPicPr>
          <p:cNvPr id="274" name="Google Shape;274;g10d5201f399_0_247"/>
          <p:cNvPicPr preferRelativeResize="0"/>
          <p:nvPr/>
        </p:nvPicPr>
        <p:blipFill rotWithShape="1">
          <a:blip r:embed="rId5">
            <a:alphaModFix/>
          </a:blip>
          <a:srcRect b="0" l="0" r="0" t="0"/>
          <a:stretch/>
        </p:blipFill>
        <p:spPr>
          <a:xfrm>
            <a:off x="8655175" y="1758575"/>
            <a:ext cx="2855107" cy="1918275"/>
          </a:xfrm>
          <a:prstGeom prst="rect">
            <a:avLst/>
          </a:prstGeom>
          <a:noFill/>
          <a:ln>
            <a:noFill/>
          </a:ln>
        </p:spPr>
      </p:pic>
      <p:sp>
        <p:nvSpPr>
          <p:cNvPr id="275" name="Google Shape;275;g10d5201f399_0_247"/>
          <p:cNvSpPr txBox="1"/>
          <p:nvPr/>
        </p:nvSpPr>
        <p:spPr>
          <a:xfrm>
            <a:off x="39132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Ki *</a:t>
            </a:r>
            <a:endParaRPr b="1" i="0" sz="1400" u="none" cap="none" strike="noStrike">
              <a:solidFill>
                <a:srgbClr val="000000"/>
              </a:solidFill>
              <a:latin typeface="Calibri"/>
              <a:ea typeface="Calibri"/>
              <a:cs typeface="Calibri"/>
              <a:sym typeface="Calibri"/>
            </a:endParaRPr>
          </a:p>
        </p:txBody>
      </p:sp>
      <p:sp>
        <p:nvSpPr>
          <p:cNvPr id="276" name="Google Shape;276;g10d5201f399_0_247"/>
          <p:cNvSpPr txBox="1"/>
          <p:nvPr/>
        </p:nvSpPr>
        <p:spPr>
          <a:xfrm>
            <a:off x="7772475" y="2517613"/>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 Kd *</a:t>
            </a:r>
            <a:endParaRPr b="1" i="0" sz="1400" u="none" cap="none" strike="noStrike">
              <a:solidFill>
                <a:srgbClr val="000000"/>
              </a:solidFill>
              <a:latin typeface="Calibri"/>
              <a:ea typeface="Calibri"/>
              <a:cs typeface="Calibri"/>
              <a:sym typeface="Calibri"/>
            </a:endParaRPr>
          </a:p>
        </p:txBody>
      </p:sp>
      <p:sp>
        <p:nvSpPr>
          <p:cNvPr id="277" name="Google Shape;277;g10d5201f399_0_247"/>
          <p:cNvSpPr txBox="1"/>
          <p:nvPr/>
        </p:nvSpPr>
        <p:spPr>
          <a:xfrm>
            <a:off x="-71975" y="2517600"/>
            <a:ext cx="94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   Kp *</a:t>
            </a:r>
            <a:endParaRPr b="1" i="0" sz="1400" u="none" cap="none" strike="noStrike">
              <a:solidFill>
                <a:srgbClr val="000000"/>
              </a:solidFill>
              <a:latin typeface="Calibri"/>
              <a:ea typeface="Calibri"/>
              <a:cs typeface="Calibri"/>
              <a:sym typeface="Calibri"/>
            </a:endParaRPr>
          </a:p>
        </p:txBody>
      </p:sp>
      <p:sp>
        <p:nvSpPr>
          <p:cNvPr id="278" name="Google Shape;278;g10d5201f399_0_247"/>
          <p:cNvSpPr txBox="1"/>
          <p:nvPr/>
        </p:nvSpPr>
        <p:spPr>
          <a:xfrm>
            <a:off x="204450" y="3890150"/>
            <a:ext cx="5958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Keep in mind that you can use either a PI or PD controller, it doesn’t have to be the entire PID. This simplifies the approach and works well in certain systems. Learn to recognize the need. </a:t>
            </a:r>
            <a:r>
              <a:rPr b="1" i="0" lang="en-US" sz="1400" u="none" cap="none" strike="noStrike">
                <a:solidFill>
                  <a:srgbClr val="000000"/>
                </a:solidFill>
                <a:latin typeface="Calibri"/>
                <a:ea typeface="Calibri"/>
                <a:cs typeface="Calibri"/>
                <a:sym typeface="Calibri"/>
              </a:rPr>
              <a:t>Understand the dynamics of the system!</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acc221e804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Today’s highlights	</a:t>
            </a:r>
            <a:endParaRPr/>
          </a:p>
        </p:txBody>
      </p:sp>
      <p:sp>
        <p:nvSpPr>
          <p:cNvPr id="100" name="Google Shape;100;g2acc221e804_0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65100" lvl="0" marL="228600" rtl="0" algn="l">
              <a:lnSpc>
                <a:spcPct val="90000"/>
              </a:lnSpc>
              <a:spcBef>
                <a:spcPts val="0"/>
              </a:spcBef>
              <a:spcAft>
                <a:spcPts val="0"/>
              </a:spcAft>
              <a:buSzPts val="1800"/>
              <a:buChar char="•"/>
            </a:pPr>
            <a:r>
              <a:rPr lang="en-US"/>
              <a:t>Q&amp;A</a:t>
            </a:r>
            <a:endParaRPr/>
          </a:p>
          <a:p>
            <a:pPr indent="-177800" lvl="0" marL="228600" rtl="0" algn="l">
              <a:lnSpc>
                <a:spcPct val="90000"/>
              </a:lnSpc>
              <a:spcBef>
                <a:spcPts val="1000"/>
              </a:spcBef>
              <a:spcAft>
                <a:spcPts val="0"/>
              </a:spcAft>
              <a:buSzPts val="2000"/>
              <a:buChar char="•"/>
            </a:pPr>
            <a:r>
              <a:rPr lang="en-US"/>
              <a:t>Control Systems: open loop vs closed loop</a:t>
            </a:r>
            <a:endParaRPr/>
          </a:p>
          <a:p>
            <a:pPr indent="-165100" lvl="0" marL="228600" rtl="0" algn="l">
              <a:lnSpc>
                <a:spcPct val="90000"/>
              </a:lnSpc>
              <a:spcBef>
                <a:spcPts val="1000"/>
              </a:spcBef>
              <a:spcAft>
                <a:spcPts val="0"/>
              </a:spcAft>
              <a:buSzPts val="1800"/>
              <a:buChar char="•"/>
            </a:pPr>
            <a:r>
              <a:rPr lang="en-US"/>
              <a:t>PID</a:t>
            </a:r>
            <a:endParaRPr/>
          </a:p>
          <a:p>
            <a:pPr indent="-165100" lvl="0" marL="228600" rtl="0" algn="l">
              <a:lnSpc>
                <a:spcPct val="90000"/>
              </a:lnSpc>
              <a:spcBef>
                <a:spcPts val="1000"/>
              </a:spcBef>
              <a:spcAft>
                <a:spcPts val="0"/>
              </a:spcAft>
              <a:buSzPts val="1800"/>
              <a:buChar char="•"/>
            </a:pPr>
            <a:r>
              <a:rPr lang="en-US"/>
              <a:t>Line follower</a:t>
            </a:r>
            <a:endParaRPr/>
          </a:p>
          <a:p>
            <a:pPr indent="-165100" lvl="0" marL="228600" rtl="0" algn="l">
              <a:lnSpc>
                <a:spcPct val="90000"/>
              </a:lnSpc>
              <a:spcBef>
                <a:spcPts val="1000"/>
              </a:spcBef>
              <a:spcAft>
                <a:spcPts val="0"/>
              </a:spcAft>
              <a:buSzPts val="1800"/>
              <a:buChar char="•"/>
            </a:pPr>
            <a:r>
              <a:rPr lang="en-US"/>
              <a:t>Maze Solver</a:t>
            </a:r>
            <a:endParaRPr/>
          </a:p>
          <a:p>
            <a:pPr indent="-165100" lvl="0" marL="228600" rtl="0" algn="l">
              <a:lnSpc>
                <a:spcPct val="90000"/>
              </a:lnSpc>
              <a:spcBef>
                <a:spcPts val="1000"/>
              </a:spcBef>
              <a:spcAft>
                <a:spcPts val="0"/>
              </a:spcAft>
              <a:buSzPts val="1800"/>
              <a:buChar char="•"/>
            </a:pPr>
            <a:r>
              <a:rPr lang="en-US"/>
              <a:t>Attendance / Q&amp;A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0d5201f399_0_260"/>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 Examples</a:t>
            </a:r>
            <a:endParaRPr/>
          </a:p>
        </p:txBody>
      </p:sp>
      <p:sp>
        <p:nvSpPr>
          <p:cNvPr id="284" name="Google Shape;284;g10d5201f399_0_260"/>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sp>
        <p:nvSpPr>
          <p:cNvPr id="285" name="Google Shape;285;g10d5201f399_0_260"/>
          <p:cNvSpPr txBox="1"/>
          <p:nvPr/>
        </p:nvSpPr>
        <p:spPr>
          <a:xfrm>
            <a:off x="838200" y="1758575"/>
            <a:ext cx="97965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Keep in mind that you can use either a PI or PD controller, it doesn’t have to be the entire PID. This simplifies the approach and works well in certain systems. Learn to recognize the need.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latin typeface="Calibri"/>
                <a:ea typeface="Calibri"/>
                <a:cs typeface="Calibri"/>
                <a:sym typeface="Calibri"/>
              </a:rPr>
              <a:t>L</a:t>
            </a:r>
            <a:r>
              <a:rPr b="0" i="0" lang="en-US" sz="1400" u="none" cap="none" strike="noStrike">
                <a:solidFill>
                  <a:srgbClr val="000000"/>
                </a:solidFill>
                <a:latin typeface="Calibri"/>
                <a:ea typeface="Calibri"/>
                <a:cs typeface="Calibri"/>
                <a:sym typeface="Calibri"/>
              </a:rPr>
              <a:t>ook and discuss the 3 examples in this video:</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Calibri"/>
                <a:ea typeface="Calibri"/>
                <a:cs typeface="Calibri"/>
                <a:sym typeface="Calibri"/>
                <a:hlinkClick r:id="rId3"/>
              </a:rPr>
              <a:t>https://www.youtube.com/watch?v=XfAt6hNV8XM</a:t>
            </a: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Also, the same user explains the PID controller.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Calibri"/>
                <a:ea typeface="Calibri"/>
                <a:cs typeface="Calibri"/>
                <a:sym typeface="Calibri"/>
                <a:hlinkClick r:id="rId4"/>
              </a:rPr>
              <a:t>https://www.youtube.com/watch?v=UR0hOmjaHp0</a:t>
            </a:r>
            <a:r>
              <a:rPr b="0" i="0" lang="en-US"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u="sng">
                <a:solidFill>
                  <a:schemeClr val="hlink"/>
                </a:solidFill>
                <a:latin typeface="Calibri"/>
                <a:ea typeface="Calibri"/>
                <a:cs typeface="Calibri"/>
                <a:sym typeface="Calibri"/>
                <a:hlinkClick r:id="rId5"/>
              </a:rPr>
              <a:t>https://www.youtube.com/watch?v=4Y7zG48uHRo</a:t>
            </a:r>
            <a:r>
              <a:rPr lang="en-US">
                <a:latin typeface="Calibri"/>
                <a:ea typeface="Calibri"/>
                <a:cs typeface="Calibri"/>
                <a:sym typeface="Calibri"/>
              </a:rPr>
              <a:t> </a:t>
            </a:r>
            <a:endParaRPr>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0d5201f399_0_274"/>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Maze solver</a:t>
            </a:r>
            <a:endParaRPr/>
          </a:p>
        </p:txBody>
      </p:sp>
      <p:sp>
        <p:nvSpPr>
          <p:cNvPr id="291" name="Google Shape;291;g10d5201f399_0_274"/>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sp>
        <p:nvSpPr>
          <p:cNvPr id="292" name="Google Shape;292;g10d5201f399_0_274"/>
          <p:cNvSpPr txBox="1"/>
          <p:nvPr/>
        </p:nvSpPr>
        <p:spPr>
          <a:xfrm>
            <a:off x="838200" y="1758575"/>
            <a:ext cx="9796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93" name="Google Shape;293;g10d5201f399_0_274"/>
          <p:cNvPicPr preferRelativeResize="0"/>
          <p:nvPr/>
        </p:nvPicPr>
        <p:blipFill rotWithShape="1">
          <a:blip r:embed="rId3">
            <a:alphaModFix/>
          </a:blip>
          <a:srcRect b="0" l="0" r="0" t="0"/>
          <a:stretch/>
        </p:blipFill>
        <p:spPr>
          <a:xfrm>
            <a:off x="444925" y="1758575"/>
            <a:ext cx="4260826" cy="43973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0d5201f399_0_282"/>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Maze solver - right hand rule</a:t>
            </a:r>
            <a:endParaRPr/>
          </a:p>
        </p:txBody>
      </p:sp>
      <p:sp>
        <p:nvSpPr>
          <p:cNvPr id="299" name="Google Shape;299;g10d5201f399_0_282"/>
          <p:cNvSpPr txBox="1"/>
          <p:nvPr/>
        </p:nvSpPr>
        <p:spPr>
          <a:xfrm>
            <a:off x="204450" y="1758575"/>
            <a:ext cx="11073900" cy="2063700"/>
          </a:xfrm>
          <a:prstGeom prst="rect">
            <a:avLst/>
          </a:prstGeom>
          <a:noFill/>
          <a:ln>
            <a:noFill/>
          </a:ln>
        </p:spPr>
        <p:txBody>
          <a:bodyPr anchorCtr="0" anchor="ctr"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p:txBody>
      </p:sp>
      <p:sp>
        <p:nvSpPr>
          <p:cNvPr id="300" name="Google Shape;300;g10d5201f399_0_282"/>
          <p:cNvSpPr txBox="1"/>
          <p:nvPr/>
        </p:nvSpPr>
        <p:spPr>
          <a:xfrm>
            <a:off x="838200" y="1758575"/>
            <a:ext cx="9796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01" name="Google Shape;301;g10d5201f399_0_282"/>
          <p:cNvPicPr preferRelativeResize="0"/>
          <p:nvPr/>
        </p:nvPicPr>
        <p:blipFill rotWithShape="1">
          <a:blip r:embed="rId3">
            <a:alphaModFix/>
          </a:blip>
          <a:srcRect b="0" l="0" r="0" t="0"/>
          <a:stretch/>
        </p:blipFill>
        <p:spPr>
          <a:xfrm>
            <a:off x="444925" y="1758575"/>
            <a:ext cx="4260826" cy="4397373"/>
          </a:xfrm>
          <a:prstGeom prst="rect">
            <a:avLst/>
          </a:prstGeom>
          <a:noFill/>
          <a:ln>
            <a:noFill/>
          </a:ln>
        </p:spPr>
      </p:pic>
      <p:pic>
        <p:nvPicPr>
          <p:cNvPr id="302" name="Google Shape;302;g10d5201f399_0_282"/>
          <p:cNvPicPr preferRelativeResize="0"/>
          <p:nvPr/>
        </p:nvPicPr>
        <p:blipFill rotWithShape="1">
          <a:blip r:embed="rId4">
            <a:alphaModFix/>
          </a:blip>
          <a:srcRect b="0" l="0" r="0" t="0"/>
          <a:stretch/>
        </p:blipFill>
        <p:spPr>
          <a:xfrm>
            <a:off x="7159949" y="1758575"/>
            <a:ext cx="4501299" cy="45659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Attendance check</a:t>
            </a:r>
            <a:endParaRPr/>
          </a:p>
        </p:txBody>
      </p:sp>
      <p:sp>
        <p:nvSpPr>
          <p:cNvPr id="308" name="Google Shape;30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acc221e804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Vote: cand facem concursul?</a:t>
            </a:r>
            <a:endParaRPr/>
          </a:p>
        </p:txBody>
      </p:sp>
      <p:sp>
        <p:nvSpPr>
          <p:cNvPr id="314" name="Google Shape;314;g2acc221e804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0d429d8cdb_0_21"/>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Open loop vs closed loop</a:t>
            </a:r>
            <a:endParaRPr/>
          </a:p>
        </p:txBody>
      </p:sp>
      <p:sp>
        <p:nvSpPr>
          <p:cNvPr id="106" name="Google Shape;106;g10d429d8cdb_0_21"/>
          <p:cNvSpPr txBox="1"/>
          <p:nvPr>
            <p:ph idx="1" type="body"/>
          </p:nvPr>
        </p:nvSpPr>
        <p:spPr>
          <a:xfrm>
            <a:off x="788250" y="1753475"/>
            <a:ext cx="10615500" cy="440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In an </a:t>
            </a:r>
            <a:r>
              <a:rPr b="1" lang="en-US"/>
              <a:t>open-loop</a:t>
            </a:r>
            <a:r>
              <a:rPr lang="en-US"/>
              <a:t> control system, the control action from the controller is independent of the process variable. An example of this is a central heating boiler controlled only by a timer. The control action is the switching on or off of the boiler. The process variable is the building temperature. This controller operates the heating system for a constant time regardless of the temperature of the building. </a:t>
            </a:r>
            <a:r>
              <a:rPr b="1" lang="en-US"/>
              <a:t>(Fig 1A)</a:t>
            </a:r>
            <a:endParaRPr b="1"/>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0d5201f399_0_0"/>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Open loop vs closed loop</a:t>
            </a:r>
            <a:endParaRPr/>
          </a:p>
        </p:txBody>
      </p:sp>
      <p:sp>
        <p:nvSpPr>
          <p:cNvPr id="112" name="Google Shape;112;g10d5201f399_0_0"/>
          <p:cNvSpPr txBox="1"/>
          <p:nvPr>
            <p:ph idx="1" type="body"/>
          </p:nvPr>
        </p:nvSpPr>
        <p:spPr>
          <a:xfrm>
            <a:off x="788250" y="1753475"/>
            <a:ext cx="10615500" cy="4404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100"/>
              <a:buFont typeface="Arial"/>
              <a:buNone/>
            </a:pPr>
            <a:r>
              <a:rPr lang="en-US"/>
              <a:t>In a </a:t>
            </a:r>
            <a:r>
              <a:rPr b="1" lang="en-US"/>
              <a:t>closed-loop</a:t>
            </a:r>
            <a:r>
              <a:rPr lang="en-US"/>
              <a:t> control system, the control action from the controller is dependent on the desired and actual process variable. In the case of the boiler analogy, this would utilise a thermostat to monitor the building temperature, and feed back a signal to ensure the controller output maintains the building temperature close to that set on the thermostat. </a:t>
            </a:r>
            <a:endParaRPr/>
          </a:p>
          <a:p>
            <a:pPr indent="0" lvl="0" marL="0" rtl="0" algn="l">
              <a:lnSpc>
                <a:spcPct val="90000"/>
              </a:lnSpc>
              <a:spcBef>
                <a:spcPts val="0"/>
              </a:spcBef>
              <a:spcAft>
                <a:spcPts val="0"/>
              </a:spcAft>
              <a:buClr>
                <a:schemeClr val="dk1"/>
              </a:buClr>
              <a:buSzPts val="1100"/>
              <a:buFont typeface="Arial"/>
              <a:buNone/>
            </a:pPr>
            <a:r>
              <a:rPr lang="en-US"/>
              <a:t>A closed loop controller has a feedback loop which ensures the controller exerts a control action to control a process variable at the same value as the setpoint. For this reason, closed-loop controllers are also called feedback controllers. </a:t>
            </a:r>
            <a:r>
              <a:rPr b="1" lang="en-US"/>
              <a:t>(Fig 1B)</a:t>
            </a:r>
            <a:endParaRPr b="1"/>
          </a:p>
          <a:p>
            <a:pPr indent="0" lvl="0" marL="0" rtl="0" algn="l">
              <a:lnSpc>
                <a:spcPct val="90000"/>
              </a:lnSpc>
              <a:spcBef>
                <a:spcPts val="0"/>
              </a:spcBef>
              <a:spcAft>
                <a:spcPts val="0"/>
              </a:spcAft>
              <a:buSzPts val="1800"/>
              <a:buNone/>
            </a:pPr>
            <a:r>
              <a:t/>
            </a:r>
            <a:endParaRPr/>
          </a:p>
          <a:p>
            <a:pPr indent="-50800" lvl="0" marL="228600" rtl="0" algn="l">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0d429d8cdb_0_28"/>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Open loop vs closed loop</a:t>
            </a:r>
            <a:endParaRPr/>
          </a:p>
        </p:txBody>
      </p:sp>
      <p:pic>
        <p:nvPicPr>
          <p:cNvPr id="118" name="Google Shape;118;g10d429d8cdb_0_28"/>
          <p:cNvPicPr preferRelativeResize="0"/>
          <p:nvPr/>
        </p:nvPicPr>
        <p:blipFill rotWithShape="1">
          <a:blip r:embed="rId3">
            <a:alphaModFix/>
          </a:blip>
          <a:srcRect b="0" l="0" r="0" t="0"/>
          <a:stretch/>
        </p:blipFill>
        <p:spPr>
          <a:xfrm>
            <a:off x="2524125" y="1352550"/>
            <a:ext cx="7143750" cy="5353050"/>
          </a:xfrm>
          <a:prstGeom prst="rect">
            <a:avLst/>
          </a:prstGeom>
          <a:noFill/>
          <a:ln>
            <a:noFill/>
          </a:ln>
        </p:spPr>
      </p:pic>
      <p:sp>
        <p:nvSpPr>
          <p:cNvPr id="119" name="Google Shape;119;g10d429d8cdb_0_28"/>
          <p:cNvSpPr txBox="1"/>
          <p:nvPr/>
        </p:nvSpPr>
        <p:spPr>
          <a:xfrm>
            <a:off x="9772675" y="2143100"/>
            <a:ext cx="2357400" cy="600300"/>
          </a:xfrm>
          <a:prstGeom prst="rect">
            <a:avLst/>
          </a:prstGeom>
          <a:noFill/>
          <a:ln>
            <a:noFill/>
          </a:ln>
        </p:spPr>
        <p:txBody>
          <a:bodyPr anchorCtr="0" anchor="t" bIns="91425" lIns="91425" spcFirstLastPara="1" rIns="91425" wrap="square" tIns="91425">
            <a:spAutoFit/>
          </a:bodyPr>
          <a:lstStyle/>
          <a:p>
            <a:pPr indent="-50800" lvl="0" marL="228600" marR="0" rtl="0" algn="l">
              <a:lnSpc>
                <a:spcPct val="90000"/>
              </a:lnSpc>
              <a:spcBef>
                <a:spcPts val="100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Source: </a:t>
            </a:r>
            <a:r>
              <a:rPr b="0" i="0" lang="en-US" sz="1000" u="sng" cap="none" strike="noStrike">
                <a:solidFill>
                  <a:schemeClr val="hlink"/>
                </a:solidFill>
                <a:latin typeface="Calibri"/>
                <a:ea typeface="Calibri"/>
                <a:cs typeface="Calibri"/>
                <a:sym typeface="Calibri"/>
                <a:hlinkClick r:id="rId4"/>
              </a:rPr>
              <a:t>https://www.pesquality.com/blog/open-loop-and-closed-loop-systems</a:t>
            </a:r>
            <a:r>
              <a:rPr b="0" i="0" lang="en-US" sz="1000" u="none" cap="none" strike="noStrike">
                <a:solidFill>
                  <a:schemeClr val="dk1"/>
                </a:solidFill>
                <a:latin typeface="Calibri"/>
                <a:ea typeface="Calibri"/>
                <a:cs typeface="Calibri"/>
                <a:sym typeface="Calibri"/>
              </a:rPr>
              <a:t> </a:t>
            </a:r>
            <a:endParaRPr b="0" i="0" sz="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0d429d8cdb_0_37"/>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25" name="Google Shape;125;g10d429d8cdb_0_37"/>
          <p:cNvSpPr txBox="1"/>
          <p:nvPr>
            <p:ph idx="1" type="body"/>
          </p:nvPr>
        </p:nvSpPr>
        <p:spPr>
          <a:xfrm>
            <a:off x="788250" y="1753475"/>
            <a:ext cx="10615500" cy="44046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Clr>
                <a:schemeClr val="dk1"/>
              </a:buClr>
              <a:buSzPts val="2800"/>
              <a:buNone/>
            </a:pPr>
            <a:r>
              <a:rPr lang="en-US"/>
              <a:t>A proportional–integral–derivative controller (PID controller or three-term controller) is a control loop mechanism employing feedback that is widely used in industrial control systems and a variety of other applications requiring continuously modulated control. A PID controller continuously calculates an error value </a:t>
            </a:r>
            <a:r>
              <a:rPr b="1" lang="en-US"/>
              <a:t>e(t)</a:t>
            </a:r>
            <a:r>
              <a:rPr lang="en-US"/>
              <a:t> as the difference between a desired </a:t>
            </a:r>
            <a:r>
              <a:rPr b="1" lang="en-US"/>
              <a:t>setpoint (SP)</a:t>
            </a:r>
            <a:r>
              <a:rPr lang="en-US"/>
              <a:t> and a measured </a:t>
            </a:r>
            <a:r>
              <a:rPr b="1" lang="en-US"/>
              <a:t>process variable (PV)</a:t>
            </a:r>
            <a:r>
              <a:rPr lang="en-US"/>
              <a:t> and applies a correction based on proportional, integral, and derivative terms (denoted P, I, and D respectively), hence the name.</a:t>
            </a:r>
            <a:br>
              <a:rPr lang="en-US"/>
            </a:br>
            <a:br>
              <a:rPr lang="en-US"/>
            </a:br>
            <a:r>
              <a:rPr lang="en-US"/>
              <a:t>Why P, I and D? What does each represent, in practice?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d5201f399_0_21"/>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31" name="Google Shape;131;g10d5201f399_0_21"/>
          <p:cNvSpPr txBox="1"/>
          <p:nvPr>
            <p:ph idx="1" type="body"/>
          </p:nvPr>
        </p:nvSpPr>
        <p:spPr>
          <a:xfrm>
            <a:off x="6235675" y="5764225"/>
            <a:ext cx="4483500" cy="3528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90000"/>
              </a:lnSpc>
              <a:spcBef>
                <a:spcPts val="1000"/>
              </a:spcBef>
              <a:spcAft>
                <a:spcPts val="0"/>
              </a:spcAft>
              <a:buClr>
                <a:schemeClr val="dk1"/>
              </a:buClr>
              <a:buSzPts val="2800"/>
              <a:buNone/>
            </a:pPr>
            <a:r>
              <a:rPr lang="en-US" sz="1050">
                <a:solidFill>
                  <a:srgbClr val="202122"/>
                </a:solidFill>
                <a:highlight>
                  <a:srgbClr val="FFFFFF"/>
                </a:highlight>
                <a:latin typeface="Arial"/>
                <a:ea typeface="Arial"/>
                <a:cs typeface="Arial"/>
                <a:sym typeface="Arial"/>
              </a:rPr>
              <a:t>A </a:t>
            </a:r>
            <a:r>
              <a:rPr b="1" lang="en-US" sz="1050">
                <a:solidFill>
                  <a:srgbClr val="202122"/>
                </a:solidFill>
                <a:highlight>
                  <a:srgbClr val="FFFFFF"/>
                </a:highlight>
                <a:latin typeface="Arial"/>
                <a:ea typeface="Arial"/>
                <a:cs typeface="Arial"/>
                <a:sym typeface="Arial"/>
              </a:rPr>
              <a:t>plant</a:t>
            </a:r>
            <a:r>
              <a:rPr lang="en-US" sz="1050">
                <a:solidFill>
                  <a:srgbClr val="202122"/>
                </a:solidFill>
                <a:highlight>
                  <a:srgbClr val="FFFFFF"/>
                </a:highlight>
                <a:latin typeface="Arial"/>
                <a:ea typeface="Arial"/>
                <a:cs typeface="Arial"/>
                <a:sym typeface="Arial"/>
              </a:rPr>
              <a:t> in </a:t>
            </a:r>
            <a:r>
              <a:rPr lang="en-US"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control theory</a:t>
            </a:r>
            <a:r>
              <a:rPr lang="en-US" sz="1050">
                <a:solidFill>
                  <a:srgbClr val="202122"/>
                </a:solidFill>
                <a:highlight>
                  <a:srgbClr val="FFFFFF"/>
                </a:highlight>
                <a:latin typeface="Arial"/>
                <a:ea typeface="Arial"/>
                <a:cs typeface="Arial"/>
                <a:sym typeface="Arial"/>
              </a:rPr>
              <a:t> is the combination of </a:t>
            </a:r>
            <a:r>
              <a:rPr lang="en-US"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process</a:t>
            </a:r>
            <a:r>
              <a:rPr lang="en-US" sz="1050">
                <a:solidFill>
                  <a:srgbClr val="202122"/>
                </a:solidFill>
                <a:highlight>
                  <a:srgbClr val="FFFFFF"/>
                </a:highlight>
                <a:latin typeface="Arial"/>
                <a:ea typeface="Arial"/>
                <a:cs typeface="Arial"/>
                <a:sym typeface="Arial"/>
              </a:rPr>
              <a:t> and </a:t>
            </a:r>
            <a:r>
              <a:rPr lang="en-US" sz="105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actuator</a:t>
            </a:r>
            <a:r>
              <a:rPr lang="en-US" sz="1050">
                <a:solidFill>
                  <a:srgbClr val="202122"/>
                </a:solidFill>
                <a:highlight>
                  <a:srgbClr val="FFFFFF"/>
                </a:highlight>
                <a:latin typeface="Arial"/>
                <a:ea typeface="Arial"/>
                <a:cs typeface="Arial"/>
                <a:sym typeface="Arial"/>
              </a:rPr>
              <a:t>. </a:t>
            </a:r>
            <a:endParaRPr/>
          </a:p>
        </p:txBody>
      </p:sp>
      <p:pic>
        <p:nvPicPr>
          <p:cNvPr id="132" name="Google Shape;132;g10d5201f399_0_21"/>
          <p:cNvPicPr preferRelativeResize="0"/>
          <p:nvPr/>
        </p:nvPicPr>
        <p:blipFill rotWithShape="1">
          <a:blip r:embed="rId6">
            <a:alphaModFix/>
          </a:blip>
          <a:srcRect b="0" l="0" r="0" t="0"/>
          <a:stretch/>
        </p:blipFill>
        <p:spPr>
          <a:xfrm>
            <a:off x="549538" y="1758575"/>
            <a:ext cx="11092936" cy="3937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0d5201f399_0_5"/>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38" name="Google Shape;138;g10d5201f399_0_5"/>
          <p:cNvSpPr txBox="1"/>
          <p:nvPr>
            <p:ph idx="1" type="body"/>
          </p:nvPr>
        </p:nvSpPr>
        <p:spPr>
          <a:xfrm>
            <a:off x="6870300" y="4282125"/>
            <a:ext cx="4483500" cy="3528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90000"/>
              </a:lnSpc>
              <a:spcBef>
                <a:spcPts val="1000"/>
              </a:spcBef>
              <a:spcAft>
                <a:spcPts val="0"/>
              </a:spcAft>
              <a:buClr>
                <a:schemeClr val="dk1"/>
              </a:buClr>
              <a:buSzPts val="2800"/>
              <a:buNone/>
            </a:pPr>
            <a:r>
              <a:rPr lang="en-US" sz="1050">
                <a:solidFill>
                  <a:srgbClr val="202122"/>
                </a:solidFill>
                <a:highlight>
                  <a:srgbClr val="FFFFFF"/>
                </a:highlight>
                <a:latin typeface="Arial"/>
                <a:ea typeface="Arial"/>
                <a:cs typeface="Arial"/>
                <a:sym typeface="Arial"/>
              </a:rPr>
              <a:t>A </a:t>
            </a:r>
            <a:r>
              <a:rPr b="1" lang="en-US" sz="1050">
                <a:solidFill>
                  <a:srgbClr val="202122"/>
                </a:solidFill>
                <a:highlight>
                  <a:srgbClr val="FFFFFF"/>
                </a:highlight>
                <a:latin typeface="Arial"/>
                <a:ea typeface="Arial"/>
                <a:cs typeface="Arial"/>
                <a:sym typeface="Arial"/>
              </a:rPr>
              <a:t>plant</a:t>
            </a:r>
            <a:r>
              <a:rPr lang="en-US" sz="1050">
                <a:solidFill>
                  <a:srgbClr val="202122"/>
                </a:solidFill>
                <a:highlight>
                  <a:srgbClr val="FFFFFF"/>
                </a:highlight>
                <a:latin typeface="Arial"/>
                <a:ea typeface="Arial"/>
                <a:cs typeface="Arial"/>
                <a:sym typeface="Arial"/>
              </a:rPr>
              <a:t> in </a:t>
            </a:r>
            <a:r>
              <a:rPr lang="en-US"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control theory</a:t>
            </a:r>
            <a:r>
              <a:rPr lang="en-US" sz="1050">
                <a:solidFill>
                  <a:srgbClr val="202122"/>
                </a:solidFill>
                <a:highlight>
                  <a:srgbClr val="FFFFFF"/>
                </a:highlight>
                <a:latin typeface="Arial"/>
                <a:ea typeface="Arial"/>
                <a:cs typeface="Arial"/>
                <a:sym typeface="Arial"/>
              </a:rPr>
              <a:t> is the combination of </a:t>
            </a:r>
            <a:r>
              <a:rPr lang="en-US"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process</a:t>
            </a:r>
            <a:r>
              <a:rPr lang="en-US" sz="1050">
                <a:solidFill>
                  <a:srgbClr val="202122"/>
                </a:solidFill>
                <a:highlight>
                  <a:srgbClr val="FFFFFF"/>
                </a:highlight>
                <a:latin typeface="Arial"/>
                <a:ea typeface="Arial"/>
                <a:cs typeface="Arial"/>
                <a:sym typeface="Arial"/>
              </a:rPr>
              <a:t> and </a:t>
            </a:r>
            <a:r>
              <a:rPr lang="en-US" sz="105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actuator</a:t>
            </a:r>
            <a:r>
              <a:rPr lang="en-US" sz="1050">
                <a:solidFill>
                  <a:srgbClr val="202122"/>
                </a:solidFill>
                <a:highlight>
                  <a:srgbClr val="FFFFFF"/>
                </a:highlight>
                <a:latin typeface="Arial"/>
                <a:ea typeface="Arial"/>
                <a:cs typeface="Arial"/>
                <a:sym typeface="Arial"/>
              </a:rPr>
              <a:t>. You will find it as either Plant, Process or System. </a:t>
            </a:r>
            <a:endParaRPr/>
          </a:p>
        </p:txBody>
      </p:sp>
      <p:pic>
        <p:nvPicPr>
          <p:cNvPr id="139" name="Google Shape;139;g10d5201f399_0_5"/>
          <p:cNvPicPr preferRelativeResize="0"/>
          <p:nvPr/>
        </p:nvPicPr>
        <p:blipFill rotWithShape="1">
          <a:blip r:embed="rId6">
            <a:alphaModFix/>
          </a:blip>
          <a:srcRect b="0" l="0" r="0" t="0"/>
          <a:stretch/>
        </p:blipFill>
        <p:spPr>
          <a:xfrm>
            <a:off x="5792425" y="1758575"/>
            <a:ext cx="6399575" cy="2271724"/>
          </a:xfrm>
          <a:prstGeom prst="rect">
            <a:avLst/>
          </a:prstGeom>
          <a:noFill/>
          <a:ln>
            <a:noFill/>
          </a:ln>
        </p:spPr>
      </p:pic>
      <p:sp>
        <p:nvSpPr>
          <p:cNvPr id="140" name="Google Shape;140;g10d5201f399_0_5"/>
          <p:cNvSpPr txBox="1"/>
          <p:nvPr/>
        </p:nvSpPr>
        <p:spPr>
          <a:xfrm>
            <a:off x="204450" y="1758575"/>
            <a:ext cx="5483400" cy="275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202122"/>
                </a:solidFill>
                <a:highlight>
                  <a:srgbClr val="FFFFFF"/>
                </a:highlight>
                <a:latin typeface="Arial"/>
                <a:ea typeface="Arial"/>
                <a:cs typeface="Arial"/>
                <a:sym typeface="Arial"/>
              </a:rPr>
              <a:t>The block diagram shows the principles of how these terms are generated and applied. It shows a PID controller, which continuously calculates an </a:t>
            </a:r>
            <a:r>
              <a:rPr b="0" i="1" lang="en-US" sz="1050" u="none" cap="none" strike="noStrike">
                <a:solidFill>
                  <a:srgbClr val="202122"/>
                </a:solidFill>
                <a:highlight>
                  <a:srgbClr val="FFFFFF"/>
                </a:highlight>
                <a:latin typeface="Arial"/>
                <a:ea typeface="Arial"/>
                <a:cs typeface="Arial"/>
                <a:sym typeface="Arial"/>
              </a:rPr>
              <a:t>error value</a:t>
            </a:r>
            <a:r>
              <a:rPr b="0" i="0" lang="en-US" sz="1050" u="none" cap="none" strike="noStrike">
                <a:solidFill>
                  <a:srgbClr val="202122"/>
                </a:solidFill>
                <a:highlight>
                  <a:srgbClr val="FFFFFF"/>
                </a:highlight>
                <a:latin typeface="Arial"/>
                <a:ea typeface="Arial"/>
                <a:cs typeface="Arial"/>
                <a:sym typeface="Arial"/>
              </a:rPr>
              <a:t> e(t)</a:t>
            </a:r>
            <a:endParaRPr b="0" i="0" sz="1250" u="none" cap="none" strike="noStrike">
              <a:solidFill>
                <a:srgbClr val="2021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202122"/>
                </a:solidFill>
                <a:highlight>
                  <a:srgbClr val="FFFFFF"/>
                </a:highlight>
                <a:latin typeface="Arial"/>
                <a:ea typeface="Arial"/>
                <a:cs typeface="Arial"/>
                <a:sym typeface="Arial"/>
              </a:rPr>
              <a:t> as the difference between a desired </a:t>
            </a:r>
            <a:r>
              <a:rPr b="0" i="0" lang="en-US" sz="1050" u="none" cap="none" strike="noStrike">
                <a:solidFill>
                  <a:srgbClr val="0645AD"/>
                </a:solidFill>
                <a:highlight>
                  <a:srgbClr val="FFFFFF"/>
                </a:highlight>
                <a:uFill>
                  <a:noFill/>
                </a:uFill>
                <a:latin typeface="Arial"/>
                <a:ea typeface="Arial"/>
                <a:cs typeface="Arial"/>
                <a:sym typeface="Arial"/>
                <a:hlinkClick r:id="rId7">
                  <a:extLst>
                    <a:ext uri="{A12FA001-AC4F-418D-AE19-62706E023703}">
                      <ahyp:hlinkClr val="tx"/>
                    </a:ext>
                  </a:extLst>
                </a:hlinkClick>
              </a:rPr>
              <a:t>setpoint</a:t>
            </a:r>
            <a:r>
              <a:rPr b="0" i="0" lang="en-US" sz="1050" u="none" cap="none" strike="noStrike">
                <a:solidFill>
                  <a:srgbClr val="202122"/>
                </a:solidFill>
                <a:highlight>
                  <a:srgbClr val="FFFFFF"/>
                </a:highlight>
                <a:latin typeface="Arial"/>
                <a:ea typeface="Arial"/>
                <a:cs typeface="Arial"/>
                <a:sym typeface="Arial"/>
              </a:rPr>
              <a:t> SP and a measured </a:t>
            </a:r>
            <a:r>
              <a:rPr b="0" i="0" lang="en-US" sz="1050" u="none" cap="none" strike="noStrike">
                <a:solidFill>
                  <a:srgbClr val="0645AD"/>
                </a:solidFill>
                <a:highlight>
                  <a:srgbClr val="FFFFFF"/>
                </a:highlight>
                <a:uFill>
                  <a:noFill/>
                </a:uFill>
                <a:latin typeface="Arial"/>
                <a:ea typeface="Arial"/>
                <a:cs typeface="Arial"/>
                <a:sym typeface="Arial"/>
                <a:hlinkClick r:id="rId8">
                  <a:extLst>
                    <a:ext uri="{A12FA001-AC4F-418D-AE19-62706E023703}">
                      <ahyp:hlinkClr val="tx"/>
                    </a:ext>
                  </a:extLst>
                </a:hlinkClick>
              </a:rPr>
              <a:t>process variable</a:t>
            </a:r>
            <a:r>
              <a:rPr b="0" i="0" lang="en-US" sz="1050" u="none" cap="none" strike="noStrike">
                <a:solidFill>
                  <a:srgbClr val="202122"/>
                </a:solidFill>
                <a:highlight>
                  <a:srgbClr val="FFFFFF"/>
                </a:highlight>
                <a:latin typeface="Arial"/>
                <a:ea typeface="Arial"/>
                <a:cs typeface="Arial"/>
                <a:sym typeface="Arial"/>
              </a:rPr>
              <a:t> PV</a:t>
            </a:r>
            <a:br>
              <a:rPr b="0"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e(t) = r(t) - y(t)</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2021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rgbClr val="202122"/>
                </a:solidFill>
                <a:highlight>
                  <a:srgbClr val="FFFFFF"/>
                </a:highlight>
                <a:latin typeface="Arial"/>
                <a:ea typeface="Arial"/>
                <a:cs typeface="Arial"/>
                <a:sym typeface="Arial"/>
              </a:rPr>
              <a:t>Our goal is to minimize the error term.</a:t>
            </a:r>
            <a:endParaRPr b="0" i="0" sz="1050" u="none" cap="none" strike="noStrike">
              <a:solidFill>
                <a:srgbClr val="2021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0d5201f399_0_28"/>
          <p:cNvSpPr txBox="1"/>
          <p:nvPr>
            <p:ph type="title"/>
          </p:nvPr>
        </p:nvSpPr>
        <p:spPr>
          <a:xfrm>
            <a:off x="8382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PID Controller</a:t>
            </a:r>
            <a:endParaRPr/>
          </a:p>
        </p:txBody>
      </p:sp>
      <p:sp>
        <p:nvSpPr>
          <p:cNvPr id="146" name="Google Shape;146;g10d5201f399_0_28"/>
          <p:cNvSpPr txBox="1"/>
          <p:nvPr>
            <p:ph idx="1" type="body"/>
          </p:nvPr>
        </p:nvSpPr>
        <p:spPr>
          <a:xfrm>
            <a:off x="6870300" y="4282125"/>
            <a:ext cx="4483500" cy="352800"/>
          </a:xfrm>
          <a:prstGeom prst="rect">
            <a:avLst/>
          </a:prstGeom>
          <a:noFill/>
          <a:ln>
            <a:noFill/>
          </a:ln>
        </p:spPr>
        <p:txBody>
          <a:bodyPr anchorCtr="0" anchor="t" bIns="45700" lIns="91425" spcFirstLastPara="1" rIns="91425" wrap="square" tIns="45700">
            <a:normAutofit lnSpcReduction="20000"/>
          </a:bodyPr>
          <a:lstStyle/>
          <a:p>
            <a:pPr indent="-50800" lvl="0" marL="228600" rtl="0" algn="l">
              <a:lnSpc>
                <a:spcPct val="90000"/>
              </a:lnSpc>
              <a:spcBef>
                <a:spcPts val="1000"/>
              </a:spcBef>
              <a:spcAft>
                <a:spcPts val="0"/>
              </a:spcAft>
              <a:buClr>
                <a:schemeClr val="dk1"/>
              </a:buClr>
              <a:buSzPts val="2800"/>
              <a:buNone/>
            </a:pPr>
            <a:r>
              <a:rPr lang="en-US" sz="1050">
                <a:solidFill>
                  <a:srgbClr val="202122"/>
                </a:solidFill>
                <a:highlight>
                  <a:srgbClr val="FFFFFF"/>
                </a:highlight>
                <a:latin typeface="Arial"/>
                <a:ea typeface="Arial"/>
                <a:cs typeface="Arial"/>
                <a:sym typeface="Arial"/>
              </a:rPr>
              <a:t>A </a:t>
            </a:r>
            <a:r>
              <a:rPr b="1" lang="en-US" sz="1050">
                <a:solidFill>
                  <a:srgbClr val="202122"/>
                </a:solidFill>
                <a:highlight>
                  <a:srgbClr val="FFFFFF"/>
                </a:highlight>
                <a:latin typeface="Arial"/>
                <a:ea typeface="Arial"/>
                <a:cs typeface="Arial"/>
                <a:sym typeface="Arial"/>
              </a:rPr>
              <a:t>plant</a:t>
            </a:r>
            <a:r>
              <a:rPr lang="en-US" sz="1050">
                <a:solidFill>
                  <a:srgbClr val="202122"/>
                </a:solidFill>
                <a:highlight>
                  <a:srgbClr val="FFFFFF"/>
                </a:highlight>
                <a:latin typeface="Arial"/>
                <a:ea typeface="Arial"/>
                <a:cs typeface="Arial"/>
                <a:sym typeface="Arial"/>
              </a:rPr>
              <a:t> in </a:t>
            </a:r>
            <a:r>
              <a:rPr lang="en-US" sz="10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control theory</a:t>
            </a:r>
            <a:r>
              <a:rPr lang="en-US" sz="1050">
                <a:solidFill>
                  <a:srgbClr val="202122"/>
                </a:solidFill>
                <a:highlight>
                  <a:srgbClr val="FFFFFF"/>
                </a:highlight>
                <a:latin typeface="Arial"/>
                <a:ea typeface="Arial"/>
                <a:cs typeface="Arial"/>
                <a:sym typeface="Arial"/>
              </a:rPr>
              <a:t> is the combination of </a:t>
            </a:r>
            <a:r>
              <a:rPr lang="en-US" sz="10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process</a:t>
            </a:r>
            <a:r>
              <a:rPr lang="en-US" sz="1050">
                <a:solidFill>
                  <a:srgbClr val="202122"/>
                </a:solidFill>
                <a:highlight>
                  <a:srgbClr val="FFFFFF"/>
                </a:highlight>
                <a:latin typeface="Arial"/>
                <a:ea typeface="Arial"/>
                <a:cs typeface="Arial"/>
                <a:sym typeface="Arial"/>
              </a:rPr>
              <a:t> and </a:t>
            </a:r>
            <a:r>
              <a:rPr lang="en-US" sz="105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actuator</a:t>
            </a:r>
            <a:r>
              <a:rPr lang="en-US" sz="1050">
                <a:solidFill>
                  <a:srgbClr val="202122"/>
                </a:solidFill>
                <a:highlight>
                  <a:srgbClr val="FFFFFF"/>
                </a:highlight>
                <a:latin typeface="Arial"/>
                <a:ea typeface="Arial"/>
                <a:cs typeface="Arial"/>
                <a:sym typeface="Arial"/>
              </a:rPr>
              <a:t>. You will find it as either Plant, Process or System. </a:t>
            </a:r>
            <a:endParaRPr/>
          </a:p>
        </p:txBody>
      </p:sp>
      <p:pic>
        <p:nvPicPr>
          <p:cNvPr id="147" name="Google Shape;147;g10d5201f399_0_28"/>
          <p:cNvPicPr preferRelativeResize="0"/>
          <p:nvPr/>
        </p:nvPicPr>
        <p:blipFill rotWithShape="1">
          <a:blip r:embed="rId6">
            <a:alphaModFix/>
          </a:blip>
          <a:srcRect b="0" l="0" r="0" t="0"/>
          <a:stretch/>
        </p:blipFill>
        <p:spPr>
          <a:xfrm>
            <a:off x="5792425" y="1758575"/>
            <a:ext cx="6399575" cy="2271724"/>
          </a:xfrm>
          <a:prstGeom prst="rect">
            <a:avLst/>
          </a:prstGeom>
          <a:noFill/>
          <a:ln>
            <a:noFill/>
          </a:ln>
        </p:spPr>
      </p:pic>
      <p:sp>
        <p:nvSpPr>
          <p:cNvPr id="148" name="Google Shape;148;g10d5201f399_0_28"/>
          <p:cNvSpPr txBox="1"/>
          <p:nvPr/>
        </p:nvSpPr>
        <p:spPr>
          <a:xfrm>
            <a:off x="204450" y="1758575"/>
            <a:ext cx="5535600" cy="307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1" i="0" lang="en-US" sz="1050" u="none" cap="none" strike="noStrike">
                <a:solidFill>
                  <a:srgbClr val="202122"/>
                </a:solidFill>
                <a:highlight>
                  <a:srgbClr val="FFFFFF"/>
                </a:highlight>
                <a:latin typeface="Arial"/>
                <a:ea typeface="Arial"/>
                <a:cs typeface="Arial"/>
                <a:sym typeface="Arial"/>
              </a:rPr>
              <a:t>Proportional</a:t>
            </a:r>
            <a:br>
              <a:rPr b="1" i="0" lang="en-US" sz="1050" u="none" cap="none" strike="noStrike">
                <a:solidFill>
                  <a:srgbClr val="202122"/>
                </a:solidFill>
                <a:highlight>
                  <a:srgbClr val="FFFFFF"/>
                </a:highlight>
                <a:latin typeface="Arial"/>
                <a:ea typeface="Arial"/>
                <a:cs typeface="Arial"/>
                <a:sym typeface="Arial"/>
              </a:rPr>
            </a:br>
            <a:br>
              <a:rPr b="1" i="0" lang="en-US" sz="1050" u="none" cap="none" strike="noStrike">
                <a:solidFill>
                  <a:srgbClr val="202122"/>
                </a:solidFill>
                <a:highlight>
                  <a:srgbClr val="FFFFFF"/>
                </a:highlight>
                <a:latin typeface="Arial"/>
                <a:ea typeface="Arial"/>
                <a:cs typeface="Arial"/>
                <a:sym typeface="Arial"/>
              </a:rPr>
            </a:br>
            <a:r>
              <a:rPr b="1" i="0" lang="en-US" sz="1050" u="none" cap="none" strike="noStrike">
                <a:solidFill>
                  <a:srgbClr val="202122"/>
                </a:solidFill>
                <a:highlight>
                  <a:srgbClr val="FFFFFF"/>
                </a:highlight>
                <a:latin typeface="Arial"/>
                <a:ea typeface="Arial"/>
                <a:cs typeface="Arial"/>
                <a:sym typeface="Arial"/>
              </a:rPr>
              <a:t>Integral</a:t>
            </a:r>
            <a:br>
              <a:rPr b="1" i="0" lang="en-US" sz="1050" u="none" cap="none" strike="noStrike">
                <a:solidFill>
                  <a:srgbClr val="202122"/>
                </a:solidFill>
                <a:highlight>
                  <a:srgbClr val="FFFFFF"/>
                </a:highlight>
                <a:latin typeface="Arial"/>
                <a:ea typeface="Arial"/>
                <a:cs typeface="Arial"/>
                <a:sym typeface="Arial"/>
              </a:rPr>
            </a:br>
            <a:br>
              <a:rPr b="1" i="0" lang="en-US" sz="1050" u="none" cap="none" strike="noStrike">
                <a:solidFill>
                  <a:srgbClr val="202122"/>
                </a:solidFill>
                <a:highlight>
                  <a:srgbClr val="FFFFFF"/>
                </a:highlight>
                <a:latin typeface="Arial"/>
                <a:ea typeface="Arial"/>
                <a:cs typeface="Arial"/>
                <a:sym typeface="Arial"/>
              </a:rPr>
            </a:br>
            <a:r>
              <a:rPr b="1" i="0" lang="en-US" sz="1050" u="none" cap="none" strike="noStrike">
                <a:solidFill>
                  <a:srgbClr val="202122"/>
                </a:solidFill>
                <a:highlight>
                  <a:srgbClr val="FFFFFF"/>
                </a:highlight>
                <a:latin typeface="Arial"/>
                <a:ea typeface="Arial"/>
                <a:cs typeface="Arial"/>
                <a:sym typeface="Arial"/>
              </a:rPr>
              <a:t>Derivative</a:t>
            </a:r>
            <a:br>
              <a:rPr b="1" i="0" lang="en-US" sz="1050" u="none" cap="none" strike="noStrike">
                <a:solidFill>
                  <a:srgbClr val="202122"/>
                </a:solidFill>
                <a:highlight>
                  <a:srgbClr val="FFFFFF"/>
                </a:highlight>
                <a:latin typeface="Arial"/>
                <a:ea typeface="Arial"/>
                <a:cs typeface="Arial"/>
                <a:sym typeface="Arial"/>
              </a:rPr>
            </a:br>
            <a:br>
              <a:rPr b="1"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Each of these terms describes how the error term is treated.</a:t>
            </a:r>
            <a:br>
              <a:rPr b="0" i="0" lang="en-US" sz="1050" u="none" cap="none" strike="noStrike">
                <a:solidFill>
                  <a:srgbClr val="202122"/>
                </a:solidFill>
                <a:highlight>
                  <a:srgbClr val="FFFFFF"/>
                </a:highlight>
                <a:latin typeface="Arial"/>
                <a:ea typeface="Arial"/>
                <a:cs typeface="Arial"/>
                <a:sym typeface="Arial"/>
              </a:rPr>
            </a:br>
            <a:br>
              <a:rPr b="0"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In </a:t>
            </a:r>
            <a:r>
              <a:rPr b="1" i="0" lang="en-US" sz="1050" u="none" cap="none" strike="noStrike">
                <a:solidFill>
                  <a:srgbClr val="202122"/>
                </a:solidFill>
                <a:highlight>
                  <a:srgbClr val="FFFFFF"/>
                </a:highlight>
                <a:latin typeface="Arial"/>
                <a:ea typeface="Arial"/>
                <a:cs typeface="Arial"/>
                <a:sym typeface="Arial"/>
              </a:rPr>
              <a:t>proportional</a:t>
            </a:r>
            <a:r>
              <a:rPr b="0" i="0" lang="en-US" sz="1050" u="none" cap="none" strike="noStrike">
                <a:solidFill>
                  <a:srgbClr val="202122"/>
                </a:solidFill>
                <a:highlight>
                  <a:srgbClr val="FFFFFF"/>
                </a:highlight>
                <a:latin typeface="Arial"/>
                <a:ea typeface="Arial"/>
                <a:cs typeface="Arial"/>
                <a:sym typeface="Arial"/>
              </a:rPr>
              <a:t>, the error term is multiplied by a constant Kp.</a:t>
            </a:r>
            <a:br>
              <a:rPr b="0"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In </a:t>
            </a:r>
            <a:r>
              <a:rPr b="1" i="0" lang="en-US" sz="1050" u="none" cap="none" strike="noStrike">
                <a:solidFill>
                  <a:srgbClr val="202122"/>
                </a:solidFill>
                <a:highlight>
                  <a:srgbClr val="FFFFFF"/>
                </a:highlight>
                <a:latin typeface="Arial"/>
                <a:ea typeface="Arial"/>
                <a:cs typeface="Arial"/>
                <a:sym typeface="Arial"/>
              </a:rPr>
              <a:t>integral</a:t>
            </a:r>
            <a:r>
              <a:rPr b="0" i="0" lang="en-US" sz="1050" u="none" cap="none" strike="noStrike">
                <a:solidFill>
                  <a:srgbClr val="202122"/>
                </a:solidFill>
                <a:highlight>
                  <a:srgbClr val="FFFFFF"/>
                </a:highlight>
                <a:latin typeface="Arial"/>
                <a:ea typeface="Arial"/>
                <a:cs typeface="Arial"/>
                <a:sym typeface="Arial"/>
              </a:rPr>
              <a:t>, the error term is integrated and multiplied by a constant Ki.</a:t>
            </a:r>
            <a:br>
              <a:rPr b="0"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In </a:t>
            </a:r>
            <a:r>
              <a:rPr b="1" i="0" lang="en-US" sz="1050" u="none" cap="none" strike="noStrike">
                <a:solidFill>
                  <a:srgbClr val="202122"/>
                </a:solidFill>
                <a:highlight>
                  <a:srgbClr val="FFFFFF"/>
                </a:highlight>
                <a:latin typeface="Arial"/>
                <a:ea typeface="Arial"/>
                <a:cs typeface="Arial"/>
                <a:sym typeface="Arial"/>
              </a:rPr>
              <a:t>derivative</a:t>
            </a:r>
            <a:r>
              <a:rPr b="0" i="0" lang="en-US" sz="1050" u="none" cap="none" strike="noStrike">
                <a:solidFill>
                  <a:srgbClr val="202122"/>
                </a:solidFill>
                <a:highlight>
                  <a:srgbClr val="FFFFFF"/>
                </a:highlight>
                <a:latin typeface="Arial"/>
                <a:ea typeface="Arial"/>
                <a:cs typeface="Arial"/>
                <a:sym typeface="Arial"/>
              </a:rPr>
              <a:t>, the error term is differentiated and multiplied by Kd.</a:t>
            </a:r>
            <a:br>
              <a:rPr b="0" i="0" lang="en-US" sz="1050" u="none" cap="none" strike="noStrike">
                <a:solidFill>
                  <a:srgbClr val="202122"/>
                </a:solidFill>
                <a:highlight>
                  <a:srgbClr val="FFFFFF"/>
                </a:highlight>
                <a:latin typeface="Arial"/>
                <a:ea typeface="Arial"/>
                <a:cs typeface="Arial"/>
                <a:sym typeface="Arial"/>
              </a:rPr>
            </a:br>
            <a:br>
              <a:rPr b="0"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The terms Kp, Ki and Kd are called gains and you will be playing with them along the way.</a:t>
            </a:r>
            <a:br>
              <a:rPr b="0" i="0" lang="en-US" sz="1050" u="none" cap="none" strike="noStrike">
                <a:solidFill>
                  <a:srgbClr val="202122"/>
                </a:solidFill>
                <a:highlight>
                  <a:srgbClr val="FFFFFF"/>
                </a:highlight>
                <a:latin typeface="Arial"/>
                <a:ea typeface="Arial"/>
                <a:cs typeface="Arial"/>
                <a:sym typeface="Arial"/>
              </a:rPr>
            </a:br>
            <a:br>
              <a:rPr b="0" i="0" lang="en-US" sz="1050" u="none" cap="none" strike="noStrike">
                <a:solidFill>
                  <a:srgbClr val="202122"/>
                </a:solidFill>
                <a:highlight>
                  <a:srgbClr val="FFFFFF"/>
                </a:highlight>
                <a:latin typeface="Arial"/>
                <a:ea typeface="Arial"/>
                <a:cs typeface="Arial"/>
                <a:sym typeface="Arial"/>
              </a:rPr>
            </a:br>
            <a:r>
              <a:rPr b="0" i="0" lang="en-US" sz="1050" u="none" cap="none" strike="noStrike">
                <a:solidFill>
                  <a:srgbClr val="202122"/>
                </a:solidFill>
                <a:highlight>
                  <a:srgbClr val="FFFFFF"/>
                </a:highlight>
                <a:latin typeface="Arial"/>
                <a:ea typeface="Arial"/>
                <a:cs typeface="Arial"/>
                <a:sym typeface="Arial"/>
              </a:rPr>
              <a:t>By changing these values you are adjusting how sensitive the system is to each of these different paths.</a:t>
            </a:r>
            <a:endParaRPr b="0" i="0" sz="1050" u="none" cap="none" strike="noStrike">
              <a:solidFill>
                <a:srgbClr val="202122"/>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96C5E0EFD45A41BAE1930261B7EAAC" ma:contentTypeVersion="11" ma:contentTypeDescription="Create a new document." ma:contentTypeScope="" ma:versionID="35d6d7855d28db84f5b73fd926aa502c">
  <xsd:schema xmlns:xsd="http://www.w3.org/2001/XMLSchema" xmlns:xs="http://www.w3.org/2001/XMLSchema" xmlns:p="http://schemas.microsoft.com/office/2006/metadata/properties" xmlns:ns2="01e14256-7e3b-40de-a164-22bb769e3f96" xmlns:ns3="87b9a8d8-25bc-48b3-af1a-2a071e6b1cb5" targetNamespace="http://schemas.microsoft.com/office/2006/metadata/properties" ma:root="true" ma:fieldsID="8afa6d38e439abdafbc25d2d86e08843" ns2:_="" ns3:_="">
    <xsd:import namespace="01e14256-7e3b-40de-a164-22bb769e3f96"/>
    <xsd:import namespace="87b9a8d8-25bc-48b3-af1a-2a071e6b1cb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14256-7e3b-40de-a164-22bb769e3f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b9a8d8-25bc-48b3-af1a-2a071e6b1cb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6b23c82-b81d-4624-a0e7-e005bfe2a524}" ma:internalName="TaxCatchAll" ma:showField="CatchAllData" ma:web="87b9a8d8-25bc-48b3-af1a-2a071e6b1cb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7b9a8d8-25bc-48b3-af1a-2a071e6b1cb5" xsi:nil="true"/>
    <lcf76f155ced4ddcb4097134ff3c332f xmlns="01e14256-7e3b-40de-a164-22bb769e3f9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954ECF-5D3A-420C-AFF2-34D36D19D669}"/>
</file>

<file path=customXml/itemProps2.xml><?xml version="1.0" encoding="utf-8"?>
<ds:datastoreItem xmlns:ds="http://schemas.openxmlformats.org/officeDocument/2006/customXml" ds:itemID="{B7129727-6A10-48C2-AF8D-5D1CC8289214}"/>
</file>

<file path=customXml/itemProps3.xml><?xml version="1.0" encoding="utf-8"?>
<ds:datastoreItem xmlns:ds="http://schemas.openxmlformats.org/officeDocument/2006/customXml" ds:itemID="{B214687B-0286-4AB0-99B7-FD0781B69C54}"/>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Andrei Dumitriu</dc:creator>
  <dcterms:created xsi:type="dcterms:W3CDTF">2019-11-05T16:54:21Z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0x010100C596C5E0EFD45A41BAE1930261B7EAAC</vt:lpwstr>
  </property>
</Properties>
</file>