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Toh8AaL866SAPgB6ycRZ8KlG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customXml" Target="../customXml/item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customschemas.google.com/relationships/presentationmetadata" Target="metadata"/><Relationship Id="rId14" Type="http://schemas.openxmlformats.org/officeDocument/2006/relationships/slide" Target="slides/slide10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a02e71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94a02e719c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a02e71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94a02e719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a02e71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94a02e719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4a02e71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94a02e719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4a02e71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94a02e719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a02e71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94a02e719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a02e71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94a02e719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a02e71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94a02e719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f0b8b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00f0b8b1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4a02e71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94a02e719c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4a02e71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94a02e719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4a02e71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94a02e719c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4a02e71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94a02e719c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4a02e719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94a02e719c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4a02e719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294a02e719c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4a02e71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94a02e719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a30b44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9a30b4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5baca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fd5bacaa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a02e71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94a02e719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4a02e71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94a02e719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5baca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fd5bacaa6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a02e71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94a02e719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2790463" y="635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 txBox="1"/>
          <p:nvPr/>
        </p:nvSpPr>
        <p:spPr>
          <a:xfrm>
            <a:off x="838200" y="88126"/>
            <a:ext cx="122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Unibuc Robotics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/>
        </p:nvSpPr>
        <p:spPr>
          <a:xfrm>
            <a:off x="10372575" y="88125"/>
            <a:ext cx="98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2023 - 202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 txBox="1"/>
          <p:nvPr/>
        </p:nvSpPr>
        <p:spPr>
          <a:xfrm>
            <a:off x="838199" y="6400412"/>
            <a:ext cx="17417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Robotics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/>
        </p:nvSpPr>
        <p:spPr>
          <a:xfrm>
            <a:off x="10372698" y="6420937"/>
            <a:ext cx="981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no.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drei.dumitriu@fmi.unibuc.r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03NsXO1_Q_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ircuitdigest.com/microcontroller-projects/interfacing-seven-segment-display-with-Arduino" TargetMode="External"/><Relationship Id="rId4" Type="http://schemas.openxmlformats.org/officeDocument/2006/relationships/hyperlink" Target="https://www.circuitbasics.com/arduino-7-segment-display-tutoria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utodesk.com/products/eagle/blog/how-does-ground-work-in-electronic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Robotics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no.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b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3295877"/>
            <a:ext cx="91440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Dumitriu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andrei.dumitriu@fmi.unibuc.ro</a:t>
            </a:r>
            <a:endParaRPr sz="2000"/>
          </a:p>
        </p:txBody>
      </p:sp>
      <p:sp>
        <p:nvSpPr>
          <p:cNvPr id="89" name="Google Shape;89;p1"/>
          <p:cNvSpPr txBox="1"/>
          <p:nvPr/>
        </p:nvSpPr>
        <p:spPr>
          <a:xfrm>
            <a:off x="3614744" y="4702629"/>
            <a:ext cx="4962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of Mathematics and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Bucharest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a02e719c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sp>
        <p:nvSpPr>
          <p:cNvPr id="146" name="Google Shape;146;g294a02e719c_0_62"/>
          <p:cNvSpPr txBox="1"/>
          <p:nvPr/>
        </p:nvSpPr>
        <p:spPr>
          <a:xfrm>
            <a:off x="838200" y="1785630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bunch of LED’s (how many?) connected in a similar way to the RGB: common anode or common cathode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94a02e719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00" y="2290605"/>
            <a:ext cx="6181605" cy="41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4a02e719c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sp>
        <p:nvSpPr>
          <p:cNvPr id="153" name="Google Shape;153;g294a02e719c_0_77"/>
          <p:cNvSpPr txBox="1"/>
          <p:nvPr/>
        </p:nvSpPr>
        <p:spPr>
          <a:xfrm>
            <a:off x="838200" y="1785630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bunch of LED’s (how many?) connected in a similar way to the RGB: common anode or common cathode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94a02e719c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250" y="2432130"/>
            <a:ext cx="6181605" cy="41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4a02e719c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pic>
        <p:nvPicPr>
          <p:cNvPr id="160" name="Google Shape;160;g294a02e719c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99525"/>
            <a:ext cx="10515600" cy="162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a02e719c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sp>
        <p:nvSpPr>
          <p:cNvPr id="166" name="Google Shape;166;g294a02e719c_0_69"/>
          <p:cNvSpPr txBox="1"/>
          <p:nvPr/>
        </p:nvSpPr>
        <p:spPr>
          <a:xfrm>
            <a:off x="838200" y="1785630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bunch of LED’s (how many?) connected in a similar way to the RGB: common anode or common cathode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94a02e719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125" y="2673980"/>
            <a:ext cx="581025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94a02e719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5" y="2635880"/>
            <a:ext cx="58102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a02e719c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cathode</a:t>
            </a:r>
            <a:endParaRPr b="1"/>
          </a:p>
        </p:txBody>
      </p:sp>
      <p:pic>
        <p:nvPicPr>
          <p:cNvPr id="174" name="Google Shape;174;g294a02e719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525" y="1690825"/>
            <a:ext cx="7143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a02e719c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anode</a:t>
            </a:r>
            <a:endParaRPr b="1"/>
          </a:p>
        </p:txBody>
      </p:sp>
      <p:pic>
        <p:nvPicPr>
          <p:cNvPr id="180" name="Google Shape;180;g294a02e719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587625"/>
            <a:ext cx="7143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a02e719c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0 to 9</a:t>
            </a:r>
            <a:endParaRPr b="1"/>
          </a:p>
        </p:txBody>
      </p:sp>
      <p:pic>
        <p:nvPicPr>
          <p:cNvPr id="186" name="Google Shape;186;g294a02e719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022150"/>
            <a:ext cx="71437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a02e719c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alphabet</a:t>
            </a:r>
            <a:endParaRPr b="1"/>
          </a:p>
        </p:txBody>
      </p:sp>
      <p:pic>
        <p:nvPicPr>
          <p:cNvPr id="192" name="Google Shape;192;g294a02e719c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100" y="1395925"/>
            <a:ext cx="5034144" cy="52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f0b8b1c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wrong with this?</a:t>
            </a:r>
            <a:endParaRPr/>
          </a:p>
        </p:txBody>
      </p:sp>
      <p:sp>
        <p:nvSpPr>
          <p:cNvPr id="198" name="Google Shape;198;g100f0b8b1c1_0_0"/>
          <p:cNvSpPr txBox="1"/>
          <p:nvPr>
            <p:ph idx="1" type="body"/>
          </p:nvPr>
        </p:nvSpPr>
        <p:spPr>
          <a:xfrm>
            <a:off x="838200" y="1825625"/>
            <a:ext cx="10013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9" name="Google Shape;199;g100f0b8b1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825"/>
            <a:ext cx="9821978" cy="4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4a02e719c_0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cathode</a:t>
            </a:r>
            <a:endParaRPr b="1"/>
          </a:p>
        </p:txBody>
      </p:sp>
      <p:pic>
        <p:nvPicPr>
          <p:cNvPr id="205" name="Google Shape;205;g294a02e719c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13" y="1395925"/>
            <a:ext cx="1019257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Today’s plan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segment display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Buttons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Interrupts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a02e719c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cathode</a:t>
            </a:r>
            <a:endParaRPr b="1"/>
          </a:p>
        </p:txBody>
      </p:sp>
      <p:pic>
        <p:nvPicPr>
          <p:cNvPr id="211" name="Google Shape;211;g294a02e719c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139" y="1460725"/>
            <a:ext cx="6553726" cy="5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a02e719c_0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anode</a:t>
            </a:r>
            <a:endParaRPr b="1"/>
          </a:p>
        </p:txBody>
      </p:sp>
      <p:pic>
        <p:nvPicPr>
          <p:cNvPr id="217" name="Google Shape;217;g294a02e719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75" y="1383150"/>
            <a:ext cx="1017963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4a02e719c_0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display: common anode</a:t>
            </a:r>
            <a:endParaRPr b="1"/>
          </a:p>
        </p:txBody>
      </p:sp>
      <p:pic>
        <p:nvPicPr>
          <p:cNvPr id="223" name="Google Shape;223;g294a02e719c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88" y="1268125"/>
            <a:ext cx="6279427" cy="51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4a02e719c_0_2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Homework</a:t>
            </a:r>
            <a:endParaRPr/>
          </a:p>
        </p:txBody>
      </p:sp>
      <p:sp>
        <p:nvSpPr>
          <p:cNvPr id="229" name="Google Shape;229;g294a02e719c_0_2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https://www.youtube.com/watch?v=03NsXO1_Q_4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a02e719c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Attendance check</a:t>
            </a:r>
            <a:endParaRPr/>
          </a:p>
        </p:txBody>
      </p:sp>
      <p:sp>
        <p:nvSpPr>
          <p:cNvPr id="235" name="Google Shape;235;g294a02e719c_0_1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Who’s missing?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4a02e719c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Resources</a:t>
            </a:r>
            <a:endParaRPr b="1"/>
          </a:p>
        </p:txBody>
      </p:sp>
      <p:sp>
        <p:nvSpPr>
          <p:cNvPr id="241" name="Google Shape;241;g294a02e719c_0_9"/>
          <p:cNvSpPr txBox="1"/>
          <p:nvPr/>
        </p:nvSpPr>
        <p:spPr>
          <a:xfrm>
            <a:off x="838200" y="1785598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https://circuitdigest.com/microcontroller-projects/interfacing-seven-segment-display-with-Arduino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https://www.circuitbasics.com/arduino-7-segment-display-tutorial/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(notice what’s wrong!)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Arduino Uno board</a:t>
            </a:r>
            <a:endParaRPr/>
          </a:p>
        </p:txBody>
      </p:sp>
      <p:pic>
        <p:nvPicPr>
          <p:cNvPr descr="https://lh4.googleusercontent.com/iT0QYXxrvUYg9uuFgGSBAZnELCUPUu1wR3W0E6K7NZ2y0m5PYYvH6tDyL02gfbry7HldGCU-gB_pLoONu74T2NktAJjkDWvs9Upd6qvU_C_axCOekbaQPFaOMPY1y8JAnXwuelHd"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596" y="1600201"/>
            <a:ext cx="537080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a30b448b_0_0"/>
          <p:cNvSpPr txBox="1"/>
          <p:nvPr>
            <p:ph idx="1" type="body"/>
          </p:nvPr>
        </p:nvSpPr>
        <p:spPr>
          <a:xfrm>
            <a:off x="1117600" y="1825625"/>
            <a:ext cx="9766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VCC</a:t>
            </a:r>
            <a:r>
              <a:rPr lang="en-US"/>
              <a:t> - Voltage Common Collector = the voltage of the source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GND</a:t>
            </a:r>
            <a:r>
              <a:rPr lang="en-US"/>
              <a:t> - Ground = the reference value for the current in the circuit (in our case)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For more details of different types of ground check the following article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https://www.autodesk.com/products/eagle/blog/how-does-ground-work-in-electronics/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Ax </a:t>
            </a:r>
            <a:r>
              <a:rPr lang="en-US"/>
              <a:t>(e.g. A0)</a:t>
            </a:r>
            <a:r>
              <a:rPr b="1" lang="en-US"/>
              <a:t> </a:t>
            </a:r>
            <a:r>
              <a:rPr lang="en-US"/>
              <a:t>- analogic pin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Dx </a:t>
            </a:r>
            <a:r>
              <a:rPr lang="en-US"/>
              <a:t>(e.g.D12)</a:t>
            </a:r>
            <a:r>
              <a:rPr b="1" lang="en-US"/>
              <a:t> </a:t>
            </a:r>
            <a:r>
              <a:rPr lang="en-US"/>
              <a:t>- digital pin</a:t>
            </a:r>
            <a:endParaRPr/>
          </a:p>
        </p:txBody>
      </p:sp>
      <p:sp>
        <p:nvSpPr>
          <p:cNvPr id="107" name="Google Shape;107;gf9a30b448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Basic Notations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5bacaa6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/>
          </a:p>
        </p:txBody>
      </p:sp>
      <p:sp>
        <p:nvSpPr>
          <p:cNvPr id="113" name="Google Shape;113;gfd5bacaa6b_0_0"/>
          <p:cNvSpPr txBox="1"/>
          <p:nvPr>
            <p:ph idx="1" type="body"/>
          </p:nvPr>
        </p:nvSpPr>
        <p:spPr>
          <a:xfrm>
            <a:off x="838200" y="1819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they?</a:t>
            </a:r>
            <a:endParaRPr/>
          </a:p>
        </p:txBody>
      </p:sp>
      <p:pic>
        <p:nvPicPr>
          <p:cNvPr id="114" name="Google Shape;114;gfd5bacaa6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516" y="2486534"/>
            <a:ext cx="5769231" cy="31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4a02e719c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Active HIGH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vs active LOW</a:t>
            </a:r>
            <a:endParaRPr/>
          </a:p>
        </p:txBody>
      </p:sp>
      <p:pic>
        <p:nvPicPr>
          <p:cNvPr id="120" name="Google Shape;120;g294a02e719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00" y="212975"/>
            <a:ext cx="5086126" cy="64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a02e719c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RGB Common Cathode (Active HIGH) vs Common Anode (Active LOW)</a:t>
            </a:r>
            <a:endParaRPr/>
          </a:p>
        </p:txBody>
      </p:sp>
      <p:pic>
        <p:nvPicPr>
          <p:cNvPr id="126" name="Google Shape;126;g294a02e719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900" y="1868800"/>
            <a:ext cx="8324926" cy="3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5bacaa6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sp>
        <p:nvSpPr>
          <p:cNvPr id="132" name="Google Shape;132;gfd5bacaa6b_0_6"/>
          <p:cNvSpPr txBox="1"/>
          <p:nvPr/>
        </p:nvSpPr>
        <p:spPr>
          <a:xfrm>
            <a:off x="838200" y="1785630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bunch of LED’s (how many?) connected in a similar way to the RGB: common anode or common cathode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fd5bacaa6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63" y="2188355"/>
            <a:ext cx="4412280" cy="412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a02e719c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7 Segment display</a:t>
            </a:r>
            <a:endParaRPr b="1"/>
          </a:p>
        </p:txBody>
      </p:sp>
      <p:sp>
        <p:nvSpPr>
          <p:cNvPr id="139" name="Google Shape;139;g294a02e719c_0_41"/>
          <p:cNvSpPr txBox="1"/>
          <p:nvPr/>
        </p:nvSpPr>
        <p:spPr>
          <a:xfrm>
            <a:off x="838200" y="1785630"/>
            <a:ext cx="101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bunch of LED’s (how many?) connected in a similar way to the RGB: common anode or common cathode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294a02e719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50" y="2367255"/>
            <a:ext cx="3249306" cy="412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6C5E0EFD45A41BAE1930261B7EAAC" ma:contentTypeVersion="11" ma:contentTypeDescription="Create a new document." ma:contentTypeScope="" ma:versionID="35d6d7855d28db84f5b73fd926aa502c">
  <xsd:schema xmlns:xsd="http://www.w3.org/2001/XMLSchema" xmlns:xs="http://www.w3.org/2001/XMLSchema" xmlns:p="http://schemas.microsoft.com/office/2006/metadata/properties" xmlns:ns2="01e14256-7e3b-40de-a164-22bb769e3f96" xmlns:ns3="87b9a8d8-25bc-48b3-af1a-2a071e6b1cb5" targetNamespace="http://schemas.microsoft.com/office/2006/metadata/properties" ma:root="true" ma:fieldsID="8afa6d38e439abdafbc25d2d86e08843" ns2:_="" ns3:_="">
    <xsd:import namespace="01e14256-7e3b-40de-a164-22bb769e3f96"/>
    <xsd:import namespace="87b9a8d8-25bc-48b3-af1a-2a071e6b1c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14256-7e3b-40de-a164-22bb769e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9a8d8-25bc-48b3-af1a-2a071e6b1c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6b23c82-b81d-4624-a0e7-e005bfe2a524}" ma:internalName="TaxCatchAll" ma:showField="CatchAllData" ma:web="87b9a8d8-25bc-48b3-af1a-2a071e6b1c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b9a8d8-25bc-48b3-af1a-2a071e6b1cb5" xsi:nil="true"/>
    <lcf76f155ced4ddcb4097134ff3c332f xmlns="01e14256-7e3b-40de-a164-22bb769e3f9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57A729-B8A0-43CC-89A2-97CA8C09ED77}"/>
</file>

<file path=customXml/itemProps2.xml><?xml version="1.0" encoding="utf-8"?>
<ds:datastoreItem xmlns:ds="http://schemas.openxmlformats.org/officeDocument/2006/customXml" ds:itemID="{1AD54BC3-B5F6-4C09-948C-6F1BC3F40152}"/>
</file>

<file path=customXml/itemProps3.xml><?xml version="1.0" encoding="utf-8"?>
<ds:datastoreItem xmlns:ds="http://schemas.openxmlformats.org/officeDocument/2006/customXml" ds:itemID="{A8BE6D51-F984-45CF-A25B-066851529E3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Andrei Dumitriu</dc:creator>
  <dcterms:created xsi:type="dcterms:W3CDTF">2019-10-29T18:21:13Z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0x010100C596C5E0EFD45A41BAE1930261B7EAAC</vt:lpwstr>
  </property>
</Properties>
</file>