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4"/>
  </p:notesMasterIdLst>
  <p:sldIdLst>
    <p:sldId id="256" r:id="rId7"/>
    <p:sldId id="656" r:id="rId8"/>
    <p:sldId id="657" r:id="rId9"/>
    <p:sldId id="658" r:id="rId10"/>
    <p:sldId id="659" r:id="rId11"/>
    <p:sldId id="660" r:id="rId12"/>
    <p:sldId id="661" r:id="rId13"/>
    <p:sldId id="662" r:id="rId14"/>
    <p:sldId id="663" r:id="rId15"/>
    <p:sldId id="664" r:id="rId16"/>
    <p:sldId id="665" r:id="rId17"/>
    <p:sldId id="685" r:id="rId18"/>
    <p:sldId id="686" r:id="rId19"/>
    <p:sldId id="687" r:id="rId20"/>
    <p:sldId id="688" r:id="rId21"/>
    <p:sldId id="689" r:id="rId22"/>
    <p:sldId id="690" r:id="rId23"/>
    <p:sldId id="691" r:id="rId24"/>
    <p:sldId id="692" r:id="rId25"/>
    <p:sldId id="693" r:id="rId26"/>
    <p:sldId id="694" r:id="rId27"/>
    <p:sldId id="695" r:id="rId28"/>
    <p:sldId id="696" r:id="rId29"/>
    <p:sldId id="697" r:id="rId30"/>
    <p:sldId id="698" r:id="rId31"/>
    <p:sldId id="699" r:id="rId32"/>
    <p:sldId id="700" r:id="rId33"/>
    <p:sldId id="701" r:id="rId34"/>
    <p:sldId id="702" r:id="rId35"/>
    <p:sldId id="703" r:id="rId36"/>
    <p:sldId id="704" r:id="rId37"/>
    <p:sldId id="705" r:id="rId38"/>
    <p:sldId id="706" r:id="rId39"/>
    <p:sldId id="707" r:id="rId40"/>
    <p:sldId id="708" r:id="rId41"/>
    <p:sldId id="709" r:id="rId42"/>
    <p:sldId id="710" r:id="rId43"/>
    <p:sldId id="711" r:id="rId44"/>
    <p:sldId id="712" r:id="rId45"/>
    <p:sldId id="713" r:id="rId46"/>
    <p:sldId id="714" r:id="rId47"/>
    <p:sldId id="715" r:id="rId48"/>
    <p:sldId id="716" r:id="rId49"/>
    <p:sldId id="717" r:id="rId50"/>
    <p:sldId id="718" r:id="rId51"/>
    <p:sldId id="719" r:id="rId52"/>
    <p:sldId id="655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9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CAF9E-A240-4908-862D-E6AA7C60A228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47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sp>
        <p:nvSpPr>
          <p:cNvPr id="9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2021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dirty="0"/>
          </a:p>
        </p:txBody>
      </p:sp>
      <p:sp>
        <p:nvSpPr>
          <p:cNvPr id="11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304800" y="806450"/>
            <a:ext cx="4953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ro-RO" sz="2000" dirty="0">
                <a:solidFill>
                  <a:srgbClr val="696969"/>
                </a:solidFill>
              </a:rPr>
              <a:t>// Returning objects from a function.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b="1" dirty="0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  </a:t>
            </a:r>
            <a:endParaRPr lang="en-US" sz="2000" dirty="0"/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err="1" smtClean="0"/>
              <a:t>Myclass</a:t>
            </a:r>
            <a:r>
              <a:rPr lang="en-US" sz="2000" dirty="0" smtClean="0"/>
              <a:t>(){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set_i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n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n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get_i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ro-RO" sz="2000" dirty="0"/>
              <a:t>myclass f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96969"/>
                </a:solidFill>
              </a:rPr>
              <a:t>// return object of type myclass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253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953000" y="754063"/>
            <a:ext cx="3886200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o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o </a:t>
            </a:r>
            <a:r>
              <a:rPr lang="ro-RO" sz="2000">
                <a:solidFill>
                  <a:srgbClr val="808030"/>
                </a:solidFill>
              </a:rPr>
              <a:t>=</a:t>
            </a:r>
            <a:r>
              <a:rPr lang="ro-RO" sz="2000"/>
              <a:t>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o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get_i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F69FF"/>
                </a:solidFill>
              </a:rPr>
              <a:t>\n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ro-RO" sz="2000"/>
              <a:t>myclass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x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set_i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endParaRPr lang="en-US" altLang="ro-RO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ro-RO" smtClean="0"/>
              <a:t>copierea prin operatorul =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1676400"/>
          </a:xfrm>
        </p:spPr>
        <p:txBody>
          <a:bodyPr/>
          <a:lstStyle/>
          <a:p>
            <a:r>
              <a:rPr lang="en-US" altLang="ro-RO" smtClean="0"/>
              <a:t>este posibil sa dam valoarea unui obiect altui obiect</a:t>
            </a:r>
          </a:p>
          <a:p>
            <a:r>
              <a:rPr lang="en-US" altLang="ro-RO" smtClean="0"/>
              <a:t>trebuie sa fie de acelasi tip (aceeasi clasa)</a:t>
            </a:r>
          </a:p>
          <a:p>
            <a:endParaRPr lang="en-US" altLang="ro-RO" smtClean="0"/>
          </a:p>
        </p:txBody>
      </p:sp>
      <p:sp>
        <p:nvSpPr>
          <p:cNvPr id="235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Supraincarcarea operatorilor in C++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majoritatea operatorilor pot fi supraincarcati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similar ca la functii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una din proprietatile C++ care ii confera putere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s-a facut supraincarcarea operatorilor si pentru operatii de I/O (&lt;&lt;,&gt;&gt;)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supraincarcarea se face definind o functie operator: membru al clasei sau nu</a:t>
            </a: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functii operator membri ai clasei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# este operatorul supraincarcat (+ - * / ++ -- = , etc.)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deobicei ret-type este tipul clasei, dar avem flexibilitate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pentru operatori unari arg-list este vida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pentru operatori binari: arg-list contine un element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447800" y="1828800"/>
            <a:ext cx="525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/>
              <a:t>ret-type class-name::</a:t>
            </a:r>
            <a:r>
              <a:rPr lang="en-US" altLang="en-US" sz="1600" b="1"/>
              <a:t>operator</a:t>
            </a:r>
            <a:r>
              <a:rPr lang="en-US" altLang="en-US" sz="1600" b="1" i="1"/>
              <a:t>#(arg-list)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//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5530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530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4572000" y="581025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loc loc::operator+(loc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temp.longitude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temp.latitude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return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953000"/>
            <a:ext cx="7772400" cy="1828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un singur argument pentru ca avem </a:t>
            </a:r>
            <a:r>
              <a:rPr lang="en-US" altLang="en-US" sz="2400" b="1" smtClean="0"/>
              <a:t>this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longitude==this-&gt;longitude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obiectul din stanga face apelul la functia operator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 ob1a chemat operatorul + redefinit in clasa lui ob1</a:t>
            </a:r>
          </a:p>
        </p:txBody>
      </p:sp>
      <p:sp>
        <p:nvSpPr>
          <p:cNvPr id="563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63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04800" y="838200"/>
            <a:ext cx="3733800" cy="40259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loc operator+(loc op2);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};</a:t>
            </a:r>
            <a:endParaRPr lang="en-US" altLang="en-US" sz="1800" b="1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648200" y="228600"/>
            <a:ext cx="3048000" cy="27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410200" y="2438400"/>
            <a:ext cx="3200400" cy="2436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10 20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5 30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 = ob1 + ob2;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15 50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daca intoarcem acelasi tip de date in operator putem avea expresii 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daca intorceam alt tip nu puteam face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smtClean="0"/>
              <a:t>			ob1 = ob1 + ob2;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putem avea si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smtClean="0"/>
              <a:t>(ob1+ob2).show(); // displays outcome of ob1+ob2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pentru ca functia show() este definita in clasa lui ob1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se genereaza un obiect temporar 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(constructor de copiere)</a:t>
            </a:r>
          </a:p>
        </p:txBody>
      </p:sp>
      <p:sp>
        <p:nvSpPr>
          <p:cNvPr id="5734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734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876800" y="228600"/>
            <a:ext cx="4267200" cy="6370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prefix ++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11 21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multiple assignment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83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83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4800600" cy="54165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longitude -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latitude - op2.latitude;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apelul la functia operator se face din obiectul din stanga (pentru operatori binari)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din aceasta cauza pentru – avem functia definita asa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operatorul = face copiere pe variabilele de instanta, intoarce *this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se pot face atribuiri multiple (dreapta spre stanga)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593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93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 smtClean="0"/>
              <a:t>Formele prefix si postfix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95400"/>
          </a:xfrm>
        </p:spPr>
        <p:txBody>
          <a:bodyPr/>
          <a:lstStyle/>
          <a:p>
            <a:r>
              <a:rPr lang="en-US" altLang="en-US" smtClean="0"/>
              <a:t>am vazut prefix, pentru postfix: definim un parametru int “dummy”</a:t>
            </a:r>
          </a:p>
          <a:p>
            <a:endParaRPr lang="en-US" altLang="en-US" smtClean="0"/>
          </a:p>
        </p:txBody>
      </p:sp>
      <p:sp>
        <p:nvSpPr>
          <p:cNvPr id="604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04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81000" y="3429000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Prefix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prefix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76800" y="3406775"/>
            <a:ext cx="3886200" cy="14773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Postfix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</a:t>
            </a:r>
            <a:r>
              <a:rPr lang="en-US" sz="2400" dirty="0" smtClean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postfix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+=,*=, etc.</a:t>
            </a:r>
          </a:p>
        </p:txBody>
      </p:sp>
      <p:sp>
        <p:nvSpPr>
          <p:cNvPr id="6144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4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371600" y="2133600"/>
            <a:ext cx="6096000" cy="25860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24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+=(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Cuprins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Recapitulare</a:t>
            </a:r>
            <a:r>
              <a:rPr lang="en-US" altLang="en-US" dirty="0" smtClean="0"/>
              <a:t> curs 3 </a:t>
            </a:r>
            <a:r>
              <a:rPr lang="en-US" altLang="en-US" dirty="0" smtClean="0"/>
              <a:t>(+ </a:t>
            </a:r>
            <a:r>
              <a:rPr lang="en-US" altLang="en-US" dirty="0" smtClean="0"/>
              <a:t>move constructor, </a:t>
            </a:r>
            <a:r>
              <a:rPr lang="en-US" altLang="en-US" smtClean="0"/>
              <a:t>move </a:t>
            </a:r>
            <a:r>
              <a:rPr lang="en-US" altLang="en-US" smtClean="0"/>
              <a:t>assignment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r>
              <a:rPr lang="en-US" altLang="en-US" dirty="0" smtClean="0"/>
              <a:t>Static, </a:t>
            </a:r>
            <a:r>
              <a:rPr lang="en-US" altLang="en-US" dirty="0" err="1" smtClean="0"/>
              <a:t>clase</a:t>
            </a:r>
            <a:r>
              <a:rPr lang="en-US" altLang="en-US" dirty="0" smtClean="0"/>
              <a:t> locale</a:t>
            </a:r>
          </a:p>
          <a:p>
            <a:r>
              <a:rPr lang="en-US" altLang="en-US" dirty="0" err="1" smtClean="0"/>
              <a:t>Operatorul</a:t>
            </a:r>
            <a:r>
              <a:rPr lang="en-US" altLang="en-US" dirty="0" smtClean="0"/>
              <a:t> ::</a:t>
            </a:r>
          </a:p>
          <a:p>
            <a:r>
              <a:rPr lang="en-US" altLang="en-US" dirty="0" err="1" smtClean="0"/>
              <a:t>supraincarcarea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operatorilor</a:t>
            </a:r>
            <a:r>
              <a:rPr lang="en-US" altLang="en-US" dirty="0" smtClean="0"/>
              <a:t> in C++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Restrictii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334000"/>
          </a:xfrm>
        </p:spPr>
        <p:txBody>
          <a:bodyPr/>
          <a:lstStyle/>
          <a:p>
            <a:r>
              <a:rPr lang="en-US" altLang="en-US" sz="2800" dirty="0" smtClean="0"/>
              <a:t>nu se </a:t>
            </a:r>
            <a:r>
              <a:rPr lang="en-US" altLang="en-US" sz="2800" dirty="0" err="1" smtClean="0"/>
              <a:t>poate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redefini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precedenta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operatorilor</a:t>
            </a:r>
            <a:endParaRPr lang="en-US" altLang="en-US" sz="2800" dirty="0" smtClean="0"/>
          </a:p>
          <a:p>
            <a:r>
              <a:rPr lang="en-US" altLang="en-US" sz="2800" dirty="0" smtClean="0"/>
              <a:t>nu se </a:t>
            </a:r>
            <a:r>
              <a:rPr lang="en-US" altLang="en-US" sz="2800" dirty="0" err="1" smtClean="0"/>
              <a:t>poate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redefini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numarul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operanzi</a:t>
            </a:r>
            <a:endParaRPr lang="en-US" altLang="en-US" sz="2800" dirty="0" smtClean="0"/>
          </a:p>
          <a:p>
            <a:pPr lvl="1"/>
            <a:r>
              <a:rPr lang="en-US" altLang="en-US" sz="2400" dirty="0" err="1" smtClean="0"/>
              <a:t>rezonabil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pentru</a:t>
            </a:r>
            <a:r>
              <a:rPr lang="en-US" altLang="en-US" sz="2400" dirty="0" smtClean="0"/>
              <a:t> ca </a:t>
            </a:r>
            <a:r>
              <a:rPr lang="en-US" altLang="en-US" sz="2400" dirty="0" err="1" smtClean="0"/>
              <a:t>redefinim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pentru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lizibilitate</a:t>
            </a:r>
            <a:endParaRPr lang="en-US" altLang="en-US" sz="2400" dirty="0" smtClean="0"/>
          </a:p>
          <a:p>
            <a:pPr lvl="1"/>
            <a:r>
              <a:rPr lang="en-US" altLang="en-US" sz="2400" dirty="0" err="1" smtClean="0"/>
              <a:t>putem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ignora</a:t>
            </a:r>
            <a:r>
              <a:rPr lang="en-US" altLang="en-US" sz="2400" dirty="0" smtClean="0"/>
              <a:t> un operand </a:t>
            </a:r>
            <a:r>
              <a:rPr lang="en-US" altLang="en-US" sz="2400" dirty="0" err="1" smtClean="0"/>
              <a:t>daca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vrem</a:t>
            </a:r>
            <a:endParaRPr lang="en-US" altLang="en-US" sz="2400" dirty="0" smtClean="0"/>
          </a:p>
          <a:p>
            <a:r>
              <a:rPr lang="en-US" altLang="en-US" sz="2800" dirty="0" smtClean="0"/>
              <a:t>nu </a:t>
            </a:r>
            <a:r>
              <a:rPr lang="en-US" altLang="en-US" sz="2800" dirty="0" err="1" smtClean="0"/>
              <a:t>putem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avea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valori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implicite</a:t>
            </a:r>
            <a:r>
              <a:rPr lang="en-US" altLang="en-US" sz="2800" dirty="0" smtClean="0"/>
              <a:t>; </a:t>
            </a:r>
            <a:r>
              <a:rPr lang="en-US" altLang="en-US" sz="2800" dirty="0" err="1" smtClean="0"/>
              <a:t>exceptie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pentru</a:t>
            </a:r>
            <a:r>
              <a:rPr lang="en-US" altLang="en-US" sz="2800" dirty="0" smtClean="0"/>
              <a:t> ( )</a:t>
            </a:r>
          </a:p>
          <a:p>
            <a:r>
              <a:rPr lang="en-US" altLang="en-US" sz="2800" b="1" dirty="0" smtClean="0">
                <a:solidFill>
                  <a:srgbClr val="FF0000"/>
                </a:solidFill>
              </a:rPr>
              <a:t>nu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putem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face overload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pe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. (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acces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membru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:: (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rezolutie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scop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.*(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acces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membru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prin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pointer) </a:t>
            </a:r>
          </a:p>
          <a:p>
            <a:pPr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? (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ternar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sz="2800" dirty="0" smtClean="0"/>
              <a:t>e </a:t>
            </a:r>
            <a:r>
              <a:rPr lang="en-US" altLang="en-US" sz="2800" dirty="0" err="1" smtClean="0"/>
              <a:t>bine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facem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operatiuni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apropiate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intelesul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operatorilor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respectivi</a:t>
            </a:r>
            <a:endParaRPr lang="en-US" altLang="en-US" sz="2800" dirty="0" smtClean="0"/>
          </a:p>
          <a:p>
            <a:endParaRPr lang="en-US" altLang="en-US" sz="2800" dirty="0" smtClean="0"/>
          </a:p>
        </p:txBody>
      </p:sp>
      <p:sp>
        <p:nvSpPr>
          <p:cNvPr id="624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24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Este posibil sa facem o decuplare completa intre intelesul initial al operatorului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exemplu: &lt;&lt; &gt;&gt;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mostenire: operatorii (mai putin =) sunt mosteniti de clasa derivata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clasa derivata poate sa isi redefineasca operatorii</a:t>
            </a:r>
          </a:p>
        </p:txBody>
      </p:sp>
      <p:sp>
        <p:nvSpPr>
          <p:cNvPr id="634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34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Supraincarcarea operatorilor ca functii prieten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operatorii pot fi definiti si ca functie nemembra a clasei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o facem functie prietena pentru a putea accesa rapid campurile protejate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nu avem pointerul “this”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deci vom avea nevoie de toti operanzii ca parametri pentru functia operator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primul parametru este operandul din stanga, al doilea parametru este operandul din dreapta</a:t>
            </a:r>
          </a:p>
        </p:txBody>
      </p:sp>
      <p:sp>
        <p:nvSpPr>
          <p:cNvPr id="645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45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5181600" cy="514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friend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Now, + is overloaded using friend function.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op1,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029200" y="228600"/>
            <a:ext cx="3886200" cy="5957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notice order of operands</a:t>
            </a:r>
            <a:endParaRPr lang="en-US" altLang="en-US" sz="1600" dirty="0"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op2.latitude;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6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 = ob1 + ob2;           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55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Restrictii pentru operatorii definiti ca prieten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772400" cy="1905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nu se pot </a:t>
            </a:r>
            <a:r>
              <a:rPr lang="en-US" altLang="en-US" dirty="0" err="1" smtClean="0">
                <a:solidFill>
                  <a:srgbClr val="FF0000"/>
                </a:solidFill>
              </a:rPr>
              <a:t>supraincarca</a:t>
            </a:r>
            <a:r>
              <a:rPr lang="en-US" altLang="en-US" dirty="0" smtClean="0">
                <a:solidFill>
                  <a:srgbClr val="FF0000"/>
                </a:solidFill>
              </a:rPr>
              <a:t> = () [] </a:t>
            </a:r>
            <a:r>
              <a:rPr lang="en-US" altLang="en-US" dirty="0" err="1" smtClean="0">
                <a:solidFill>
                  <a:srgbClr val="FF0000"/>
                </a:solidFill>
              </a:rPr>
              <a:t>sau</a:t>
            </a:r>
            <a:r>
              <a:rPr lang="en-US" altLang="en-US" dirty="0" smtClean="0">
                <a:solidFill>
                  <a:srgbClr val="FF0000"/>
                </a:solidFill>
              </a:rPr>
              <a:t> -&gt;</a:t>
            </a:r>
            <a:r>
              <a:rPr lang="en-US" altLang="en-US" dirty="0" smtClean="0"/>
              <a:t> cu </a:t>
            </a:r>
            <a:r>
              <a:rPr lang="en-US" altLang="en-US" dirty="0" err="1" smtClean="0"/>
              <a:t>functii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prieten</a:t>
            </a:r>
            <a:endParaRPr lang="en-US" altLang="en-US" dirty="0" smtClean="0"/>
          </a:p>
          <a:p>
            <a:r>
              <a:rPr lang="en-US" altLang="en-US" dirty="0" err="1" smtClean="0"/>
              <a:t>pentru</a:t>
            </a:r>
            <a:r>
              <a:rPr lang="en-US" altLang="en-US" dirty="0" smtClean="0"/>
              <a:t> ++ </a:t>
            </a:r>
            <a:r>
              <a:rPr lang="en-US" altLang="en-US" dirty="0" err="1" smtClean="0"/>
              <a:t>sau</a:t>
            </a:r>
            <a:r>
              <a:rPr lang="en-US" altLang="en-US" dirty="0" smtClean="0"/>
              <a:t> -- </a:t>
            </a:r>
            <a:r>
              <a:rPr lang="en-US" altLang="en-US" dirty="0" err="1" smtClean="0"/>
              <a:t>trebuie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folosim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referinte</a:t>
            </a: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665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656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functii prieten pentru operatori unari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pentru ++, -- folosim referinta pentru a transmite operandul </a:t>
            </a:r>
          </a:p>
          <a:p>
            <a:pPr lvl="1"/>
            <a:r>
              <a:rPr lang="en-US" altLang="en-US" smtClean="0"/>
              <a:t>pentru ca trebuie sa se modifice si nu avem pointerul this</a:t>
            </a:r>
          </a:p>
          <a:p>
            <a:pPr lvl="1"/>
            <a:r>
              <a:rPr lang="en-US" altLang="en-US" smtClean="0"/>
              <a:t>apel prin valoare: primim o copie a obiectului si nu putem modifica operandul (ci doar copia)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675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758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60944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Overload assignment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 a friend, use a reference parameter.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791200" y="1081088"/>
            <a:ext cx="2895600" cy="44815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Make – a friend. Use reference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</a:t>
            </a:r>
            <a:r>
              <a:rPr lang="en-US" altLang="en-US" sz="1600" dirty="0"/>
              <a:t>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ob1.show();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 = 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12 22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--ob2;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861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pentru varianta postfix ++ --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la fel ca la supraincarcarea operatorilor prin functii membru ale clasei: parametru int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362200" y="3360738"/>
            <a:ext cx="5181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friend, postfix version of 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friend loc operator++(loc &amp;op, int x);</a:t>
            </a:r>
          </a:p>
        </p:txBody>
      </p:sp>
      <p:sp>
        <p:nvSpPr>
          <p:cNvPr id="6963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963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Diferente supraincarcarea prin membri sau prieteni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altLang="en-US" smtClean="0"/>
              <a:t>de multe ori nu avem diferente, </a:t>
            </a:r>
          </a:p>
          <a:p>
            <a:pPr lvl="1"/>
            <a:r>
              <a:rPr lang="en-US" altLang="en-US" smtClean="0"/>
              <a:t>atunci e indicat sa folosim functii membru</a:t>
            </a:r>
          </a:p>
          <a:p>
            <a:r>
              <a:rPr lang="en-US" altLang="en-US" smtClean="0"/>
              <a:t>uneori avem insa diferente: pozitia operanzilor</a:t>
            </a:r>
          </a:p>
          <a:p>
            <a:pPr lvl="1"/>
            <a:r>
              <a:rPr lang="en-US" altLang="en-US" smtClean="0"/>
              <a:t>pentru functii membru operandul din stanga apeleaza functia operator supraincarcata</a:t>
            </a:r>
          </a:p>
          <a:p>
            <a:pPr lvl="1"/>
            <a:r>
              <a:rPr lang="en-US" altLang="en-US" smtClean="0"/>
              <a:t>daca vrem sa scriem expresie: 100+ob; probleme la compilare=&gt; functii prieten</a:t>
            </a:r>
          </a:p>
          <a:p>
            <a:endParaRPr lang="en-US" altLang="en-US" smtClean="0"/>
          </a:p>
        </p:txBody>
      </p:sp>
      <p:sp>
        <p:nvSpPr>
          <p:cNvPr id="7066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066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 aceste cazuri trebuie sa definim doua functii de supraincarcare: </a:t>
            </a:r>
          </a:p>
          <a:p>
            <a:pPr lvl="1"/>
            <a:r>
              <a:rPr lang="en-US" altLang="en-US" smtClean="0"/>
              <a:t>int + tipClasa </a:t>
            </a:r>
          </a:p>
          <a:p>
            <a:pPr lvl="1"/>
            <a:r>
              <a:rPr lang="en-US" altLang="en-US" smtClean="0"/>
              <a:t>tipClasa + int</a:t>
            </a:r>
          </a:p>
          <a:p>
            <a:pPr lvl="1"/>
            <a:endParaRPr lang="en-US" altLang="en-US" smtClean="0"/>
          </a:p>
        </p:txBody>
      </p:sp>
      <p:sp>
        <p:nvSpPr>
          <p:cNvPr id="7168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68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smtClean="0"/>
              <a:t>Membrii statici ai unei clase</a:t>
            </a:r>
          </a:p>
        </p:txBody>
      </p:sp>
      <p:sp>
        <p:nvSpPr>
          <p:cNvPr id="71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distincte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fiecare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b="1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o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singura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</a:t>
            </a:r>
            <a:r>
              <a:rPr lang="en-US" sz="2800" b="1" dirty="0">
                <a:latin typeface="+mj-lt"/>
                <a:ea typeface="Arial"/>
                <a:cs typeface="Arial"/>
                <a:sym typeface="Arial"/>
              </a:rPr>
              <a:t>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”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create,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accesate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independent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afara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5908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op1, 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loc + int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op1.longitude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op1.latitude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</a:t>
            </a:r>
            <a:r>
              <a:rPr lang="en-US" altLang="en-US" sz="1600" dirty="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+ loc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op1, loc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op2.longitude;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op2.latitude;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334000" y="762000"/>
            <a:ext cx="3581400" cy="30527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14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ob1 = ob2 + 10;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both of these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ob3 = 10 + ob2;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are valid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/>
              <a:t>   </a:t>
            </a:r>
            <a:r>
              <a:rPr lang="en-US" altLang="en-US" sz="1600" dirty="0"/>
              <a:t>ob1.show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ob3.show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727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new si delete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2800" smtClean="0"/>
              <a:t>supraincarcare op. de folosire memorie in mod dinamic pentru cazuri speciale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r>
              <a:rPr lang="en-US" altLang="en-US" sz="2800" smtClean="0"/>
              <a:t>size_t: predefinit</a:t>
            </a:r>
          </a:p>
          <a:p>
            <a:r>
              <a:rPr lang="en-US" altLang="en-US" sz="2800" smtClean="0"/>
              <a:t>pentru new: constructorul este chemat automat</a:t>
            </a:r>
          </a:p>
          <a:p>
            <a:r>
              <a:rPr lang="en-US" altLang="en-US" sz="2800" smtClean="0"/>
              <a:t>pentru delete: destructorul este chemat automat</a:t>
            </a:r>
          </a:p>
          <a:p>
            <a:r>
              <a:rPr lang="en-US" altLang="en-US" sz="2800" smtClean="0"/>
              <a:t>supraincarcare la nivel de clasa sau globala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343400" y="2971800"/>
            <a:ext cx="45720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Allocate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Perform allocation. Throw bad_alloc on failure.Constructor called automatically. */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pointer_to_memory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Delete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Free memory pointed to by p.Destructor called automatically. */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7373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373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28600" y="831850"/>
            <a:ext cx="4267200" cy="58181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            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new overloaded relative to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 overloaded new.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p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Calibri" pitchFamily="34" charset="0"/>
                <a:cs typeface="Times New Roman" pitchFamily="18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7475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475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114800" y="762000"/>
            <a:ext cx="4953000" cy="56880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</a:rPr>
              <a:t>// delete overloaded relative to loc.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overloaded delete.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603000"/>
                </a:solidFill>
                <a:latin typeface="+mn-lt"/>
              </a:rPr>
              <a:t>free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p1.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p2.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286000" y="2209800"/>
            <a:ext cx="4572000" cy="3500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10 20</a:t>
            </a:r>
          </a:p>
          <a:p>
            <a:pPr marL="342900" indent="-342900"/>
            <a:r>
              <a:rPr lang="en-US" altLang="en-US"/>
              <a:t>-10 -20</a:t>
            </a:r>
          </a:p>
          <a:p>
            <a:pPr marL="342900" indent="-342900"/>
            <a:r>
              <a:rPr lang="en-US" altLang="en-US"/>
              <a:t>In overloaded delete.</a:t>
            </a:r>
          </a:p>
          <a:p>
            <a:pPr marL="342900" indent="-342900"/>
            <a:r>
              <a:rPr lang="en-US" altLang="en-US"/>
              <a:t>In overloaded delete.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daca new sau delete sunt folositi pentru alt tip de date in program, versiunile originale sunt folosite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se poate face overload pe new si delete la nivel global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se declara in afara oricarei clase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pentru new/delete definiti si global si in clasa, cel din clasa e folosit pentru elemente de tipul clasei, si in rest e folosit cel redefinit global</a:t>
            </a:r>
          </a:p>
        </p:txBody>
      </p:sp>
      <p:sp>
        <p:nvSpPr>
          <p:cNvPr id="757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578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495800" y="398463"/>
            <a:ext cx="4267200" cy="60023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Global 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03000"/>
                </a:solidFill>
                <a:latin typeface="+mj-lt"/>
              </a:rPr>
              <a:t>free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p1.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p2.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uses overloaded new, too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f.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+mj-lt"/>
              </a:rPr>
              <a:t>10.10</a:t>
            </a:r>
            <a:r>
              <a:rPr lang="en-US" sz="1600" dirty="0">
                <a:solidFill>
                  <a:srgbClr val="00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768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680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6200" y="762000"/>
            <a:ext cx="4191000" cy="59150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>
                <a:solidFill>
                  <a:srgbClr val="40015A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j-lt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E34ADC"/>
                </a:solidFill>
                <a:latin typeface="+mj-lt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 err="1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Global new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new si delete pentru array-uri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7772400" cy="533400"/>
          </a:xfrm>
        </p:spPr>
        <p:txBody>
          <a:bodyPr/>
          <a:lstStyle/>
          <a:p>
            <a:r>
              <a:rPr lang="en-US" altLang="en-US" smtClean="0"/>
              <a:t>facem overload de doua ori</a:t>
            </a:r>
          </a:p>
        </p:txBody>
      </p:sp>
      <p:sp>
        <p:nvSpPr>
          <p:cNvPr id="778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78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133600" y="2322513"/>
            <a:ext cx="5562600" cy="3527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Allocate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/* Perform allocation. Throw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 on failure.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Constructor for each element called automatically. 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pointer_to_memory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Delete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/* Free memory pointed to by p.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Destructor for each element called automatically.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[]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trebuie sa fie functii membru, (nestatice)</a:t>
            </a:r>
          </a:p>
          <a:p>
            <a:r>
              <a:rPr lang="en-US" altLang="en-US" smtClean="0"/>
              <a:t>nu pot fi functii prieten</a:t>
            </a:r>
          </a:p>
          <a:p>
            <a:r>
              <a:rPr lang="en-US" altLang="en-US" smtClean="0"/>
              <a:t>este considerat operator binar</a:t>
            </a:r>
          </a:p>
          <a:p>
            <a:r>
              <a:rPr lang="en-US" altLang="en-US" smtClean="0"/>
              <a:t>o[3] se tranfsorma in</a:t>
            </a:r>
          </a:p>
          <a:p>
            <a:r>
              <a:rPr lang="en-US" altLang="en-US" smtClean="0"/>
              <a:t>o.operator[](3)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4343400" y="4114800"/>
            <a:ext cx="4572000" cy="143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type class-name::operator[](int i)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// . . .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788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885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987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1231900"/>
            <a:ext cx="6324600" cy="40259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operatorul [] poate fi folosit si la stanga unei atribuiri (obiectul intors este atunci referinta)</a:t>
            </a:r>
          </a:p>
        </p:txBody>
      </p:sp>
      <p:sp>
        <p:nvSpPr>
          <p:cNvPr id="8089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090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1447800"/>
          </a:xfrm>
          <a:noFill/>
        </p:spPr>
        <p:txBody>
          <a:bodyPr/>
          <a:lstStyle/>
          <a:p>
            <a:r>
              <a:rPr lang="en-US" altLang="en-US" smtClean="0"/>
              <a:t>putem in acest fel verifica array-urile</a:t>
            </a:r>
          </a:p>
          <a:p>
            <a:r>
              <a:rPr lang="en-US" altLang="en-US" smtClean="0"/>
              <a:t>exemplul urmator</a:t>
            </a:r>
          </a:p>
        </p:txBody>
      </p:sp>
      <p:sp>
        <p:nvSpPr>
          <p:cNvPr id="8192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2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685800"/>
            <a:ext cx="6324600" cy="4691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25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[] on left of 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now displays 25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smtClean="0"/>
              <a:t>Membrii statici ai unei clase</a:t>
            </a:r>
          </a:p>
        </p:txBody>
      </p:sp>
      <p:sp>
        <p:nvSpPr>
          <p:cNvPr id="81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asupra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intregii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nu au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“this”;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doar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membrilor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::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obiect.membru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identic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294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6200" y="1027113"/>
            <a:ext cx="5562600" cy="535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 safe array example.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Provide range checking for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||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</a:rPr>
              <a:t>Boundary Error</a:t>
            </a:r>
            <a:r>
              <a:rPr lang="en-US" sz="18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j-lt"/>
              </a:rPr>
              <a:t>exit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114800" y="355600"/>
            <a:ext cx="4724400" cy="284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altLang="en-US" sz="1600" dirty="0"/>
              <a:t> main() {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atype</a:t>
            </a:r>
            <a:r>
              <a:rPr lang="en-US" altLang="en-US" sz="1600" dirty="0"/>
              <a:t> ob(1, 2, 3);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ob[1]; //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displays</a:t>
            </a:r>
            <a:r>
              <a:rPr lang="en-US" altLang="en-US" sz="1600" dirty="0"/>
              <a:t> 2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" ";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ob[1] = 25; // [] appears on left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altLang="en-US" sz="1600" dirty="0"/>
              <a:t> ob[1]; // displays 25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ob[3] = 44; 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             // generates runtime error, 3 out-of-range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altLang="en-US" sz="1600" dirty="0"/>
              <a:t> 0;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()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nu creem un nou fel de a chema functii</a:t>
            </a:r>
          </a:p>
          <a:p>
            <a:r>
              <a:rPr lang="en-US" altLang="en-US" smtClean="0"/>
              <a:t>definim un mod de a chema functii cu numar arbitrar de parametrii</a:t>
            </a:r>
          </a:p>
          <a:p>
            <a:endParaRPr lang="en-US" altLang="en-US" smtClean="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838200" y="3929063"/>
            <a:ext cx="5564188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600" b="1"/>
              <a:t>double operator()(int a, float f, char *s);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O(10, 23.34, "hi");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                                echivalent cu O.operator()(10, 23.34, "hi");</a:t>
            </a:r>
          </a:p>
        </p:txBody>
      </p:sp>
      <p:sp>
        <p:nvSpPr>
          <p:cNvPr id="839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397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038600" y="962025"/>
            <a:ext cx="4800600" cy="4524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Overload + for loc.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loc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loc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7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8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executed by itself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used in expressions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5562600" y="4633913"/>
            <a:ext cx="1828800" cy="1766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7 8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11 11</a:t>
            </a:r>
          </a:p>
        </p:txBody>
      </p:sp>
      <p:sp>
        <p:nvSpPr>
          <p:cNvPr id="849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499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95263" y="838200"/>
            <a:ext cx="4071937" cy="5576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cs typeface="Arial" pitchFamily="34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cs typeface="Arial" pitchFamily="34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cs typeface="Arial" pitchFamily="34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cs typeface="Arial" pitchFamily="34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Overload ( ) for loc.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overload pe -&gt;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operator unar</a:t>
            </a:r>
          </a:p>
          <a:p>
            <a:r>
              <a:rPr lang="en-US" altLang="en-US" smtClean="0"/>
              <a:t>obiect-&gt;element</a:t>
            </a:r>
          </a:p>
          <a:p>
            <a:pPr lvl="1"/>
            <a:r>
              <a:rPr lang="en-US" altLang="en-US" smtClean="0"/>
              <a:t>obiect genereaza apelul</a:t>
            </a:r>
          </a:p>
          <a:p>
            <a:pPr lvl="1"/>
            <a:r>
              <a:rPr lang="en-US" altLang="en-US" smtClean="0"/>
              <a:t>element trebuie sa fie accesibil</a:t>
            </a:r>
          </a:p>
          <a:p>
            <a:pPr lvl="1"/>
            <a:r>
              <a:rPr lang="en-US" altLang="en-US" smtClean="0"/>
              <a:t>intoarce un pointer catre un obiect din clasa</a:t>
            </a:r>
          </a:p>
          <a:p>
            <a:pPr lvl="1"/>
            <a:endParaRPr lang="en-US" altLang="en-US" smtClean="0"/>
          </a:p>
        </p:txBody>
      </p:sp>
      <p:sp>
        <p:nvSpPr>
          <p:cNvPr id="860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60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704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600200" y="1143000"/>
            <a:ext cx="64008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this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same as </a:t>
            </a:r>
            <a:r>
              <a:rPr lang="en-US" sz="2000" dirty="0" err="1">
                <a:solidFill>
                  <a:srgbClr val="696969"/>
                </a:solidFill>
                <a:latin typeface="+mn-lt"/>
              </a:rPr>
              <a:t>ob.i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ob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operatorului ,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operator binar</a:t>
            </a:r>
          </a:p>
          <a:p>
            <a:r>
              <a:rPr lang="en-US" altLang="en-US" smtClean="0"/>
              <a:t>ar trebui ignorate toate valorile mai putin a celui mai din dreapta operand</a:t>
            </a:r>
          </a:p>
          <a:p>
            <a:endParaRPr lang="en-US" altLang="en-US" smtClean="0"/>
          </a:p>
        </p:txBody>
      </p:sp>
      <p:sp>
        <p:nvSpPr>
          <p:cNvPr id="880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80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52400" y="762000"/>
            <a:ext cx="4648200" cy="5540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comma for loc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572000" y="831850"/>
            <a:ext cx="4419600" cy="442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Overload + for loc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displays 1 1, the value of ob3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3733800" y="3468688"/>
            <a:ext cx="1676400" cy="2017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800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5 30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10 60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</p:txBody>
      </p:sp>
      <p:sp>
        <p:nvSpPr>
          <p:cNvPr id="8909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909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ro-RO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5</a:t>
            </a:r>
          </a:p>
          <a:p>
            <a:pPr>
              <a:buNone/>
              <a:defRPr/>
            </a:pPr>
            <a:endParaRPr lang="ro-RO" sz="28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None/>
              <a:defRPr/>
            </a:pPr>
            <a:r>
              <a:rPr lang="ro-RO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Recapitulare (static, parametrii </a:t>
            </a:r>
            <a:r>
              <a:rPr lang="ro-RO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default</a:t>
            </a:r>
            <a:r>
              <a:rPr lang="ro-RO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funcții) si</a:t>
            </a:r>
          </a:p>
          <a:p>
            <a:pPr lvl="0">
              <a:defRPr/>
            </a:pPr>
            <a:r>
              <a:rPr lang="ro-RO" altLang="en-US" sz="2800" dirty="0" smtClean="0"/>
              <a:t>supraîncărcarea funcțiilor in C++</a:t>
            </a:r>
          </a:p>
          <a:p>
            <a:pPr lvl="0">
              <a:defRPr/>
            </a:pPr>
            <a:r>
              <a:rPr lang="ro-RO" altLang="en-US" sz="2800" dirty="0" smtClean="0"/>
              <a:t>supraîncărcarea operatorilor in C++</a:t>
            </a:r>
          </a:p>
          <a:p>
            <a:pPr lvl="0" eaLnBrk="1" hangingPunct="1">
              <a:defRPr/>
            </a:pPr>
            <a:endParaRPr lang="ro-RO" altLang="en-US" sz="2800" dirty="0" smtClean="0"/>
          </a:p>
          <a:p>
            <a:pPr lvl="0" eaLnBrk="1" hangingPunct="1">
              <a:defRPr/>
            </a:pPr>
            <a:endParaRPr lang="ro-RO" altLang="en-US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ro-RO" sz="2800" b="1" dirty="0" smtClean="0">
                <a:latin typeface="Arial"/>
                <a:ea typeface="Arial"/>
                <a:cs typeface="Arial"/>
                <a:sym typeface="Arial"/>
              </a:rPr>
              <a:t>4. Static, supraîncărcarea funcțiilor, pointeri către funcții</a:t>
            </a:r>
            <a:endParaRPr lang="ro-RO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smtClean="0"/>
              <a:t>Folosirea uzuala a functiilor statice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1676400"/>
            <a:ext cx="6248400" cy="4278094"/>
            <a:chOff x="304800" y="598487"/>
            <a:chExt cx="6248400" cy="4278095"/>
          </a:xfrm>
        </p:grpSpPr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381000" y="598487"/>
              <a:ext cx="6172200" cy="42780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4A43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#include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</a:t>
              </a:r>
              <a:r>
                <a:rPr lang="ro-RO" sz="1600" b="1" dirty="0" err="1">
                  <a:solidFill>
                    <a:srgbClr val="40015A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iostream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&gt;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using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namespace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66616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std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 smtClean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ro-RO" sz="1600" b="1" dirty="0">
                  <a:solidFill>
                    <a:srgbClr val="E34ADC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smtClean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600" b="1" dirty="0" smtClean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smtClean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smtClean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x</a:t>
              </a:r>
              <a:r>
                <a:rPr lang="ro-RO" sz="1600" b="1" dirty="0" smtClean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ro-RO" sz="1600" b="1" dirty="0" err="1">
                  <a:solidFill>
                    <a:srgbClr val="603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define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4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 data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before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object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creation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100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x</a:t>
              </a:r>
              <a:r>
                <a:rPr lang="ro-RO" sz="1600" b="1" dirty="0" err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.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displays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100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</a:t>
              </a:r>
              <a:endParaRPr lang="ro-RO" sz="5400" b="1" dirty="0">
                <a:ea typeface="Times New Roman" pitchFamily="18" charset="0"/>
                <a:cs typeface="Courier New" pitchFamily="49" charset="0"/>
              </a:endParaRPr>
            </a:p>
          </p:txBody>
        </p:sp>
        <p:sp>
          <p:nvSpPr>
            <p:cNvPr id="9223" name="TextBox 5"/>
            <p:cNvSpPr txBox="1">
              <a:spLocks noChangeArrowheads="1"/>
            </p:cNvSpPr>
            <p:nvPr/>
          </p:nvSpPr>
          <p:spPr bwMode="auto">
            <a:xfrm>
              <a:off x="304800" y="120808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Operatorul de rezolutie de scop ::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52400" y="1933575"/>
            <a:ext cx="36576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ro-RO" sz="2400" dirty="0">
                <a:solidFill>
                  <a:srgbClr val="000000"/>
                </a:solidFill>
              </a:rPr>
              <a:t> 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global i</a:t>
            </a:r>
            <a:endParaRPr lang="en-US" sz="2400" dirty="0">
              <a:solidFill>
                <a:srgbClr val="696969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void</a:t>
            </a:r>
            <a:r>
              <a:rPr lang="ro-RO" sz="2400" dirty="0">
                <a:solidFill>
                  <a:srgbClr val="000000"/>
                </a:solidFill>
              </a:rPr>
              <a:t> f</a:t>
            </a:r>
            <a:r>
              <a:rPr lang="ro-RO" sz="2400" dirty="0">
                <a:solidFill>
                  <a:srgbClr val="808030"/>
                </a:solidFill>
              </a:rPr>
              <a:t>()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{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ro-RO" sz="2400" b="1" dirty="0" smtClean="0">
                <a:solidFill>
                  <a:srgbClr val="800000"/>
                </a:solidFill>
              </a:rPr>
              <a:t>int</a:t>
            </a:r>
            <a:r>
              <a:rPr lang="ro-RO" sz="2400" dirty="0" smtClean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000000"/>
                </a:solidFill>
              </a:rPr>
              <a:t>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local i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ro-RO" sz="2400" dirty="0">
                <a:solidFill>
                  <a:srgbClr val="000000"/>
                </a:solidFill>
              </a:rPr>
              <a:t>i </a:t>
            </a:r>
            <a:r>
              <a:rPr lang="ro-RO" sz="2400" dirty="0">
                <a:solidFill>
                  <a:srgbClr val="808030"/>
                </a:solidFill>
              </a:rPr>
              <a:t>=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008C00"/>
                </a:solidFill>
              </a:rPr>
              <a:t>10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uses local i</a:t>
            </a:r>
            <a:r>
              <a:rPr lang="ro-RO" sz="2400" dirty="0">
                <a:solidFill>
                  <a:srgbClr val="808030"/>
                </a:solidFill>
              </a:rPr>
              <a:t>.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}</a:t>
            </a:r>
            <a:endParaRPr lang="en-US" altLang="ro-RO" sz="2400" b="1" dirty="0"/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762000" y="4800600"/>
            <a:ext cx="328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o-RO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62400" y="1905000"/>
            <a:ext cx="5029200" cy="3046988"/>
            <a:chOff x="4038600" y="1906012"/>
            <a:chExt cx="5029200" cy="3048275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4038600" y="1906012"/>
              <a:ext cx="5029200" cy="304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int</a:t>
              </a:r>
              <a:r>
                <a:rPr lang="ro-RO" sz="2400" dirty="0"/>
                <a:t> i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global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void</a:t>
              </a:r>
              <a:r>
                <a:rPr lang="ro-RO" sz="2400" dirty="0"/>
                <a:t> f</a:t>
              </a:r>
              <a:r>
                <a:rPr lang="ro-RO" sz="2400" dirty="0">
                  <a:solidFill>
                    <a:srgbClr val="808030"/>
                  </a:solidFill>
                </a:rPr>
                <a:t>()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{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b="1" dirty="0">
                  <a:solidFill>
                    <a:srgbClr val="800000"/>
                  </a:solidFill>
                </a:rPr>
                <a:t>	</a:t>
              </a:r>
              <a:r>
                <a:rPr lang="ro-RO" sz="2400" b="1" dirty="0" smtClean="0">
                  <a:solidFill>
                    <a:srgbClr val="800000"/>
                  </a:solidFill>
                </a:rPr>
                <a:t>int</a:t>
              </a:r>
              <a:r>
                <a:rPr lang="ro-RO" sz="2400" dirty="0" smtClean="0"/>
                <a:t> I</a:t>
              </a:r>
              <a:r>
                <a:rPr lang="en-US" sz="2400" dirty="0" smtClean="0"/>
                <a:t> = 7</a:t>
              </a:r>
              <a:r>
                <a:rPr lang="ro-RO" sz="2400" dirty="0" smtClean="0">
                  <a:solidFill>
                    <a:srgbClr val="800080"/>
                  </a:solidFill>
                </a:rPr>
                <a:t>;</a:t>
              </a:r>
              <a:r>
                <a:rPr lang="ro-RO" sz="2400" dirty="0" smtClean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local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dirty="0">
                  <a:solidFill>
                    <a:srgbClr val="800080"/>
                  </a:solidFill>
                </a:rPr>
                <a:t>	</a:t>
              </a:r>
              <a:r>
                <a:rPr lang="ro-RO" sz="2400" dirty="0">
                  <a:solidFill>
                    <a:srgbClr val="800080"/>
                  </a:solidFill>
                </a:rPr>
                <a:t>::</a:t>
              </a:r>
              <a:r>
                <a:rPr lang="ro-RO" sz="2400" dirty="0"/>
                <a:t>i </a:t>
              </a:r>
              <a:r>
                <a:rPr lang="ro-RO" sz="2400" dirty="0">
                  <a:solidFill>
                    <a:srgbClr val="808030"/>
                  </a:solidFill>
                </a:rPr>
                <a:t>=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008C00"/>
                  </a:solidFill>
                </a:rPr>
                <a:t>10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now refers to global </a:t>
              </a:r>
              <a:r>
                <a:rPr lang="ro-RO" sz="2400" dirty="0" smtClean="0">
                  <a:solidFill>
                    <a:srgbClr val="696969"/>
                  </a:solidFill>
                </a:rPr>
                <a:t>i</a:t>
              </a:r>
              <a:endParaRPr lang="en-US" sz="2400" dirty="0" smtClean="0">
                <a:solidFill>
                  <a:srgbClr val="696969"/>
                </a:solidFill>
              </a:endParaRPr>
            </a:p>
            <a:p>
              <a:pPr>
                <a:buFontTx/>
                <a:buNone/>
              </a:pPr>
              <a:r>
                <a:rPr lang="en-US" dirty="0" err="1" smtClean="0">
                  <a:solidFill>
                    <a:srgbClr val="696969"/>
                  </a:solidFill>
                </a:rPr>
                <a:t>Cout</a:t>
              </a:r>
              <a:r>
                <a:rPr lang="en-US" dirty="0" smtClean="0">
                  <a:solidFill>
                    <a:srgbClr val="696969"/>
                  </a:solidFill>
                </a:rPr>
                <a:t>&lt;&lt;::I;</a:t>
              </a:r>
            </a:p>
            <a:p>
              <a:pPr>
                <a:buFontTx/>
                <a:buNone/>
              </a:pPr>
              <a:r>
                <a:rPr lang="ro-RO" sz="2400" dirty="0" smtClean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}</a:t>
              </a:r>
              <a:endParaRPr lang="en-US" altLang="ro-RO" sz="2400" b="1" dirty="0"/>
            </a:p>
          </p:txBody>
        </p:sp>
        <p:sp>
          <p:nvSpPr>
            <p:cNvPr id="12297" name="TextBox 5"/>
            <p:cNvSpPr txBox="1">
              <a:spLocks noChangeArrowheads="1"/>
            </p:cNvSpPr>
            <p:nvPr/>
          </p:nvSpPr>
          <p:spPr bwMode="auto">
            <a:xfrm>
              <a:off x="4953000" y="3430656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1229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229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Clase locale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ro-RO" smtClean="0"/>
              <a:t>putem defini clase in clase sau functii</a:t>
            </a:r>
          </a:p>
          <a:p>
            <a:r>
              <a:rPr lang="en-US" altLang="ro-RO" b="1" smtClean="0"/>
              <a:t>class</a:t>
            </a:r>
            <a:r>
              <a:rPr lang="en-US" altLang="ro-RO" smtClean="0"/>
              <a:t> este o declaratie, deci defineste un scop</a:t>
            </a:r>
          </a:p>
          <a:p>
            <a:r>
              <a:rPr lang="en-US" altLang="ro-RO" smtClean="0"/>
              <a:t>operatorul de rezolutie de scop ajuta in aceste cazuri</a:t>
            </a:r>
          </a:p>
          <a:p>
            <a:r>
              <a:rPr lang="en-US" altLang="ro-RO" smtClean="0"/>
              <a:t>rar utilizate clase in clase</a:t>
            </a:r>
          </a:p>
          <a:p>
            <a:endParaRPr lang="en-US" altLang="ro-RO" smtClean="0"/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990600"/>
            <a:ext cx="4267200" cy="4114800"/>
          </a:xfrm>
        </p:spPr>
        <p:txBody>
          <a:bodyPr/>
          <a:lstStyle/>
          <a:p>
            <a:r>
              <a:rPr lang="en-US" altLang="ro-RO" sz="2400" dirty="0" err="1" smtClean="0"/>
              <a:t>exemplu</a:t>
            </a:r>
            <a:r>
              <a:rPr lang="en-US" altLang="ro-RO" sz="2400" dirty="0" smtClean="0"/>
              <a:t> de </a:t>
            </a:r>
            <a:r>
              <a:rPr lang="en-US" altLang="ro-RO" sz="2400" dirty="0" err="1" smtClean="0"/>
              <a:t>clasa</a:t>
            </a:r>
            <a:r>
              <a:rPr lang="en-US" altLang="ro-RO" sz="2400" dirty="0" smtClean="0"/>
              <a:t> in </a:t>
            </a:r>
            <a:r>
              <a:rPr lang="en-US" altLang="ro-RO" sz="2400" dirty="0" err="1" smtClean="0"/>
              <a:t>functia</a:t>
            </a:r>
            <a:r>
              <a:rPr lang="en-US" altLang="ro-RO" sz="2400" dirty="0" smtClean="0"/>
              <a:t> f()</a:t>
            </a:r>
          </a:p>
          <a:p>
            <a:r>
              <a:rPr lang="en-US" altLang="ro-RO" sz="2400" dirty="0" err="1" smtClean="0"/>
              <a:t>restrictii</a:t>
            </a:r>
            <a:r>
              <a:rPr lang="en-US" altLang="ro-RO" sz="2400" dirty="0" smtClean="0"/>
              <a:t>: </a:t>
            </a:r>
            <a:r>
              <a:rPr lang="en-US" altLang="ro-RO" sz="2400" dirty="0" err="1" smtClean="0"/>
              <a:t>functii</a:t>
            </a:r>
            <a:r>
              <a:rPr lang="en-US" altLang="ro-RO" sz="2400" dirty="0" smtClean="0"/>
              <a:t> definite in </a:t>
            </a:r>
            <a:r>
              <a:rPr lang="en-US" altLang="ro-RO" sz="2400" dirty="0" err="1" smtClean="0"/>
              <a:t>clasa</a:t>
            </a:r>
            <a:endParaRPr lang="en-US" altLang="ro-RO" sz="2400" dirty="0" smtClean="0"/>
          </a:p>
          <a:p>
            <a:r>
              <a:rPr lang="en-US" altLang="ro-RO" sz="2400" dirty="0" smtClean="0"/>
              <a:t>nu </a:t>
            </a:r>
            <a:r>
              <a:rPr lang="en-US" altLang="ro-RO" sz="2400" dirty="0" err="1" smtClean="0"/>
              <a:t>acceseaza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variabilele</a:t>
            </a:r>
            <a:r>
              <a:rPr lang="en-US" altLang="ro-RO" sz="2400" dirty="0" smtClean="0"/>
              <a:t> locale ale </a:t>
            </a:r>
            <a:r>
              <a:rPr lang="en-US" altLang="ro-RO" sz="2400" dirty="0" err="1" smtClean="0"/>
              <a:t>functiei</a:t>
            </a:r>
            <a:endParaRPr lang="en-US" altLang="ro-RO" sz="2400" dirty="0" smtClean="0"/>
          </a:p>
          <a:p>
            <a:r>
              <a:rPr lang="en-US" altLang="ro-RO" sz="2400" dirty="0" err="1" smtClean="0"/>
              <a:t>acceseaza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variabilele</a:t>
            </a:r>
            <a:r>
              <a:rPr lang="en-US" altLang="ro-RO" sz="2400" dirty="0" smtClean="0"/>
              <a:t> definite static</a:t>
            </a:r>
          </a:p>
          <a:p>
            <a:r>
              <a:rPr lang="en-US" altLang="ro-RO" sz="2400" dirty="0" err="1" smtClean="0"/>
              <a:t>fara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variabile</a:t>
            </a:r>
            <a:r>
              <a:rPr lang="en-US" altLang="ro-RO" sz="2400" dirty="0" smtClean="0"/>
              <a:t> static definite in </a:t>
            </a:r>
            <a:r>
              <a:rPr lang="en-US" altLang="ro-RO" sz="2400" dirty="0" err="1" smtClean="0"/>
              <a:t>clasa</a:t>
            </a:r>
            <a:endParaRPr lang="en-US" altLang="ro-RO" sz="2400" dirty="0" smtClean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38200"/>
            <a:ext cx="4572000" cy="5078313"/>
            <a:chOff x="304800" y="228600"/>
            <a:chExt cx="4572000" cy="5078043"/>
          </a:xfrm>
        </p:grpSpPr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304800" y="228600"/>
              <a:ext cx="4572000" cy="5078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1800" dirty="0">
                  <a:solidFill>
                    <a:srgbClr val="004A43"/>
                  </a:solidFill>
                </a:rPr>
                <a:t>#include </a:t>
              </a:r>
              <a:r>
                <a:rPr lang="ro-RO" sz="1800" dirty="0">
                  <a:solidFill>
                    <a:srgbClr val="800000"/>
                  </a:solidFill>
                </a:rPr>
                <a:t>&lt;</a:t>
              </a:r>
              <a:r>
                <a:rPr lang="ro-RO" sz="1800" dirty="0">
                  <a:solidFill>
                    <a:srgbClr val="40015A"/>
                  </a:solidFill>
                </a:rPr>
                <a:t>iostream</a:t>
              </a:r>
              <a:r>
                <a:rPr lang="ro-RO" sz="1800" dirty="0">
                  <a:solidFill>
                    <a:srgbClr val="800000"/>
                  </a:solidFill>
                </a:rPr>
                <a:t>&gt;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using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namespace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66616"/>
                  </a:solidFill>
                </a:rPr>
                <a:t>std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400000"/>
                  </a:solidFill>
                </a:rPr>
                <a:t>main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96969"/>
                  </a:solidFill>
                </a:rPr>
                <a:t>// myclass not known here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008C00"/>
                  </a:solidFill>
                </a:rPr>
                <a:t>0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class</a:t>
              </a:r>
              <a:r>
                <a:rPr lang="ro-RO" sz="1800" dirty="0"/>
                <a:t> myclass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E34ADC"/>
                  </a:solidFill>
                </a:rPr>
                <a:t>   </a:t>
              </a:r>
              <a:endParaRPr lang="en-US" sz="1800" dirty="0">
                <a:solidFill>
                  <a:srgbClr val="E34ADC"/>
                </a:solidFill>
              </a:endParaRPr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E34ADC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public</a:t>
              </a:r>
              <a:r>
                <a:rPr lang="ro-RO" sz="1800" dirty="0">
                  <a:solidFill>
                    <a:srgbClr val="E34ADC"/>
                  </a:solidFill>
                </a:rPr>
                <a:t>: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n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8030"/>
                  </a:solidFill>
                </a:rPr>
                <a:t>=</a:t>
              </a:r>
              <a:r>
                <a:rPr lang="ro-RO" sz="1800" dirty="0"/>
                <a:t>n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dirty="0">
                  <a:solidFill>
                    <a:srgbClr val="008C00"/>
                  </a:solidFill>
                </a:rPr>
                <a:t>10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603000"/>
                  </a:solidFill>
                </a:rPr>
                <a:t>	</a:t>
              </a:r>
              <a:r>
                <a:rPr lang="ro-RO" sz="1800" dirty="0">
                  <a:solidFill>
                    <a:srgbClr val="603000"/>
                  </a:solidFill>
                </a:rPr>
                <a:t>cout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8030"/>
                  </a:solidFill>
                </a:rPr>
                <a:t>&lt;&lt;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dirty="0" smtClean="0">
                  <a:solidFill>
                    <a:srgbClr val="800080"/>
                  </a:solidFill>
                </a:rPr>
                <a:t>}</a:t>
              </a:r>
              <a:endParaRPr lang="en-US" sz="1800" dirty="0" smtClean="0">
                <a:solidFill>
                  <a:srgbClr val="800080"/>
                </a:solidFill>
              </a:endParaRPr>
            </a:p>
            <a:p>
              <a:pPr>
                <a:buFontTx/>
                <a:buNone/>
              </a:pPr>
              <a:endParaRPr lang="en-US" altLang="ro-RO" sz="1800" b="1" dirty="0" smtClean="0">
                <a:solidFill>
                  <a:srgbClr val="800080"/>
                </a:solidFill>
              </a:endParaRPr>
            </a:p>
          </p:txBody>
        </p:sp>
        <p:sp>
          <p:nvSpPr>
            <p:cNvPr id="14343" name="TextBox 5"/>
            <p:cNvSpPr txBox="1">
              <a:spLocks noChangeArrowheads="1"/>
            </p:cNvSpPr>
            <p:nvPr/>
          </p:nvSpPr>
          <p:spPr bwMode="auto">
            <a:xfrm>
              <a:off x="1295400" y="2362087"/>
              <a:ext cx="3276600" cy="1766637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ro-RO"/>
            </a:p>
          </p:txBody>
        </p:sp>
      </p:grp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Functii care intorc obiecte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sz="2800" dirty="0" smtClean="0"/>
              <a:t>o </a:t>
            </a:r>
            <a:r>
              <a:rPr lang="en-US" altLang="ro-RO" sz="2800" dirty="0" err="1" smtClean="0"/>
              <a:t>functie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poate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intoarce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obiecte</a:t>
            </a:r>
            <a:endParaRPr lang="en-US" altLang="ro-RO" sz="2800" dirty="0" smtClean="0"/>
          </a:p>
          <a:p>
            <a:r>
              <a:rPr lang="en-US" altLang="ro-RO" sz="2800" dirty="0" smtClean="0"/>
              <a:t>un </a:t>
            </a:r>
            <a:r>
              <a:rPr lang="en-US" altLang="ro-RO" sz="2800" dirty="0" err="1" smtClean="0"/>
              <a:t>obiect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temporar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este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creat</a:t>
            </a:r>
            <a:r>
              <a:rPr lang="en-US" altLang="ro-RO" sz="2800" dirty="0" smtClean="0"/>
              <a:t> automat </a:t>
            </a:r>
            <a:r>
              <a:rPr lang="en-US" altLang="ro-RO" sz="2800" dirty="0" err="1" smtClean="0"/>
              <a:t>pentru</a:t>
            </a:r>
            <a:r>
              <a:rPr lang="en-US" altLang="ro-RO" sz="2800" dirty="0" smtClean="0"/>
              <a:t> a tine </a:t>
            </a:r>
            <a:r>
              <a:rPr lang="en-US" altLang="ro-RO" sz="2800" dirty="0" err="1" smtClean="0"/>
              <a:t>informatiile</a:t>
            </a:r>
            <a:r>
              <a:rPr lang="en-US" altLang="ro-RO" sz="2800" dirty="0" smtClean="0"/>
              <a:t> din </a:t>
            </a:r>
            <a:r>
              <a:rPr lang="en-US" altLang="ro-RO" sz="2800" dirty="0" err="1" smtClean="0"/>
              <a:t>obiectul</a:t>
            </a:r>
            <a:r>
              <a:rPr lang="en-US" altLang="ro-RO" sz="2800" dirty="0" smtClean="0"/>
              <a:t> de </a:t>
            </a:r>
            <a:r>
              <a:rPr lang="en-US" altLang="ro-RO" sz="2800" dirty="0" err="1" smtClean="0"/>
              <a:t>intors</a:t>
            </a:r>
            <a:endParaRPr lang="en-US" altLang="ro-RO" sz="2800" dirty="0" smtClean="0"/>
          </a:p>
          <a:p>
            <a:r>
              <a:rPr lang="en-US" altLang="ro-RO" sz="2800" dirty="0" err="1" smtClean="0"/>
              <a:t>acesta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este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obiectul</a:t>
            </a:r>
            <a:r>
              <a:rPr lang="en-US" altLang="ro-RO" sz="2800" dirty="0" smtClean="0"/>
              <a:t> care </a:t>
            </a:r>
            <a:r>
              <a:rPr lang="en-US" altLang="ro-RO" sz="2800" dirty="0" err="1" smtClean="0"/>
              <a:t>este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intors</a:t>
            </a:r>
            <a:endParaRPr lang="en-US" altLang="ro-RO" sz="2800" dirty="0" smtClean="0"/>
          </a:p>
          <a:p>
            <a:r>
              <a:rPr lang="en-US" altLang="ro-RO" sz="2800" dirty="0" err="1" smtClean="0"/>
              <a:t>dupa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valoarea</a:t>
            </a:r>
            <a:r>
              <a:rPr lang="en-US" altLang="ro-RO" sz="2800" dirty="0" smtClean="0"/>
              <a:t> a </a:t>
            </a:r>
            <a:r>
              <a:rPr lang="en-US" altLang="ro-RO" sz="2800" dirty="0" err="1" smtClean="0"/>
              <a:t>fost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intoarsa</a:t>
            </a:r>
            <a:r>
              <a:rPr lang="en-US" altLang="ro-RO" sz="2800" dirty="0" smtClean="0"/>
              <a:t>, </a:t>
            </a:r>
            <a:r>
              <a:rPr lang="en-US" altLang="ro-RO" sz="2800" dirty="0" err="1" smtClean="0"/>
              <a:t>acest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obiect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este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distrus</a:t>
            </a:r>
            <a:endParaRPr lang="en-US" altLang="ro-RO" sz="2800" dirty="0" smtClean="0"/>
          </a:p>
          <a:p>
            <a:r>
              <a:rPr lang="en-US" altLang="ro-RO" sz="2800" dirty="0" err="1" smtClean="0"/>
              <a:t>probleme</a:t>
            </a:r>
            <a:r>
              <a:rPr lang="en-US" altLang="ro-RO" sz="2800" dirty="0" smtClean="0"/>
              <a:t> cu </a:t>
            </a:r>
            <a:r>
              <a:rPr lang="en-US" altLang="ro-RO" sz="2800" dirty="0" err="1" smtClean="0"/>
              <a:t>memoria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dinamica</a:t>
            </a:r>
            <a:r>
              <a:rPr lang="en-US" altLang="ro-RO" sz="2800" dirty="0" smtClean="0"/>
              <a:t>: </a:t>
            </a:r>
            <a:r>
              <a:rPr lang="en-US" altLang="ro-RO" sz="2800" dirty="0" err="1" smtClean="0"/>
              <a:t>solutie</a:t>
            </a:r>
            <a:r>
              <a:rPr lang="en-US" altLang="ro-RO" sz="2800" dirty="0" smtClean="0"/>
              <a:t> </a:t>
            </a:r>
            <a:r>
              <a:rPr lang="en-US" altLang="ro-RO" sz="2800" b="1" dirty="0" err="1" smtClean="0"/>
              <a:t>polimorfism</a:t>
            </a:r>
            <a:r>
              <a:rPr lang="en-US" altLang="ro-RO" sz="2800" b="1" dirty="0" smtClean="0"/>
              <a:t> </a:t>
            </a:r>
            <a:r>
              <a:rPr lang="en-US" altLang="ro-RO" sz="2800" b="1" dirty="0" err="1" smtClean="0"/>
              <a:t>pe</a:t>
            </a:r>
            <a:r>
              <a:rPr lang="en-US" altLang="ro-RO" sz="2800" b="1" dirty="0" smtClean="0"/>
              <a:t> = </a:t>
            </a:r>
            <a:r>
              <a:rPr lang="en-US" altLang="ro-RO" sz="2800" b="1" dirty="0" err="1" smtClean="0"/>
              <a:t>si</a:t>
            </a:r>
            <a:r>
              <a:rPr lang="en-US" altLang="ro-RO" sz="2800" b="1" dirty="0" smtClean="0"/>
              <a:t> </a:t>
            </a:r>
            <a:r>
              <a:rPr lang="en-US" altLang="ro-RO" sz="2800" b="1" dirty="0" err="1" smtClean="0"/>
              <a:t>pe</a:t>
            </a:r>
            <a:r>
              <a:rPr lang="en-US" altLang="ro-RO" sz="2800" b="1" dirty="0" smtClean="0"/>
              <a:t> </a:t>
            </a:r>
            <a:r>
              <a:rPr lang="en-US" altLang="ro-RO" sz="2800" b="1" dirty="0" err="1" smtClean="0"/>
              <a:t>constructorul</a:t>
            </a:r>
            <a:r>
              <a:rPr lang="en-US" altLang="ro-RO" sz="2800" b="1" dirty="0" smtClean="0"/>
              <a:t> de </a:t>
            </a:r>
            <a:r>
              <a:rPr lang="en-US" altLang="ro-RO" sz="2800" b="1" dirty="0" err="1" smtClean="0"/>
              <a:t>copiere</a:t>
            </a:r>
            <a:endParaRPr lang="en-US" altLang="ro-RO" sz="2800" b="1" dirty="0" smtClean="0"/>
          </a:p>
        </p:txBody>
      </p:sp>
      <p:sp>
        <p:nvSpPr>
          <p:cNvPr id="2150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15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03E7E4E3923C42A9BBD5B5439166A1" ma:contentTypeVersion="2" ma:contentTypeDescription="Creați un document nou." ma:contentTypeScope="" ma:versionID="b125ad363606fae0bb3801c905242008">
  <xsd:schema xmlns:xsd="http://www.w3.org/2001/XMLSchema" xmlns:xs="http://www.w3.org/2001/XMLSchema" xmlns:p="http://schemas.microsoft.com/office/2006/metadata/properties" xmlns:ns2="cdec7f5a-2f9d-4468-979b-07449d049927" targetNamespace="http://schemas.microsoft.com/office/2006/metadata/properties" ma:root="true" ma:fieldsID="e990025a2074818286aaf58b32dc2476" ns2:_="">
    <xsd:import namespace="cdec7f5a-2f9d-4468-979b-07449d0499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c7f5a-2f9d-4468-979b-07449d0499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AAE9F35-1303-46F8-BF74-2BCACEBEC90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4612</TotalTime>
  <Words>4414</Words>
  <Application>Microsoft Office PowerPoint</Application>
  <PresentationFormat>On-screen Show (4:3)</PresentationFormat>
  <Paragraphs>741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Default Design</vt:lpstr>
      <vt:lpstr>1_Default Design</vt:lpstr>
      <vt:lpstr>3_ipc</vt:lpstr>
      <vt:lpstr>PowerPoint Presentation</vt:lpstr>
      <vt:lpstr>Cuprins </vt:lpstr>
      <vt:lpstr>PowerPoint Presentation</vt:lpstr>
      <vt:lpstr>PowerPoint Presentation</vt:lpstr>
      <vt:lpstr>PowerPoint Presentation</vt:lpstr>
      <vt:lpstr>Operatorul de rezolutie de scop ::</vt:lpstr>
      <vt:lpstr>Clase locale</vt:lpstr>
      <vt:lpstr>PowerPoint Presentation</vt:lpstr>
      <vt:lpstr>Functii care intorc obiecte</vt:lpstr>
      <vt:lpstr>PowerPoint Presentation</vt:lpstr>
      <vt:lpstr>copierea prin operatorul =</vt:lpstr>
      <vt:lpstr>Supraincarcarea operatorilor in C++</vt:lpstr>
      <vt:lpstr>functii operator membri ai clasei</vt:lpstr>
      <vt:lpstr>PowerPoint Presentation</vt:lpstr>
      <vt:lpstr>PowerPoint Presentation</vt:lpstr>
      <vt:lpstr>PowerPoint Presentation</vt:lpstr>
      <vt:lpstr>PowerPoint Presentation</vt:lpstr>
      <vt:lpstr>Formele prefix si postfix</vt:lpstr>
      <vt:lpstr>supraincarcarea +=,*=, etc.</vt:lpstr>
      <vt:lpstr>Restrictii</vt:lpstr>
      <vt:lpstr>PowerPoint Presentation</vt:lpstr>
      <vt:lpstr>Supraincarcarea operatorilor ca functii prieten</vt:lpstr>
      <vt:lpstr>PowerPoint Presentation</vt:lpstr>
      <vt:lpstr>Restrictii pentru operatorii definiti ca prieten</vt:lpstr>
      <vt:lpstr>functii prieten pentru operatori unari</vt:lpstr>
      <vt:lpstr>PowerPoint Presentation</vt:lpstr>
      <vt:lpstr>pentru varianta postfix ++ --</vt:lpstr>
      <vt:lpstr>Diferente supraincarcarea prin membri sau prieteni</vt:lpstr>
      <vt:lpstr>PowerPoint Presentation</vt:lpstr>
      <vt:lpstr>PowerPoint Presentation</vt:lpstr>
      <vt:lpstr>supraincarcarea new si delete</vt:lpstr>
      <vt:lpstr>PowerPoint Presentation</vt:lpstr>
      <vt:lpstr>PowerPoint Presentation</vt:lpstr>
      <vt:lpstr>PowerPoint Presentation</vt:lpstr>
      <vt:lpstr>new si delete pentru array-uri</vt:lpstr>
      <vt:lpstr>supraincarcarea []</vt:lpstr>
      <vt:lpstr>PowerPoint Presentation</vt:lpstr>
      <vt:lpstr>PowerPoint Presentation</vt:lpstr>
      <vt:lpstr>PowerPoint Presentation</vt:lpstr>
      <vt:lpstr>PowerPoint Presentation</vt:lpstr>
      <vt:lpstr>supraincarcarea ()</vt:lpstr>
      <vt:lpstr>PowerPoint Presentation</vt:lpstr>
      <vt:lpstr>overload pe -&gt;</vt:lpstr>
      <vt:lpstr>PowerPoint Presentation</vt:lpstr>
      <vt:lpstr>supraincarcarea operatorului ,</vt:lpstr>
      <vt:lpstr>PowerPoint Presentation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288</cp:revision>
  <dcterms:created xsi:type="dcterms:W3CDTF">1601-01-01T00:00:00Z</dcterms:created>
  <dcterms:modified xsi:type="dcterms:W3CDTF">2022-03-06T19:27:22Z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0x010100A603E7E4E3923C42A9BBD5B5439166A1</vt:lpwstr>
  </property>
</Properties>
</file>