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7.png" ContentType="image/png"/>
  <Override PartName="/ppt/media/image33.jpeg" ContentType="image/jpeg"/>
  <Override PartName="/ppt/media/image26.png" ContentType="image/png"/>
  <Override PartName="/ppt/media/image23.jpeg" ContentType="image/jpeg"/>
  <Override PartName="/ppt/media/image12.png" ContentType="image/png"/>
  <Override PartName="/ppt/media/image22.jpeg" ContentType="image/jpeg"/>
  <Override PartName="/ppt/media/image9.png" ContentType="image/png"/>
  <Override PartName="/ppt/media/image39.png" ContentType="image/png"/>
  <Override PartName="/ppt/media/image21.png" ContentType="image/png"/>
  <Override PartName="/ppt/media/image19.png" ContentType="image/png"/>
  <Override PartName="/ppt/media/image17.png" ContentType="image/png"/>
  <Override PartName="/ppt/media/image16.png" ContentType="image/png"/>
  <Override PartName="/ppt/media/image49.jpeg" ContentType="image/jpe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15.png" ContentType="image/png"/>
  <Override PartName="/ppt/media/image3.jpeg" ContentType="image/jpeg"/>
  <Override PartName="/ppt/media/image30.png" ContentType="image/png"/>
  <Override PartName="/ppt/media/image37.jpeg" ContentType="image/jpeg"/>
  <Override PartName="/ppt/media/image25.png" ContentType="image/png"/>
  <Override PartName="/ppt/media/image2.png" ContentType="image/png"/>
  <Override PartName="/ppt/media/image32.png" ContentType="image/png"/>
  <Override PartName="/ppt/media/image34.png" ContentType="image/png"/>
  <Override PartName="/ppt/media/image46.png" ContentType="image/png"/>
  <Override PartName="/ppt/media/image50.png" ContentType="image/png"/>
  <Override PartName="/ppt/media/image11.png" ContentType="image/png"/>
  <Override PartName="/ppt/media/image48.png" ContentType="image/png"/>
  <Override PartName="/ppt/media/image44.png" ContentType="image/png"/>
  <Override PartName="/ppt/media/image13.jpeg" ContentType="image/jpeg"/>
  <Override PartName="/ppt/media/image51.jpeg" ContentType="image/jpeg"/>
  <Override PartName="/ppt/media/image45.png" ContentType="image/png"/>
  <Override PartName="/ppt/media/image43.png" ContentType="image/png"/>
  <Override PartName="/ppt/media/image52.jpeg" ContentType="image/jpeg"/>
  <Override PartName="/ppt/media/image41.png" ContentType="image/png"/>
  <Override PartName="/ppt/media/image53.png" ContentType="image/png"/>
  <Override PartName="/ppt/media/image42.png" ContentType="image/png"/>
  <Override PartName="/ppt/media/image54.png" ContentType="image/png"/>
  <Override PartName="/ppt/media/image4.jpeg" ContentType="image/jpeg"/>
  <Override PartName="/ppt/media/image40.png" ContentType="image/png"/>
  <Override PartName="/ppt/media/image38.png" ContentType="image/png"/>
  <Override PartName="/ppt/media/image8.jpeg" ContentType="image/jpeg"/>
  <Override PartName="/ppt/media/image5.png" ContentType="image/png"/>
  <Override PartName="/ppt/media/image28.png" ContentType="image/png"/>
  <Override PartName="/ppt/media/image7.jpeg" ContentType="image/jpeg"/>
  <Override PartName="/ppt/media/image18.png" ContentType="image/png"/>
  <Override PartName="/ppt/media/image20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35.jpeg" ContentType="image/jpeg"/>
  <Override PartName="/ppt/media/image47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jpe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jpe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jpeg"/><Relationship Id="rId3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jpeg"/><Relationship Id="rId3" Type="http://schemas.openxmlformats.org/officeDocument/2006/relationships/image" Target="../media/image50.png"/><Relationship Id="rId4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1.jpeg"/><Relationship Id="rId2" Type="http://schemas.openxmlformats.org/officeDocument/2006/relationships/image" Target="../media/image52.jpeg"/><Relationship Id="rId3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jpe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jpe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88;p4" descr="A picture containing shape&#10;&#10;Description automatically generated"/>
          <p:cNvPicPr/>
          <p:nvPr/>
        </p:nvPicPr>
        <p:blipFill>
          <a:blip r:embed="rId1"/>
          <a:stretch/>
        </p:blipFill>
        <p:spPr>
          <a:xfrm>
            <a:off x="0" y="720"/>
            <a:ext cx="12189600" cy="6856560"/>
          </a:xfrm>
          <a:prstGeom prst="rect">
            <a:avLst/>
          </a:prstGeom>
          <a:ln w="0">
            <a:noFill/>
          </a:ln>
        </p:spPr>
      </p:pic>
      <p:sp>
        <p:nvSpPr>
          <p:cNvPr id="115" name="Google Shape;89;p4"/>
          <p:cNvSpPr/>
          <p:nvPr/>
        </p:nvSpPr>
        <p:spPr>
          <a:xfrm>
            <a:off x="438120" y="1047600"/>
            <a:ext cx="4247280" cy="102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33000"/>
              </a:lnSpc>
              <a:spcBef>
                <a:spcPts val="29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9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16" name="Google Shape;90;p4"/>
          <p:cNvSpPr/>
          <p:nvPr/>
        </p:nvSpPr>
        <p:spPr>
          <a:xfrm>
            <a:off x="614160" y="822960"/>
            <a:ext cx="612036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1e4e79"/>
                </a:solidFill>
                <a:latin typeface="Lato"/>
                <a:ea typeface="Lato"/>
              </a:rPr>
              <a:t>MicroK8s and Quarkus</a:t>
            </a:r>
            <a:br/>
            <a:endParaRPr b="0" lang="en-US" sz="4800" spc="-1" strike="noStrike">
              <a:latin typeface="Arial"/>
            </a:endParaRPr>
          </a:p>
        </p:txBody>
      </p:sp>
      <p:sp>
        <p:nvSpPr>
          <p:cNvPr id="117" name="Google Shape;91;p4"/>
          <p:cNvSpPr/>
          <p:nvPr/>
        </p:nvSpPr>
        <p:spPr>
          <a:xfrm>
            <a:off x="457200" y="3473640"/>
            <a:ext cx="5663160" cy="82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1e4e79"/>
                </a:solidFill>
                <a:latin typeface="Lato"/>
                <a:ea typeface="Lato"/>
              </a:rPr>
              <a:t>Best things come in small packages</a:t>
            </a:r>
            <a:br/>
            <a:endParaRPr b="0" lang="en-US" sz="2400" spc="-1" strike="noStrike">
              <a:latin typeface="Arial"/>
            </a:endParaRPr>
          </a:p>
        </p:txBody>
      </p:sp>
      <p:pic>
        <p:nvPicPr>
          <p:cNvPr id="118" name="Google Shape;101;p6_0" descr=""/>
          <p:cNvPicPr/>
          <p:nvPr/>
        </p:nvPicPr>
        <p:blipFill>
          <a:blip r:embed="rId2"/>
          <a:stretch/>
        </p:blipFill>
        <p:spPr>
          <a:xfrm>
            <a:off x="395640" y="6114600"/>
            <a:ext cx="2609280" cy="38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"/>
          <p:cNvSpPr/>
          <p:nvPr/>
        </p:nvSpPr>
        <p:spPr>
          <a:xfrm>
            <a:off x="228960" y="98280"/>
            <a:ext cx="10743480" cy="12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1e4e79"/>
                </a:solidFill>
                <a:latin typeface="Lato"/>
                <a:ea typeface="Lato"/>
              </a:rPr>
              <a:t>Quarkus  </a:t>
            </a:r>
            <a:br/>
            <a:endParaRPr b="0" lang="en-US" sz="4000" spc="-1" strike="noStrike">
              <a:latin typeface="Arial"/>
            </a:endParaRPr>
          </a:p>
        </p:txBody>
      </p:sp>
      <p:pic>
        <p:nvPicPr>
          <p:cNvPr id="157" name="Google Shape;101;p6_12" descr=""/>
          <p:cNvPicPr/>
          <p:nvPr/>
        </p:nvPicPr>
        <p:blipFill>
          <a:blip r:embed="rId1"/>
          <a:stretch/>
        </p:blipFill>
        <p:spPr>
          <a:xfrm>
            <a:off x="395640" y="6114600"/>
            <a:ext cx="2609280" cy="389880"/>
          </a:xfrm>
          <a:prstGeom prst="rect">
            <a:avLst/>
          </a:prstGeom>
          <a:ln w="0">
            <a:noFill/>
          </a:ln>
        </p:spPr>
      </p:pic>
      <p:sp>
        <p:nvSpPr>
          <p:cNvPr id="158" name="Google Shape;173;p9_6"/>
          <p:cNvSpPr/>
          <p:nvPr/>
        </p:nvSpPr>
        <p:spPr>
          <a:xfrm>
            <a:off x="277200" y="1833480"/>
            <a:ext cx="1028664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1e4e79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1143000" y="4092840"/>
            <a:ext cx="10228680" cy="1393560"/>
          </a:xfrm>
          <a:prstGeom prst="rect">
            <a:avLst/>
          </a:prstGeom>
          <a:ln w="0">
            <a:noFill/>
          </a:ln>
        </p:spPr>
      </p:pic>
      <p:sp>
        <p:nvSpPr>
          <p:cNvPr id="160" name="Google Shape;173;p9_7"/>
          <p:cNvSpPr/>
          <p:nvPr/>
        </p:nvSpPr>
        <p:spPr>
          <a:xfrm>
            <a:off x="277200" y="1833480"/>
            <a:ext cx="1028664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1e4e79"/>
                </a:solidFill>
                <a:latin typeface="Lato"/>
                <a:ea typeface="Lato"/>
              </a:rPr>
              <a:t>Startup overhead # of classes, bytecode, JIT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1e4e79"/>
                </a:solidFill>
                <a:latin typeface="Lato"/>
                <a:ea typeface="Lato"/>
              </a:rPr>
              <a:t>Memory overhead # of classes, metadata, compilation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"/>
          <p:cNvSpPr/>
          <p:nvPr/>
        </p:nvSpPr>
        <p:spPr>
          <a:xfrm>
            <a:off x="228960" y="98280"/>
            <a:ext cx="10743480" cy="12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1e4e79"/>
                </a:solidFill>
                <a:latin typeface="Lato"/>
                <a:ea typeface="Lato"/>
              </a:rPr>
              <a:t>Quarkus  </a:t>
            </a:r>
            <a:br/>
            <a:endParaRPr b="0" lang="en-US" sz="4000" spc="-1" strike="noStrike">
              <a:latin typeface="Arial"/>
            </a:endParaRPr>
          </a:p>
        </p:txBody>
      </p:sp>
      <p:pic>
        <p:nvPicPr>
          <p:cNvPr id="162" name="Google Shape;101;p6_13" descr=""/>
          <p:cNvPicPr/>
          <p:nvPr/>
        </p:nvPicPr>
        <p:blipFill>
          <a:blip r:embed="rId1"/>
          <a:stretch/>
        </p:blipFill>
        <p:spPr>
          <a:xfrm>
            <a:off x="395640" y="6114600"/>
            <a:ext cx="2609280" cy="389880"/>
          </a:xfrm>
          <a:prstGeom prst="rect">
            <a:avLst/>
          </a:prstGeom>
          <a:ln w="0">
            <a:noFill/>
          </a:ln>
        </p:spPr>
      </p:pic>
      <p:sp>
        <p:nvSpPr>
          <p:cNvPr id="163" name="Google Shape;173;p9_8"/>
          <p:cNvSpPr/>
          <p:nvPr/>
        </p:nvSpPr>
        <p:spPr>
          <a:xfrm>
            <a:off x="277200" y="1833480"/>
            <a:ext cx="1028664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1e4e79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2"/>
          <a:stretch/>
        </p:blipFill>
        <p:spPr>
          <a:xfrm>
            <a:off x="2707920" y="1711800"/>
            <a:ext cx="6771960" cy="343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"/>
          <p:cNvSpPr/>
          <p:nvPr/>
        </p:nvSpPr>
        <p:spPr>
          <a:xfrm>
            <a:off x="228960" y="98280"/>
            <a:ext cx="10743480" cy="12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1e4e79"/>
                </a:solidFill>
                <a:latin typeface="Lato"/>
                <a:ea typeface="Lato"/>
              </a:rPr>
              <a:t>Quarkus – How does it work</a:t>
            </a:r>
            <a:br/>
            <a:r>
              <a:rPr b="0" lang="en-US" sz="4000" spc="-1" strike="noStrike">
                <a:solidFill>
                  <a:srgbClr val="1e4e79"/>
                </a:solidFill>
                <a:latin typeface="Lato"/>
                <a:ea typeface="Lato"/>
              </a:rPr>
              <a:t>Move Startup time to Build time </a:t>
            </a:r>
            <a:br/>
            <a:endParaRPr b="0" lang="en-US" sz="4000" spc="-1" strike="noStrike">
              <a:latin typeface="Arial"/>
            </a:endParaRPr>
          </a:p>
        </p:txBody>
      </p:sp>
      <p:pic>
        <p:nvPicPr>
          <p:cNvPr id="166" name="Google Shape;101;p6_14" descr=""/>
          <p:cNvPicPr/>
          <p:nvPr/>
        </p:nvPicPr>
        <p:blipFill>
          <a:blip r:embed="rId1"/>
          <a:stretch/>
        </p:blipFill>
        <p:spPr>
          <a:xfrm>
            <a:off x="395640" y="6114600"/>
            <a:ext cx="2609280" cy="389880"/>
          </a:xfrm>
          <a:prstGeom prst="rect">
            <a:avLst/>
          </a:prstGeom>
          <a:ln w="0">
            <a:noFill/>
          </a:ln>
        </p:spPr>
      </p:pic>
      <p:sp>
        <p:nvSpPr>
          <p:cNvPr id="167" name="Google Shape;173;p9_9"/>
          <p:cNvSpPr/>
          <p:nvPr/>
        </p:nvSpPr>
        <p:spPr>
          <a:xfrm>
            <a:off x="277200" y="1833480"/>
            <a:ext cx="1028664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1e4e79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8" name="Google Shape;173;p9_10"/>
          <p:cNvSpPr/>
          <p:nvPr/>
        </p:nvSpPr>
        <p:spPr>
          <a:xfrm>
            <a:off x="277200" y="1833480"/>
            <a:ext cx="10286640" cy="30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1e4e7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e4e79"/>
                </a:solidFill>
                <a:latin typeface="Lato"/>
                <a:ea typeface="Lato"/>
              </a:rPr>
              <a:t>Parse Configs</a:t>
            </a:r>
            <a:br/>
            <a:r>
              <a:rPr b="0" lang="en-US" sz="2800" spc="-1" strike="noStrike">
                <a:solidFill>
                  <a:srgbClr val="1e4e79"/>
                </a:solidFill>
                <a:latin typeface="Lato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e4e7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e4e79"/>
                </a:solidFill>
                <a:latin typeface="Lato"/>
                <a:ea typeface="Lato"/>
              </a:rPr>
              <a:t>Classpath &amp; class scaning</a:t>
            </a:r>
            <a:br/>
            <a:r>
              <a:rPr b="0" lang="en-US" sz="2800" spc="-1" strike="noStrike">
                <a:solidFill>
                  <a:srgbClr val="1e4e79"/>
                </a:solidFill>
                <a:latin typeface="Lato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e4e7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e4e79"/>
                </a:solidFill>
                <a:latin typeface="Lato"/>
                <a:ea typeface="Lato"/>
              </a:rPr>
              <a:t>Build framework meta model objects</a:t>
            </a:r>
            <a:br/>
            <a:r>
              <a:rPr b="0" lang="en-US" sz="2800" spc="-1" strike="noStrike">
                <a:solidFill>
                  <a:srgbClr val="1e4e79"/>
                </a:solidFill>
                <a:latin typeface="Lato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e4e7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e4e79"/>
                </a:solidFill>
                <a:latin typeface="Lato"/>
                <a:ea typeface="Lato"/>
              </a:rPr>
              <a:t>Prepare reflections and build proxies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"/>
          <p:cNvSpPr/>
          <p:nvPr/>
        </p:nvSpPr>
        <p:spPr>
          <a:xfrm>
            <a:off x="228960" y="98280"/>
            <a:ext cx="10743480" cy="12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1e4e79"/>
                </a:solidFill>
                <a:latin typeface="Lato"/>
                <a:ea typeface="Lato"/>
              </a:rPr>
              <a:t>Quarkus  </a:t>
            </a:r>
            <a:br/>
            <a:endParaRPr b="0" lang="en-US" sz="40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360" y="1143000"/>
            <a:ext cx="12191400" cy="528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"/>
          <p:cNvSpPr/>
          <p:nvPr/>
        </p:nvSpPr>
        <p:spPr>
          <a:xfrm>
            <a:off x="228960" y="98280"/>
            <a:ext cx="10743480" cy="12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1e4e79"/>
                </a:solidFill>
                <a:latin typeface="Lato"/>
                <a:ea typeface="Lato"/>
              </a:rPr>
              <a:t>Quarkus  Best of Breed Frameworks &amp; Standards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72" name="Google Shape;101;p6_6" descr=""/>
          <p:cNvPicPr/>
          <p:nvPr/>
        </p:nvPicPr>
        <p:blipFill>
          <a:blip r:embed="rId1"/>
          <a:stretch/>
        </p:blipFill>
        <p:spPr>
          <a:xfrm>
            <a:off x="395640" y="6114600"/>
            <a:ext cx="2609280" cy="389880"/>
          </a:xfrm>
          <a:prstGeom prst="rect">
            <a:avLst/>
          </a:prstGeom>
          <a:ln w="0">
            <a:noFill/>
          </a:ln>
        </p:spPr>
      </p:pic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1371600" y="1297800"/>
            <a:ext cx="8848080" cy="464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"/>
          <p:cNvSpPr/>
          <p:nvPr/>
        </p:nvSpPr>
        <p:spPr>
          <a:xfrm>
            <a:off x="228960" y="98280"/>
            <a:ext cx="10743480" cy="12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1e4e79"/>
                </a:solidFill>
                <a:latin typeface="Lato"/>
                <a:ea typeface="Lato"/>
              </a:rPr>
              <a:t>Quarkus  Spring API Compatibility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75" name="Google Shape;101;p6_7" descr=""/>
          <p:cNvPicPr/>
          <p:nvPr/>
        </p:nvPicPr>
        <p:blipFill>
          <a:blip r:embed="rId1"/>
          <a:stretch/>
        </p:blipFill>
        <p:spPr>
          <a:xfrm>
            <a:off x="395640" y="6114600"/>
            <a:ext cx="2609280" cy="389880"/>
          </a:xfrm>
          <a:prstGeom prst="rect">
            <a:avLst/>
          </a:prstGeom>
          <a:ln w="0">
            <a:noFill/>
          </a:ln>
        </p:spPr>
      </p:pic>
      <p:pic>
        <p:nvPicPr>
          <p:cNvPr id="176" name="" descr=""/>
          <p:cNvPicPr/>
          <p:nvPr/>
        </p:nvPicPr>
        <p:blipFill>
          <a:blip r:embed="rId2"/>
          <a:stretch/>
        </p:blipFill>
        <p:spPr>
          <a:xfrm>
            <a:off x="1600200" y="1371600"/>
            <a:ext cx="7693560" cy="432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"/>
          <p:cNvSpPr/>
          <p:nvPr/>
        </p:nvSpPr>
        <p:spPr>
          <a:xfrm>
            <a:off x="228960" y="326880"/>
            <a:ext cx="10743480" cy="12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1e4e79"/>
                </a:solidFill>
                <a:latin typeface="Lato"/>
                <a:ea typeface="Lato"/>
              </a:rPr>
              <a:t>Kubernetes</a:t>
            </a:r>
            <a:br/>
            <a:endParaRPr b="0" lang="en-US" sz="3200" spc="-1" strike="noStrike">
              <a:latin typeface="Arial"/>
            </a:endParaRPr>
          </a:p>
        </p:txBody>
      </p:sp>
      <p:pic>
        <p:nvPicPr>
          <p:cNvPr id="178" name="Google Shape;101;p6_8" descr=""/>
          <p:cNvPicPr/>
          <p:nvPr/>
        </p:nvPicPr>
        <p:blipFill>
          <a:blip r:embed="rId1"/>
          <a:stretch/>
        </p:blipFill>
        <p:spPr>
          <a:xfrm>
            <a:off x="395640" y="6114600"/>
            <a:ext cx="2609280" cy="389880"/>
          </a:xfrm>
          <a:prstGeom prst="rect">
            <a:avLst/>
          </a:prstGeom>
          <a:ln w="0">
            <a:noFill/>
          </a:ln>
        </p:spPr>
      </p:pic>
      <p:pic>
        <p:nvPicPr>
          <p:cNvPr id="179" name="Picture 5" descr="Logo, company name&#10;&#10;Description automatically generated"/>
          <p:cNvPicPr/>
          <p:nvPr/>
        </p:nvPicPr>
        <p:blipFill>
          <a:blip r:embed="rId2"/>
          <a:stretch/>
        </p:blipFill>
        <p:spPr>
          <a:xfrm>
            <a:off x="7645680" y="4621320"/>
            <a:ext cx="3555360" cy="1779120"/>
          </a:xfrm>
          <a:prstGeom prst="rect">
            <a:avLst/>
          </a:prstGeom>
          <a:ln w="0">
            <a:noFill/>
          </a:ln>
        </p:spPr>
      </p:pic>
      <p:sp>
        <p:nvSpPr>
          <p:cNvPr id="180" name="Google Shape;173;p9_3"/>
          <p:cNvSpPr/>
          <p:nvPr/>
        </p:nvSpPr>
        <p:spPr>
          <a:xfrm>
            <a:off x="228600" y="1600200"/>
            <a:ext cx="11658240" cy="350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1e4e79"/>
                </a:solidFill>
                <a:latin typeface="Lato"/>
                <a:ea typeface="Lato"/>
              </a:rPr>
              <a:t>Kubernetes is a portable, extensible, open-source platform for managing containerized workloads and services, that facilitates both declarative configuration and automation. It has a large, rapidly growing ecosystem. Kubernetes services, support, and tools are widely available.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"/>
          <p:cNvSpPr/>
          <p:nvPr/>
        </p:nvSpPr>
        <p:spPr>
          <a:xfrm>
            <a:off x="228960" y="326880"/>
            <a:ext cx="10743480" cy="12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1e4e79"/>
                </a:solidFill>
                <a:latin typeface="Lato"/>
                <a:ea typeface="Lato"/>
              </a:rPr>
              <a:t>Kubernetes</a:t>
            </a:r>
            <a:br/>
            <a:endParaRPr b="0" lang="en-US" sz="3200" spc="-1" strike="noStrike">
              <a:latin typeface="Arial"/>
            </a:endParaRPr>
          </a:p>
        </p:txBody>
      </p:sp>
      <p:pic>
        <p:nvPicPr>
          <p:cNvPr id="182" name="Google Shape;101;p6_9" descr=""/>
          <p:cNvPicPr/>
          <p:nvPr/>
        </p:nvPicPr>
        <p:blipFill>
          <a:blip r:embed="rId1"/>
          <a:stretch/>
        </p:blipFill>
        <p:spPr>
          <a:xfrm>
            <a:off x="395640" y="6114600"/>
            <a:ext cx="2609280" cy="389880"/>
          </a:xfrm>
          <a:prstGeom prst="rect">
            <a:avLst/>
          </a:prstGeom>
          <a:ln w="0">
            <a:noFill/>
          </a:ln>
        </p:spPr>
      </p:pic>
      <p:pic>
        <p:nvPicPr>
          <p:cNvPr id="183" name="Picture 5_0" descr="Logo, company name&#10;&#10;Description automatically generated"/>
          <p:cNvPicPr/>
          <p:nvPr/>
        </p:nvPicPr>
        <p:blipFill>
          <a:blip r:embed="rId2"/>
          <a:stretch/>
        </p:blipFill>
        <p:spPr>
          <a:xfrm>
            <a:off x="7645680" y="4621320"/>
            <a:ext cx="3555360" cy="1779120"/>
          </a:xfrm>
          <a:prstGeom prst="rect">
            <a:avLst/>
          </a:prstGeom>
          <a:ln w="0">
            <a:noFill/>
          </a:ln>
        </p:spPr>
      </p:pic>
      <p:sp>
        <p:nvSpPr>
          <p:cNvPr id="184" name="Google Shape;173;p9_4"/>
          <p:cNvSpPr/>
          <p:nvPr/>
        </p:nvSpPr>
        <p:spPr>
          <a:xfrm>
            <a:off x="542880" y="1371600"/>
            <a:ext cx="6364800" cy="34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 marL="285840" indent="-28512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1e4e7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e4e79"/>
                </a:solidFill>
                <a:latin typeface="Lato"/>
                <a:ea typeface="DejaVu Sans"/>
              </a:rPr>
              <a:t>Self-healing</a:t>
            </a:r>
            <a:endParaRPr b="0" lang="en-US" sz="2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1e4e7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e4e79"/>
                </a:solidFill>
                <a:latin typeface="Lato"/>
                <a:ea typeface="DejaVu Sans"/>
              </a:rPr>
              <a:t>Manual &amp; Auto scaling</a:t>
            </a:r>
            <a:endParaRPr b="0" lang="en-US" sz="2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1e4e7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e4e79"/>
                </a:solidFill>
                <a:latin typeface="Lato"/>
                <a:ea typeface="DejaVu Sans"/>
              </a:rPr>
              <a:t>Automatic scheduling</a:t>
            </a:r>
            <a:endParaRPr b="0" lang="en-US" sz="2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1e4e7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e4e79"/>
                </a:solidFill>
                <a:latin typeface="Lato"/>
                <a:ea typeface="DejaVu Sans"/>
              </a:rPr>
              <a:t>Automatic restarting</a:t>
            </a:r>
            <a:endParaRPr b="0" lang="en-US" sz="2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1e4e7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e4e79"/>
                </a:solidFill>
                <a:latin typeface="Lato"/>
                <a:ea typeface="DejaVu Sans"/>
              </a:rPr>
              <a:t>Cross-host managed deployments</a:t>
            </a:r>
            <a:endParaRPr b="0" lang="en-US" sz="2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1e4e7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e4e79"/>
                </a:solidFill>
                <a:latin typeface="Lato"/>
                <a:ea typeface="DejaVu Sans"/>
              </a:rPr>
              <a:t>Build-in load balancing</a:t>
            </a:r>
            <a:endParaRPr b="0" lang="en-US" sz="2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1e4e7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e4e79"/>
                </a:solidFill>
                <a:latin typeface="Lato"/>
                <a:ea typeface="DejaVu Sans"/>
              </a:rPr>
              <a:t>Container livecycle management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8_1" descr="container Archives - AAAMinds"/>
          <p:cNvPicPr/>
          <p:nvPr/>
        </p:nvPicPr>
        <p:blipFill>
          <a:blip r:embed="rId1"/>
          <a:stretch/>
        </p:blipFill>
        <p:spPr>
          <a:xfrm>
            <a:off x="7211880" y="148680"/>
            <a:ext cx="4369680" cy="1762560"/>
          </a:xfrm>
          <a:prstGeom prst="rect">
            <a:avLst/>
          </a:prstGeom>
          <a:ln w="0">
            <a:noFill/>
          </a:ln>
        </p:spPr>
      </p:pic>
      <p:pic>
        <p:nvPicPr>
          <p:cNvPr id="186" name="Graphic 3_1" descr="Gears with solid fill"/>
          <p:cNvPicPr/>
          <p:nvPr/>
        </p:nvPicPr>
        <p:blipFill>
          <a:blip r:embed="rId2"/>
          <a:stretch/>
        </p:blipFill>
        <p:spPr>
          <a:xfrm>
            <a:off x="457200" y="1577880"/>
            <a:ext cx="1218240" cy="1218240"/>
          </a:xfrm>
          <a:prstGeom prst="rect">
            <a:avLst/>
          </a:prstGeom>
          <a:ln w="0">
            <a:noFill/>
          </a:ln>
        </p:spPr>
      </p:pic>
      <p:pic>
        <p:nvPicPr>
          <p:cNvPr id="187" name="Graphic 5_1" descr="Continuous Improvement with solid fill"/>
          <p:cNvPicPr/>
          <p:nvPr/>
        </p:nvPicPr>
        <p:blipFill>
          <a:blip r:embed="rId3"/>
          <a:stretch/>
        </p:blipFill>
        <p:spPr>
          <a:xfrm>
            <a:off x="2861280" y="1596240"/>
            <a:ext cx="1218240" cy="1218240"/>
          </a:xfrm>
          <a:prstGeom prst="rect">
            <a:avLst/>
          </a:prstGeom>
          <a:ln w="0">
            <a:noFill/>
          </a:ln>
        </p:spPr>
      </p:pic>
      <p:pic>
        <p:nvPicPr>
          <p:cNvPr id="188" name="Graphic 7_1" descr="Circles with lines with solid fill"/>
          <p:cNvPicPr/>
          <p:nvPr/>
        </p:nvPicPr>
        <p:blipFill>
          <a:blip r:embed="rId4"/>
          <a:stretch/>
        </p:blipFill>
        <p:spPr>
          <a:xfrm>
            <a:off x="5504400" y="1559880"/>
            <a:ext cx="1218240" cy="1218240"/>
          </a:xfrm>
          <a:prstGeom prst="rect">
            <a:avLst/>
          </a:prstGeom>
          <a:ln w="0">
            <a:noFill/>
          </a:ln>
        </p:spPr>
      </p:pic>
      <p:pic>
        <p:nvPicPr>
          <p:cNvPr id="189" name="Graphic 9_1" descr="Database outline"/>
          <p:cNvPicPr/>
          <p:nvPr/>
        </p:nvPicPr>
        <p:blipFill>
          <a:blip r:embed="rId5"/>
          <a:stretch/>
        </p:blipFill>
        <p:spPr>
          <a:xfrm>
            <a:off x="8417520" y="1618920"/>
            <a:ext cx="1218240" cy="1218240"/>
          </a:xfrm>
          <a:prstGeom prst="rect">
            <a:avLst/>
          </a:prstGeom>
          <a:ln w="0">
            <a:noFill/>
          </a:ln>
        </p:spPr>
      </p:pic>
      <p:sp>
        <p:nvSpPr>
          <p:cNvPr id="190" name="TextBox 12_1"/>
          <p:cNvSpPr/>
          <p:nvPr/>
        </p:nvSpPr>
        <p:spPr>
          <a:xfrm>
            <a:off x="570240" y="2903760"/>
            <a:ext cx="1876320" cy="17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hr-HR" sz="1400" spc="-1" strike="noStrike">
                <a:solidFill>
                  <a:srgbClr val="000000"/>
                </a:solidFill>
                <a:latin typeface="Arial"/>
                <a:ea typeface="Arial"/>
              </a:rPr>
              <a:t>Pod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r-HR" sz="1400" spc="-1" strike="noStrike">
                <a:solidFill>
                  <a:srgbClr val="000000"/>
                </a:solidFill>
                <a:latin typeface="Arial"/>
                <a:ea typeface="Arial"/>
              </a:rPr>
              <a:t>1* container</a:t>
            </a:r>
            <a:endParaRPr b="0" lang="en-US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r-HR" sz="1400" spc="-1" strike="noStrike">
                <a:solidFill>
                  <a:srgbClr val="000000"/>
                </a:solidFill>
                <a:latin typeface="Arial"/>
                <a:ea typeface="Arial"/>
              </a:rPr>
              <a:t>Shared IP</a:t>
            </a:r>
            <a:endParaRPr b="0" lang="en-US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r-HR" sz="1400" spc="-1" strike="noStrike">
                <a:solidFill>
                  <a:srgbClr val="000000"/>
                </a:solidFill>
                <a:latin typeface="Arial"/>
                <a:ea typeface="Arial"/>
              </a:rPr>
              <a:t>Shared storage</a:t>
            </a:r>
            <a:endParaRPr b="0" lang="en-US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r-HR" sz="1400" spc="-1" strike="noStrike">
                <a:solidFill>
                  <a:srgbClr val="000000"/>
                </a:solidFill>
                <a:latin typeface="Arial"/>
                <a:ea typeface="Arial"/>
              </a:rPr>
              <a:t>Shared resources</a:t>
            </a:r>
            <a:endParaRPr b="0" lang="en-US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r-HR" sz="1400" spc="-1" strike="noStrike">
                <a:solidFill>
                  <a:srgbClr val="000000"/>
                </a:solidFill>
                <a:latin typeface="Arial"/>
                <a:ea typeface="Arial"/>
              </a:rPr>
              <a:t>Shared livecycle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1" name="TextBox 15_1"/>
          <p:cNvSpPr/>
          <p:nvPr/>
        </p:nvSpPr>
        <p:spPr>
          <a:xfrm>
            <a:off x="3036240" y="2903760"/>
            <a:ext cx="1589760" cy="200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hr-HR" sz="1400" spc="-1" strike="noStrike">
                <a:solidFill>
                  <a:srgbClr val="000000"/>
                </a:solidFill>
                <a:latin typeface="Arial"/>
                <a:ea typeface="Arial"/>
              </a:rPr>
              <a:t>Replication Set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hr-HR" sz="1400" spc="-1" strike="noStrike">
                <a:solidFill>
                  <a:srgbClr val="000000"/>
                </a:solidFill>
                <a:latin typeface="Arial"/>
                <a:ea typeface="Arial"/>
              </a:rPr>
              <a:t>Deployment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r-HR" sz="1400" spc="-1" strike="noStrike">
                <a:solidFill>
                  <a:srgbClr val="000000"/>
                </a:solidFill>
                <a:latin typeface="Arial"/>
                <a:ea typeface="Arial"/>
              </a:rPr>
              <a:t>Desired state</a:t>
            </a:r>
            <a:endParaRPr b="0" lang="en-US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r-HR" sz="1400" spc="-1" strike="noStrike">
                <a:solidFill>
                  <a:srgbClr val="000000"/>
                </a:solidFill>
                <a:latin typeface="Arial"/>
                <a:ea typeface="Arial"/>
              </a:rPr>
              <a:t>replicas</a:t>
            </a:r>
            <a:endParaRPr b="0" lang="en-US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r-HR" sz="1400" spc="-1" strike="noStrike">
                <a:solidFill>
                  <a:srgbClr val="000000"/>
                </a:solidFill>
                <a:latin typeface="Arial"/>
                <a:ea typeface="Arial"/>
              </a:rPr>
              <a:t>Pod template</a:t>
            </a:r>
            <a:endParaRPr b="0" lang="en-US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r-HR" sz="1400" spc="-1" strike="noStrike">
                <a:solidFill>
                  <a:srgbClr val="000000"/>
                </a:solidFill>
                <a:latin typeface="Arial"/>
                <a:ea typeface="Arial"/>
              </a:rPr>
              <a:t>Health checks</a:t>
            </a:r>
            <a:endParaRPr b="0" lang="en-US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r-HR" sz="1400" spc="-1" strike="noStrike">
                <a:solidFill>
                  <a:srgbClr val="000000"/>
                </a:solidFill>
                <a:latin typeface="Arial"/>
                <a:ea typeface="Arial"/>
              </a:rPr>
              <a:t>Resources</a:t>
            </a:r>
            <a:endParaRPr b="0" lang="en-US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r-HR" sz="1400" spc="-1" strike="noStrike">
                <a:solidFill>
                  <a:srgbClr val="000000"/>
                </a:solidFill>
                <a:latin typeface="Arial"/>
                <a:ea typeface="Arial"/>
              </a:rPr>
              <a:t>Images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2" name="TextBox 16_1"/>
          <p:cNvSpPr/>
          <p:nvPr/>
        </p:nvSpPr>
        <p:spPr>
          <a:xfrm>
            <a:off x="5644800" y="2864160"/>
            <a:ext cx="1747440" cy="13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hr-HR" sz="1400" spc="-1" strike="noStrike">
                <a:solidFill>
                  <a:srgbClr val="000000"/>
                </a:solidFill>
                <a:latin typeface="Arial"/>
                <a:ea typeface="Arial"/>
              </a:rPr>
              <a:t>Services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hr-HR" sz="1400" spc="-1" strike="noStrike">
                <a:solidFill>
                  <a:srgbClr val="000000"/>
                </a:solidFill>
                <a:latin typeface="Arial"/>
                <a:ea typeface="Arial"/>
              </a:rPr>
              <a:t>Grouping of pods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hr-HR" sz="1400" spc="-1" strike="noStrike">
                <a:solidFill>
                  <a:srgbClr val="000000"/>
                </a:solidFill>
                <a:latin typeface="Arial"/>
                <a:ea typeface="Arial"/>
              </a:rPr>
              <a:t>with stable VirtualIP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hr-HR" sz="1400" spc="-1" strike="noStrike">
                <a:solidFill>
                  <a:srgbClr val="000000"/>
                </a:solidFill>
                <a:latin typeface="Arial"/>
                <a:ea typeface="Arial"/>
              </a:rPr>
              <a:t>and DNS name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3" name="TextBox 17_1"/>
          <p:cNvSpPr/>
          <p:nvPr/>
        </p:nvSpPr>
        <p:spPr>
          <a:xfrm>
            <a:off x="8331120" y="2837880"/>
            <a:ext cx="3384720" cy="13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hr-HR" sz="1400" spc="-1" strike="noStrike">
                <a:solidFill>
                  <a:srgbClr val="000000"/>
                </a:solidFill>
                <a:latin typeface="Arial"/>
                <a:ea typeface="Arial"/>
              </a:rPr>
              <a:t>Persistent volume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r-HR" sz="1400" spc="-1" strike="noStrike">
                <a:solidFill>
                  <a:srgbClr val="000000"/>
                </a:solidFill>
                <a:latin typeface="Arial"/>
                <a:ea typeface="Arial"/>
              </a:rPr>
              <a:t>Network available storage</a:t>
            </a:r>
            <a:endParaRPr b="0" lang="en-US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r-HR" sz="1400" spc="-1" strike="noStrike">
                <a:solidFill>
                  <a:srgbClr val="000000"/>
                </a:solidFill>
                <a:latin typeface="Arial"/>
                <a:ea typeface="Arial"/>
              </a:rPr>
              <a:t>Persisten volume</a:t>
            </a:r>
            <a:endParaRPr b="0" lang="en-US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r-HR" sz="1400" spc="-1" strike="noStrike">
                <a:solidFill>
                  <a:srgbClr val="000000"/>
                </a:solidFill>
                <a:latin typeface="Arial"/>
                <a:ea typeface="Arial"/>
              </a:rPr>
              <a:t>Persistent volume claims</a:t>
            </a:r>
            <a:endParaRPr b="0" lang="en-US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r-HR" sz="1400" spc="-1" strike="noStrike">
                <a:solidFill>
                  <a:srgbClr val="000000"/>
                </a:solidFill>
                <a:latin typeface="Arial"/>
                <a:ea typeface="Arial"/>
              </a:rPr>
              <a:t>Persistent volume classes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228600" y="326880"/>
            <a:ext cx="10743480" cy="12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1e4e79"/>
                </a:solidFill>
                <a:latin typeface="Lato"/>
                <a:ea typeface="Lato"/>
              </a:rPr>
              <a:t>Kubernetes Terms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8_0" descr="container Archives - AAAMinds"/>
          <p:cNvPicPr/>
          <p:nvPr/>
        </p:nvPicPr>
        <p:blipFill>
          <a:blip r:embed="rId1"/>
          <a:stretch/>
        </p:blipFill>
        <p:spPr>
          <a:xfrm>
            <a:off x="7211880" y="148680"/>
            <a:ext cx="4369680" cy="1762560"/>
          </a:xfrm>
          <a:prstGeom prst="rect">
            <a:avLst/>
          </a:prstGeom>
          <a:ln w="0">
            <a:noFill/>
          </a:ln>
        </p:spPr>
      </p:pic>
      <p:sp>
        <p:nvSpPr>
          <p:cNvPr id="196" name="TextBox 12_0"/>
          <p:cNvSpPr/>
          <p:nvPr/>
        </p:nvSpPr>
        <p:spPr>
          <a:xfrm>
            <a:off x="567720" y="2903760"/>
            <a:ext cx="1847160" cy="222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hr-HR" sz="1400" spc="-1" strike="noStrike">
                <a:solidFill>
                  <a:srgbClr val="000000"/>
                </a:solidFill>
                <a:latin typeface="Arial"/>
                <a:ea typeface="Arial"/>
              </a:rPr>
              <a:t>Label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r-HR" sz="1400" spc="-1" strike="noStrike">
                <a:solidFill>
                  <a:srgbClr val="000000"/>
                </a:solidFill>
                <a:latin typeface="Arial"/>
                <a:ea typeface="Arial"/>
              </a:rPr>
              <a:t>Key value pair</a:t>
            </a:r>
            <a:endParaRPr b="0" lang="en-US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r-HR" sz="1400" spc="-1" strike="noStrike">
                <a:solidFill>
                  <a:srgbClr val="000000"/>
                </a:solidFill>
                <a:latin typeface="Arial"/>
                <a:ea typeface="Arial"/>
              </a:rPr>
              <a:t>Associated with</a:t>
            </a:r>
            <a:br/>
            <a:r>
              <a:rPr b="0" lang="hr-HR" sz="1400" spc="-1" strike="noStrike">
                <a:solidFill>
                  <a:srgbClr val="000000"/>
                </a:solidFill>
                <a:latin typeface="Arial"/>
                <a:ea typeface="Arial"/>
              </a:rPr>
              <a:t>an object</a:t>
            </a:r>
            <a:br/>
            <a:r>
              <a:rPr b="0" lang="hr-HR" sz="1400" spc="-1" strike="noStrike">
                <a:solidFill>
                  <a:srgbClr val="000000"/>
                </a:solidFill>
                <a:latin typeface="Arial"/>
                <a:ea typeface="Arial"/>
              </a:rPr>
              <a:t>(app=hello-world)</a:t>
            </a:r>
            <a:endParaRPr b="0" lang="en-US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r-HR" sz="1400" spc="-1" strike="noStrike">
                <a:solidFill>
                  <a:srgbClr val="000000"/>
                </a:solidFill>
                <a:latin typeface="Arial"/>
                <a:ea typeface="Arial"/>
              </a:rPr>
              <a:t>Enables easy </a:t>
            </a:r>
            <a:br/>
            <a:r>
              <a:rPr b="0" lang="hr-HR" sz="1400" spc="-1" strike="noStrike">
                <a:solidFill>
                  <a:srgbClr val="000000"/>
                </a:solidFill>
                <a:latin typeface="Arial"/>
                <a:ea typeface="Arial"/>
              </a:rPr>
              <a:t>selection of </a:t>
            </a:r>
            <a:br/>
            <a:r>
              <a:rPr b="0" lang="hr-HR" sz="1400" spc="-1" strike="noStrike">
                <a:solidFill>
                  <a:srgbClr val="000000"/>
                </a:solidFill>
                <a:latin typeface="Arial"/>
                <a:ea typeface="Arial"/>
              </a:rPr>
              <a:t>resources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7" name="TextBox 15_0"/>
          <p:cNvSpPr/>
          <p:nvPr/>
        </p:nvSpPr>
        <p:spPr>
          <a:xfrm>
            <a:off x="3130920" y="2903760"/>
            <a:ext cx="2165760" cy="243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hr-HR" sz="1400" spc="-1" strike="noStrike">
                <a:solidFill>
                  <a:srgbClr val="000000"/>
                </a:solidFill>
                <a:latin typeface="Arial"/>
                <a:ea typeface="Arial"/>
              </a:rPr>
              <a:t>Deamon Set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r-HR" sz="1400" spc="-1" strike="noStrike">
                <a:solidFill>
                  <a:srgbClr val="000000"/>
                </a:solidFill>
                <a:latin typeface="Arial"/>
                <a:ea typeface="Arial"/>
              </a:rPr>
              <a:t>Pod runs on</a:t>
            </a:r>
            <a:br/>
            <a:r>
              <a:rPr b="0" lang="hr-HR" sz="1400" spc="-1" strike="noStrike">
                <a:solidFill>
                  <a:srgbClr val="000000"/>
                </a:solidFill>
                <a:latin typeface="Arial"/>
                <a:ea typeface="Arial"/>
              </a:rPr>
              <a:t>all nodes</a:t>
            </a:r>
            <a:br/>
            <a:r>
              <a:rPr b="0" lang="hr-HR" sz="1400" spc="-1" strike="noStrike">
                <a:solidFill>
                  <a:srgbClr val="000000"/>
                </a:solidFill>
                <a:latin typeface="Arial"/>
                <a:ea typeface="Arial"/>
              </a:rPr>
              <a:t>even </a:t>
            </a:r>
            <a:br/>
            <a:r>
              <a:rPr b="0" lang="hr-HR" sz="1400" spc="-1" strike="noStrike">
                <a:solidFill>
                  <a:srgbClr val="000000"/>
                </a:solidFill>
                <a:latin typeface="Arial"/>
                <a:ea typeface="Arial"/>
              </a:rPr>
              <a:t>unscheduleable</a:t>
            </a:r>
            <a:endParaRPr b="0" lang="en-US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r-HR" sz="1400" spc="-1" strike="noStrike">
                <a:solidFill>
                  <a:srgbClr val="000000"/>
                </a:solidFill>
                <a:latin typeface="Arial"/>
                <a:ea typeface="Arial"/>
              </a:rPr>
              <a:t>Each node runs </a:t>
            </a:r>
            <a:br/>
            <a:r>
              <a:rPr b="0" lang="hr-HR" sz="1400" spc="-1" strike="noStrike">
                <a:solidFill>
                  <a:srgbClr val="000000"/>
                </a:solidFill>
                <a:latin typeface="Arial"/>
                <a:ea typeface="Arial"/>
              </a:rPr>
              <a:t>exactly one pod</a:t>
            </a:r>
            <a:endParaRPr b="0" lang="en-US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infrastructure-related </a:t>
            </a:r>
            <a:br/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pods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8" name="TextBox 16_0"/>
          <p:cNvSpPr/>
          <p:nvPr/>
        </p:nvSpPr>
        <p:spPr>
          <a:xfrm>
            <a:off x="5720760" y="2864160"/>
            <a:ext cx="2188800" cy="200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hr-HR" sz="1400" spc="-1" strike="noStrike">
                <a:solidFill>
                  <a:srgbClr val="000000"/>
                </a:solidFill>
                <a:latin typeface="Arial"/>
                <a:ea typeface="Arial"/>
              </a:rPr>
              <a:t>Job/ CronJob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r-HR" sz="1400" spc="-1" strike="noStrike">
                <a:solidFill>
                  <a:srgbClr val="000000"/>
                </a:solidFill>
                <a:latin typeface="Arial"/>
                <a:ea typeface="Arial"/>
              </a:rPr>
              <a:t>A taks that terminates</a:t>
            </a:r>
            <a:br/>
            <a:r>
              <a:rPr b="0" lang="hr-HR" sz="1400" spc="-1" strike="noStrike">
                <a:solidFill>
                  <a:srgbClr val="000000"/>
                </a:solidFill>
                <a:latin typeface="Arial"/>
                <a:ea typeface="Arial"/>
              </a:rPr>
              <a:t>after completing task</a:t>
            </a:r>
            <a:endParaRPr b="0" lang="en-US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r-HR" sz="1400" spc="-1" strike="noStrike">
                <a:solidFill>
                  <a:srgbClr val="000000"/>
                </a:solidFill>
                <a:latin typeface="Arial"/>
                <a:ea typeface="Arial"/>
              </a:rPr>
              <a:t>Not continous</a:t>
            </a:r>
            <a:endParaRPr b="0" lang="en-US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r-HR" sz="1400" spc="-1" strike="noStrike">
                <a:solidFill>
                  <a:srgbClr val="000000"/>
                </a:solidFill>
                <a:latin typeface="Arial"/>
                <a:ea typeface="Arial"/>
              </a:rPr>
              <a:t>Jobs can ge repeated</a:t>
            </a:r>
            <a:br/>
            <a:r>
              <a:rPr b="0" lang="hr-HR" sz="1400" spc="-1" strike="noStrike">
                <a:solidFill>
                  <a:srgbClr val="000000"/>
                </a:solidFill>
                <a:latin typeface="Arial"/>
                <a:ea typeface="Arial"/>
              </a:rPr>
              <a:t>using the CronJob </a:t>
            </a:r>
            <a:br/>
            <a:r>
              <a:rPr b="0" lang="hr-HR" sz="1400" spc="-1" strike="noStrike">
                <a:solidFill>
                  <a:srgbClr val="000000"/>
                </a:solidFill>
                <a:latin typeface="Arial"/>
                <a:ea typeface="Arial"/>
              </a:rPr>
              <a:t>resource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9" name="TextBox 17_0"/>
          <p:cNvSpPr/>
          <p:nvPr/>
        </p:nvSpPr>
        <p:spPr>
          <a:xfrm>
            <a:off x="8331120" y="2837880"/>
            <a:ext cx="3384720" cy="11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hr-HR" sz="1400" spc="-1" strike="noStrike">
                <a:solidFill>
                  <a:srgbClr val="000000"/>
                </a:solidFill>
                <a:latin typeface="Arial"/>
                <a:ea typeface="Arial"/>
              </a:rPr>
              <a:t>ConfigMap and Secrets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r-HR" sz="1400" spc="-1" strike="noStrike">
                <a:solidFill>
                  <a:srgbClr val="000000"/>
                </a:solidFill>
                <a:latin typeface="Arial"/>
                <a:ea typeface="Arial"/>
              </a:rPr>
              <a:t>Encapsulates pod configuration with different representation based on dana sensitivity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00" name="Graphic 11_1" descr="Tag with solid fill"/>
          <p:cNvPicPr/>
          <p:nvPr/>
        </p:nvPicPr>
        <p:blipFill>
          <a:blip r:embed="rId2"/>
          <a:stretch/>
        </p:blipFill>
        <p:spPr>
          <a:xfrm>
            <a:off x="488880" y="1559880"/>
            <a:ext cx="1218240" cy="1218240"/>
          </a:xfrm>
          <a:prstGeom prst="rect">
            <a:avLst/>
          </a:prstGeom>
          <a:ln w="0">
            <a:noFill/>
          </a:ln>
        </p:spPr>
      </p:pic>
      <p:pic>
        <p:nvPicPr>
          <p:cNvPr id="201" name="Graphic 13_1" descr="Database outline"/>
          <p:cNvPicPr/>
          <p:nvPr/>
        </p:nvPicPr>
        <p:blipFill>
          <a:blip r:embed="rId3"/>
          <a:stretch/>
        </p:blipFill>
        <p:spPr>
          <a:xfrm>
            <a:off x="9079200" y="1559880"/>
            <a:ext cx="1218240" cy="1218240"/>
          </a:xfrm>
          <a:prstGeom prst="rect">
            <a:avLst/>
          </a:prstGeom>
          <a:ln w="0">
            <a:noFill/>
          </a:ln>
        </p:spPr>
      </p:pic>
      <p:pic>
        <p:nvPicPr>
          <p:cNvPr id="202" name="Graphic 14_1" descr="Continuous Improvement with solid fill"/>
          <p:cNvPicPr/>
          <p:nvPr/>
        </p:nvPicPr>
        <p:blipFill>
          <a:blip r:embed="rId4"/>
          <a:stretch/>
        </p:blipFill>
        <p:spPr>
          <a:xfrm>
            <a:off x="3112560" y="1559880"/>
            <a:ext cx="1218240" cy="1218240"/>
          </a:xfrm>
          <a:prstGeom prst="rect">
            <a:avLst/>
          </a:prstGeom>
          <a:ln w="0">
            <a:noFill/>
          </a:ln>
        </p:spPr>
      </p:pic>
      <p:pic>
        <p:nvPicPr>
          <p:cNvPr id="203" name="Graphic 18_1" descr="Circles with lines with solid fill"/>
          <p:cNvPicPr/>
          <p:nvPr/>
        </p:nvPicPr>
        <p:blipFill>
          <a:blip r:embed="rId5"/>
          <a:stretch/>
        </p:blipFill>
        <p:spPr>
          <a:xfrm>
            <a:off x="5534640" y="1559880"/>
            <a:ext cx="1218240" cy="1218240"/>
          </a:xfrm>
          <a:prstGeom prst="rect">
            <a:avLst/>
          </a:prstGeom>
          <a:ln w="0">
            <a:noFill/>
          </a:ln>
        </p:spPr>
      </p:pic>
      <p:sp>
        <p:nvSpPr>
          <p:cNvPr id="204" name=""/>
          <p:cNvSpPr/>
          <p:nvPr/>
        </p:nvSpPr>
        <p:spPr>
          <a:xfrm>
            <a:off x="228600" y="327240"/>
            <a:ext cx="10743480" cy="12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1e4e79"/>
                </a:solidFill>
                <a:latin typeface="Lato"/>
                <a:ea typeface="Lato"/>
              </a:rPr>
              <a:t>Kubernetes Terms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96;p6"/>
          <p:cNvSpPr/>
          <p:nvPr/>
        </p:nvSpPr>
        <p:spPr>
          <a:xfrm>
            <a:off x="1440" y="0"/>
            <a:ext cx="12188160" cy="685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0" name="Google Shape;97;p6" descr="Background pattern&#10;&#10;Description automatically generated"/>
          <p:cNvPicPr/>
          <p:nvPr/>
        </p:nvPicPr>
        <p:blipFill>
          <a:blip r:embed="rId1"/>
          <a:srcRect l="45671" t="0" r="0" b="0"/>
          <a:stretch/>
        </p:blipFill>
        <p:spPr>
          <a:xfrm>
            <a:off x="5566680" y="0"/>
            <a:ext cx="6621480" cy="6857280"/>
          </a:xfrm>
          <a:prstGeom prst="rect">
            <a:avLst/>
          </a:prstGeom>
          <a:ln w="0">
            <a:noFill/>
          </a:ln>
        </p:spPr>
      </p:pic>
      <p:pic>
        <p:nvPicPr>
          <p:cNvPr id="121" name="Google Shape;98;p6" descr="Sphere of mesh and nodes"/>
          <p:cNvPicPr/>
          <p:nvPr/>
        </p:nvPicPr>
        <p:blipFill>
          <a:blip r:embed="rId2">
            <a:alphaModFix amt="35000"/>
          </a:blip>
          <a:srcRect l="45684" t="1437" r="0" b="23578"/>
          <a:stretch/>
        </p:blipFill>
        <p:spPr>
          <a:xfrm>
            <a:off x="5566680" y="0"/>
            <a:ext cx="6621480" cy="6855840"/>
          </a:xfrm>
          <a:prstGeom prst="rect">
            <a:avLst/>
          </a:prstGeom>
          <a:ln w="0">
            <a:noFill/>
          </a:ln>
        </p:spPr>
      </p:pic>
      <p:sp>
        <p:nvSpPr>
          <p:cNvPr id="122" name="Google Shape;99;p6"/>
          <p:cNvSpPr/>
          <p:nvPr/>
        </p:nvSpPr>
        <p:spPr>
          <a:xfrm>
            <a:off x="1503000" y="0"/>
            <a:ext cx="8123400" cy="6857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Google Shape;100;p6"/>
          <p:cNvSpPr/>
          <p:nvPr/>
        </p:nvSpPr>
        <p:spPr>
          <a:xfrm>
            <a:off x="255960" y="2075040"/>
            <a:ext cx="5846400" cy="365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marL="285840" indent="-285120">
              <a:lnSpc>
                <a:spcPct val="100000"/>
              </a:lnSpc>
              <a:buClr>
                <a:srgbClr val="1e4e79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1e4e79"/>
                </a:solidFill>
                <a:latin typeface="Lato"/>
                <a:ea typeface="Lato"/>
              </a:rPr>
              <a:t>Quarkus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e4e79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1e4e79"/>
                </a:solidFill>
                <a:latin typeface="Lato"/>
                <a:ea typeface="Lato"/>
              </a:rPr>
              <a:t>Kubernetes</a:t>
            </a:r>
            <a:br/>
            <a:r>
              <a:rPr b="0" lang="en-US" sz="3600" spc="-1" strike="noStrike">
                <a:solidFill>
                  <a:srgbClr val="1e4e79"/>
                </a:solidFill>
                <a:latin typeface="Lato"/>
                <a:ea typeface="DejaVu Sans"/>
              </a:rPr>
              <a:t> </a:t>
            </a:r>
            <a:endParaRPr b="0" lang="en-US" sz="3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e4e79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1e4e79"/>
                </a:solidFill>
                <a:latin typeface="Lato"/>
                <a:ea typeface="Lato"/>
              </a:rPr>
              <a:t>IoT lightweight K8s</a:t>
            </a:r>
            <a:br/>
            <a:br/>
            <a:r>
              <a:rPr b="0" lang="en-US" sz="3600" spc="-1" strike="noStrike">
                <a:solidFill>
                  <a:srgbClr val="1e4e79"/>
                </a:solidFill>
                <a:latin typeface="Lato"/>
                <a:ea typeface="DejaVu Sans"/>
              </a:rPr>
              <a:t>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24" name="Google Shape;101;p6" descr=""/>
          <p:cNvPicPr/>
          <p:nvPr/>
        </p:nvPicPr>
        <p:blipFill>
          <a:blip r:embed="rId3"/>
          <a:stretch/>
        </p:blipFill>
        <p:spPr>
          <a:xfrm>
            <a:off x="395280" y="6114600"/>
            <a:ext cx="2609280" cy="389880"/>
          </a:xfrm>
          <a:prstGeom prst="rect">
            <a:avLst/>
          </a:prstGeom>
          <a:ln w="0">
            <a:noFill/>
          </a:ln>
        </p:spPr>
      </p:pic>
      <p:sp>
        <p:nvSpPr>
          <p:cNvPr id="125" name="Google Shape;102;p6"/>
          <p:cNvSpPr/>
          <p:nvPr/>
        </p:nvSpPr>
        <p:spPr>
          <a:xfrm>
            <a:off x="457200" y="213120"/>
            <a:ext cx="565740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000" spc="-1" strike="noStrike">
                <a:solidFill>
                  <a:srgbClr val="1e4e79"/>
                </a:solidFill>
                <a:latin typeface="Lato"/>
                <a:ea typeface="Lato"/>
              </a:rPr>
              <a:t>Agenda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26" name="Google Shape;103;p6" descr=""/>
          <p:cNvPicPr/>
          <p:nvPr/>
        </p:nvPicPr>
        <p:blipFill>
          <a:blip r:embed="rId4"/>
          <a:stretch/>
        </p:blipFill>
        <p:spPr>
          <a:xfrm>
            <a:off x="395280" y="964800"/>
            <a:ext cx="3215160" cy="21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"/>
          <p:cNvSpPr/>
          <p:nvPr/>
        </p:nvSpPr>
        <p:spPr>
          <a:xfrm>
            <a:off x="228960" y="326880"/>
            <a:ext cx="10743480" cy="12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1e4e79"/>
                </a:solidFill>
                <a:latin typeface="Lato"/>
                <a:ea typeface="Lato"/>
              </a:rPr>
              <a:t>Kubernetes</a:t>
            </a:r>
            <a:br/>
            <a:endParaRPr b="0" lang="en-US" sz="3200" spc="-1" strike="noStrike">
              <a:latin typeface="Arial"/>
            </a:endParaRPr>
          </a:p>
        </p:txBody>
      </p:sp>
      <p:pic>
        <p:nvPicPr>
          <p:cNvPr id="206" name="Google Shape;101;p6_10" descr=""/>
          <p:cNvPicPr/>
          <p:nvPr/>
        </p:nvPicPr>
        <p:blipFill>
          <a:blip r:embed="rId1"/>
          <a:stretch/>
        </p:blipFill>
        <p:spPr>
          <a:xfrm>
            <a:off x="395640" y="6114600"/>
            <a:ext cx="2609280" cy="389880"/>
          </a:xfrm>
          <a:prstGeom prst="rect">
            <a:avLst/>
          </a:prstGeom>
          <a:ln w="0">
            <a:noFill/>
          </a:ln>
        </p:spPr>
      </p:pic>
      <p:pic>
        <p:nvPicPr>
          <p:cNvPr id="207" name="Picture 5_1" descr="Logo, company name&#10;&#10;Description automatically generated"/>
          <p:cNvPicPr/>
          <p:nvPr/>
        </p:nvPicPr>
        <p:blipFill>
          <a:blip r:embed="rId2"/>
          <a:stretch/>
        </p:blipFill>
        <p:spPr>
          <a:xfrm>
            <a:off x="8636400" y="4800600"/>
            <a:ext cx="3555360" cy="1779120"/>
          </a:xfrm>
          <a:prstGeom prst="rect">
            <a:avLst/>
          </a:prstGeom>
          <a:ln w="0">
            <a:noFill/>
          </a:ln>
        </p:spPr>
      </p:pic>
      <p:pic>
        <p:nvPicPr>
          <p:cNvPr id="208" name="Picture 1" descr="Control Plane (master) &#10;API server &#10;Controller &#10;S chedul e r &#10;Manager &#10;Worker node(s) &#10;Kubelet &#10;Container Runtime &#10;kube-proxy "/>
          <p:cNvPicPr/>
          <p:nvPr/>
        </p:nvPicPr>
        <p:blipFill>
          <a:blip r:embed="rId3"/>
          <a:stretch/>
        </p:blipFill>
        <p:spPr>
          <a:xfrm>
            <a:off x="1219680" y="1314720"/>
            <a:ext cx="8609760" cy="348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108;p1_0" descr="Background pattern&#10;&#10;Description automatically generated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pic>
        <p:nvPicPr>
          <p:cNvPr id="210" name="Google Shape;109;p1_1" descr="Abstract background of dark mesh"/>
          <p:cNvPicPr/>
          <p:nvPr/>
        </p:nvPicPr>
        <p:blipFill>
          <a:blip r:embed="rId2">
            <a:alphaModFix amt="35000"/>
          </a:blip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211" name="Google Shape;110;p1_1"/>
          <p:cNvSpPr/>
          <p:nvPr/>
        </p:nvSpPr>
        <p:spPr>
          <a:xfrm rot="10800000">
            <a:off x="9095040" y="5123520"/>
            <a:ext cx="3097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Google Shape;137;p5_2"/>
          <p:cNvSpPr/>
          <p:nvPr/>
        </p:nvSpPr>
        <p:spPr>
          <a:xfrm>
            <a:off x="3886200" y="2966760"/>
            <a:ext cx="5028840" cy="15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9600" spc="-1" strike="noStrike">
                <a:solidFill>
                  <a:srgbClr val="ffffff"/>
                </a:solidFill>
                <a:latin typeface="Lato"/>
                <a:ea typeface="Lato"/>
              </a:rPr>
              <a:t>DEMO</a:t>
            </a:r>
            <a:endParaRPr b="0" lang="en-US" sz="9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"/>
          <p:cNvSpPr/>
          <p:nvPr/>
        </p:nvSpPr>
        <p:spPr>
          <a:xfrm>
            <a:off x="228960" y="326880"/>
            <a:ext cx="10743480" cy="12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1e4e79"/>
                </a:solidFill>
                <a:latin typeface="Lato"/>
                <a:ea typeface="Lato"/>
              </a:rPr>
              <a:t>Simple Temperature Sensor Collector</a:t>
            </a:r>
            <a:br/>
            <a:endParaRPr b="0" lang="en-US" sz="3200" spc="-1" strike="noStrike"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914400" y="1057680"/>
            <a:ext cx="10553040" cy="534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42;p15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Google Shape;243;p15"/>
          <p:cNvSpPr/>
          <p:nvPr/>
        </p:nvSpPr>
        <p:spPr>
          <a:xfrm>
            <a:off x="639000" y="3577320"/>
            <a:ext cx="10909080" cy="168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US" sz="6600" spc="-1" strike="noStrike">
                <a:solidFill>
                  <a:srgbClr val="1e4e79"/>
                </a:solidFill>
                <a:latin typeface="Lato"/>
                <a:ea typeface="Lato"/>
              </a:rPr>
              <a:t>THANK YOU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217" name="Google Shape;246;p15"/>
          <p:cNvSpPr/>
          <p:nvPr/>
        </p:nvSpPr>
        <p:spPr>
          <a:xfrm>
            <a:off x="3807720" y="5509080"/>
            <a:ext cx="4571280" cy="17640"/>
          </a:xfrm>
          <a:custGeom>
            <a:avLst/>
            <a:gdLst/>
            <a:ahLst/>
            <a:rect l="l" t="t" r="r" b="b"/>
            <a:pathLst>
              <a:path w="4572000" h="18288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41275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18" name="Google Shape;101;p6_11" descr=""/>
          <p:cNvPicPr/>
          <p:nvPr/>
        </p:nvPicPr>
        <p:blipFill>
          <a:blip r:embed="rId1"/>
          <a:stretch/>
        </p:blipFill>
        <p:spPr>
          <a:xfrm>
            <a:off x="396000" y="6114600"/>
            <a:ext cx="2609280" cy="389880"/>
          </a:xfrm>
          <a:prstGeom prst="rect">
            <a:avLst/>
          </a:prstGeom>
          <a:ln w="0">
            <a:noFill/>
          </a:ln>
        </p:spPr>
      </p:pic>
      <p:sp>
        <p:nvSpPr>
          <p:cNvPr id="219" name="Google Shape;243;p15_0"/>
          <p:cNvSpPr/>
          <p:nvPr/>
        </p:nvSpPr>
        <p:spPr>
          <a:xfrm>
            <a:off x="520560" y="1143000"/>
            <a:ext cx="10909080" cy="168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US" sz="6600" spc="-1" strike="noStrike">
                <a:solidFill>
                  <a:srgbClr val="1e4e79"/>
                </a:solidFill>
                <a:latin typeface="Lato"/>
                <a:ea typeface="Lato"/>
              </a:rPr>
              <a:t>Q&amp;A</a:t>
            </a:r>
            <a:endParaRPr b="0" lang="en-US" sz="6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"/>
          <p:cNvSpPr/>
          <p:nvPr/>
        </p:nvSpPr>
        <p:spPr>
          <a:xfrm>
            <a:off x="228600" y="326880"/>
            <a:ext cx="2971440" cy="12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1e4e79"/>
                </a:solidFill>
                <a:latin typeface="Lato"/>
                <a:ea typeface="Lato"/>
              </a:rPr>
              <a:t>$whoami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914400" y="3467520"/>
            <a:ext cx="1561320" cy="1561320"/>
          </a:xfrm>
          <a:prstGeom prst="rect">
            <a:avLst/>
          </a:prstGeom>
          <a:ln w="0"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914400" y="1371600"/>
            <a:ext cx="2033280" cy="1355040"/>
          </a:xfrm>
          <a:prstGeom prst="rect">
            <a:avLst/>
          </a:prstGeom>
          <a:ln w="0">
            <a:noFill/>
          </a:ln>
        </p:spPr>
      </p:pic>
      <p:pic>
        <p:nvPicPr>
          <p:cNvPr id="130" name="Google Shape;101;p6_1" descr=""/>
          <p:cNvPicPr/>
          <p:nvPr/>
        </p:nvPicPr>
        <p:blipFill>
          <a:blip r:embed="rId3"/>
          <a:stretch/>
        </p:blipFill>
        <p:spPr>
          <a:xfrm>
            <a:off x="395640" y="6114600"/>
            <a:ext cx="2609280" cy="389880"/>
          </a:xfrm>
          <a:prstGeom prst="rect">
            <a:avLst/>
          </a:prstGeom>
          <a:ln w="0">
            <a:noFill/>
          </a:ln>
        </p:spPr>
      </p:pic>
      <p:sp>
        <p:nvSpPr>
          <p:cNvPr id="131" name="Google Shape;173;p9_5"/>
          <p:cNvSpPr/>
          <p:nvPr/>
        </p:nvSpPr>
        <p:spPr>
          <a:xfrm>
            <a:off x="3429000" y="1371600"/>
            <a:ext cx="7543440" cy="109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e4e79"/>
                </a:solidFill>
                <a:latin typeface="Lato"/>
                <a:ea typeface="Lato"/>
              </a:rPr>
              <a:t>anamarija.talijanac@true-north.hr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e4e79"/>
                </a:solidFill>
                <a:latin typeface="Lato"/>
                <a:ea typeface="Lato"/>
              </a:rPr>
              <a:t>https://github.com/anamarija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 rot="13800">
            <a:off x="1367280" y="1160640"/>
            <a:ext cx="9141840" cy="3008520"/>
          </a:xfrm>
          <a:prstGeom prst="rect">
            <a:avLst/>
          </a:prstGeom>
          <a:ln w="0"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2286000" y="4345200"/>
            <a:ext cx="1495800" cy="1598040"/>
          </a:xfrm>
          <a:prstGeom prst="rect">
            <a:avLst/>
          </a:prstGeom>
          <a:ln w="0">
            <a:noFill/>
          </a:ln>
        </p:spPr>
      </p:pic>
      <p:pic>
        <p:nvPicPr>
          <p:cNvPr id="134" name="" descr=""/>
          <p:cNvPicPr/>
          <p:nvPr/>
        </p:nvPicPr>
        <p:blipFill>
          <a:blip r:embed="rId3"/>
          <a:stretch/>
        </p:blipFill>
        <p:spPr>
          <a:xfrm>
            <a:off x="4987800" y="4343400"/>
            <a:ext cx="1412640" cy="1371240"/>
          </a:xfrm>
          <a:prstGeom prst="rect">
            <a:avLst/>
          </a:prstGeom>
          <a:ln w="0">
            <a:noFill/>
          </a:ln>
        </p:spPr>
      </p:pic>
      <p:pic>
        <p:nvPicPr>
          <p:cNvPr id="135" name="" descr=""/>
          <p:cNvPicPr/>
          <p:nvPr/>
        </p:nvPicPr>
        <p:blipFill>
          <a:blip r:embed="rId4"/>
          <a:stretch/>
        </p:blipFill>
        <p:spPr>
          <a:xfrm>
            <a:off x="7543800" y="3886200"/>
            <a:ext cx="2057040" cy="2057040"/>
          </a:xfrm>
          <a:prstGeom prst="rect">
            <a:avLst/>
          </a:prstGeom>
          <a:ln w="0">
            <a:noFill/>
          </a:ln>
        </p:spPr>
      </p:pic>
      <p:sp>
        <p:nvSpPr>
          <p:cNvPr id="136" name=""/>
          <p:cNvSpPr/>
          <p:nvPr/>
        </p:nvSpPr>
        <p:spPr>
          <a:xfrm>
            <a:off x="914760" y="327240"/>
            <a:ext cx="10743480" cy="12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1e4e79"/>
                </a:solidFill>
                <a:latin typeface="Lato"/>
                <a:ea typeface="Lato"/>
              </a:rPr>
              <a:t>Quarkus – Supersonic Subatomic Java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37" name="Google Shape;101;p6_2" descr=""/>
          <p:cNvPicPr/>
          <p:nvPr/>
        </p:nvPicPr>
        <p:blipFill>
          <a:blip r:embed="rId5"/>
          <a:stretch/>
        </p:blipFill>
        <p:spPr>
          <a:xfrm>
            <a:off x="395640" y="6114600"/>
            <a:ext cx="2609280" cy="38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"/>
          <p:cNvSpPr/>
          <p:nvPr/>
        </p:nvSpPr>
        <p:spPr>
          <a:xfrm>
            <a:off x="228960" y="98280"/>
            <a:ext cx="10743480" cy="12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1e4e79"/>
                </a:solidFill>
                <a:latin typeface="Lato"/>
                <a:ea typeface="Lato"/>
              </a:rPr>
              <a:t>Quarkus  </a:t>
            </a:r>
            <a:br/>
            <a:r>
              <a:rPr b="0" lang="en-US" sz="4000" spc="-1" strike="noStrike">
                <a:solidFill>
                  <a:srgbClr val="1e4e79"/>
                </a:solidFill>
                <a:latin typeface="Lato"/>
                <a:ea typeface="Lato"/>
              </a:rPr>
              <a:t>Developer Joy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39" name="Google Shape;101;p6_3" descr=""/>
          <p:cNvPicPr/>
          <p:nvPr/>
        </p:nvPicPr>
        <p:blipFill>
          <a:blip r:embed="rId1"/>
          <a:stretch/>
        </p:blipFill>
        <p:spPr>
          <a:xfrm>
            <a:off x="395640" y="6114600"/>
            <a:ext cx="2609280" cy="389880"/>
          </a:xfrm>
          <a:prstGeom prst="rect">
            <a:avLst/>
          </a:prstGeom>
          <a:ln w="0"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5334480" y="0"/>
            <a:ext cx="6857280" cy="6857280"/>
          </a:xfrm>
          <a:prstGeom prst="rect">
            <a:avLst/>
          </a:prstGeom>
          <a:ln w="0">
            <a:noFill/>
          </a:ln>
        </p:spPr>
      </p:pic>
      <p:sp>
        <p:nvSpPr>
          <p:cNvPr id="141" name="Google Shape;173;p9_0"/>
          <p:cNvSpPr/>
          <p:nvPr/>
        </p:nvSpPr>
        <p:spPr>
          <a:xfrm>
            <a:off x="228600" y="1600200"/>
            <a:ext cx="4800240" cy="478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1e4e7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e4e79"/>
                </a:solidFill>
                <a:latin typeface="Lato"/>
                <a:ea typeface="Lato"/>
              </a:rPr>
              <a:t>Based on standards, but not limited</a:t>
            </a:r>
            <a:endParaRPr b="0" lang="en-US" sz="2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e4e7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e4e79"/>
                </a:solidFill>
                <a:latin typeface="Lato"/>
                <a:ea typeface="Lato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e4e7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e4e79"/>
                </a:solidFill>
                <a:latin typeface="Lato"/>
                <a:ea typeface="Lato"/>
              </a:rPr>
              <a:t>Unified configuration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e4e7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e4e79"/>
                </a:solidFill>
                <a:latin typeface="Lato"/>
                <a:ea typeface="Lato"/>
              </a:rPr>
              <a:t>Super fast live reload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e4e7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e4e79"/>
                </a:solidFill>
                <a:latin typeface="Lato"/>
                <a:ea typeface="Lato"/>
              </a:rPr>
              <a:t>Easy native executable generation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"/>
          <p:cNvSpPr/>
          <p:nvPr/>
        </p:nvSpPr>
        <p:spPr>
          <a:xfrm>
            <a:off x="228960" y="98280"/>
            <a:ext cx="10743480" cy="12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1e4e79"/>
                </a:solidFill>
                <a:latin typeface="Lato"/>
                <a:ea typeface="Lato"/>
              </a:rPr>
              <a:t>Quarkus  </a:t>
            </a:r>
            <a:br/>
            <a:r>
              <a:rPr b="0" lang="en-US" sz="4000" spc="-1" strike="noStrike">
                <a:solidFill>
                  <a:srgbClr val="1e4e79"/>
                </a:solidFill>
                <a:latin typeface="Lato"/>
                <a:ea typeface="Lato"/>
              </a:rPr>
              <a:t>Developer Joy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43" name="Google Shape;101;p6_5" descr=""/>
          <p:cNvPicPr/>
          <p:nvPr/>
        </p:nvPicPr>
        <p:blipFill>
          <a:blip r:embed="rId1"/>
          <a:stretch/>
        </p:blipFill>
        <p:spPr>
          <a:xfrm>
            <a:off x="395640" y="6114600"/>
            <a:ext cx="2609280" cy="389880"/>
          </a:xfrm>
          <a:prstGeom prst="rect">
            <a:avLst/>
          </a:prstGeom>
          <a:ln w="0"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5334480" y="0"/>
            <a:ext cx="6857280" cy="6857280"/>
          </a:xfrm>
          <a:prstGeom prst="rect">
            <a:avLst/>
          </a:prstGeom>
          <a:ln w="0">
            <a:noFill/>
          </a:ln>
        </p:spPr>
      </p:pic>
      <p:sp>
        <p:nvSpPr>
          <p:cNvPr id="145" name="Google Shape;173;p9_1"/>
          <p:cNvSpPr/>
          <p:nvPr/>
        </p:nvSpPr>
        <p:spPr>
          <a:xfrm>
            <a:off x="228600" y="1600200"/>
            <a:ext cx="4800240" cy="13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3"/>
          <a:stretch/>
        </p:blipFill>
        <p:spPr>
          <a:xfrm>
            <a:off x="0" y="2286000"/>
            <a:ext cx="5028840" cy="280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"/>
          <p:cNvSpPr/>
          <p:nvPr/>
        </p:nvSpPr>
        <p:spPr>
          <a:xfrm>
            <a:off x="914760" y="327240"/>
            <a:ext cx="10743480" cy="12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1e4e79"/>
                </a:solidFill>
                <a:latin typeface="Lato"/>
                <a:ea typeface="Lato"/>
              </a:rPr>
              <a:t>Quarkus – Supersonic Subatomic Java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360" y="1224360"/>
            <a:ext cx="12191400" cy="563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"/>
          <p:cNvSpPr/>
          <p:nvPr/>
        </p:nvSpPr>
        <p:spPr>
          <a:xfrm>
            <a:off x="228960" y="98280"/>
            <a:ext cx="10743480" cy="12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1e4e79"/>
                </a:solidFill>
                <a:latin typeface="Lato"/>
                <a:ea typeface="Lato"/>
              </a:rPr>
              <a:t>Quarkus  </a:t>
            </a:r>
            <a:br/>
            <a:r>
              <a:rPr b="0" lang="en-US" sz="4000" spc="-1" strike="noStrike">
                <a:solidFill>
                  <a:srgbClr val="1e4e79"/>
                </a:solidFill>
                <a:latin typeface="Lato"/>
                <a:ea typeface="Lato"/>
              </a:rPr>
              <a:t>Unifies Imperative and Reactive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50" name="Google Shape;101;p6_4" descr=""/>
          <p:cNvPicPr/>
          <p:nvPr/>
        </p:nvPicPr>
        <p:blipFill>
          <a:blip r:embed="rId1"/>
          <a:stretch/>
        </p:blipFill>
        <p:spPr>
          <a:xfrm>
            <a:off x="395640" y="6114600"/>
            <a:ext cx="2609280" cy="389880"/>
          </a:xfrm>
          <a:prstGeom prst="rect">
            <a:avLst/>
          </a:prstGeom>
          <a:ln w="0">
            <a:noFill/>
          </a:ln>
        </p:spPr>
      </p:pic>
      <p:sp>
        <p:nvSpPr>
          <p:cNvPr id="151" name="Google Shape;173;p9_2"/>
          <p:cNvSpPr/>
          <p:nvPr/>
        </p:nvSpPr>
        <p:spPr>
          <a:xfrm>
            <a:off x="277200" y="1833480"/>
            <a:ext cx="10286640" cy="30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1e4e7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e4e79"/>
                </a:solidFill>
                <a:latin typeface="Lato"/>
                <a:ea typeface="Lato"/>
              </a:rPr>
              <a:t>Combine imperative and reactive development in the same application</a:t>
            </a:r>
            <a:br/>
            <a:r>
              <a:rPr b="0" lang="en-US" sz="2800" spc="-1" strike="noStrike">
                <a:solidFill>
                  <a:srgbClr val="1e4e79"/>
                </a:solidFill>
                <a:latin typeface="Lato"/>
                <a:ea typeface="Lato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e4e7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e4e79"/>
                </a:solidFill>
                <a:latin typeface="Lato"/>
                <a:ea typeface="Lato"/>
              </a:rPr>
              <a:t>Inject the EventBus or the Vertx context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e4e7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e4e79"/>
                </a:solidFill>
                <a:latin typeface="Lato"/>
                <a:ea typeface="Lato"/>
              </a:rPr>
              <a:t>Use the technology that fits your use case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08;p1" descr="Background pattern&#10;&#10;Description automatically generated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pic>
        <p:nvPicPr>
          <p:cNvPr id="153" name="Google Shape;109;p1" descr="Abstract background of dark mesh"/>
          <p:cNvPicPr/>
          <p:nvPr/>
        </p:nvPicPr>
        <p:blipFill>
          <a:blip r:embed="rId2">
            <a:alphaModFix amt="35000"/>
          </a:blip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154" name="Google Shape;110;p1"/>
          <p:cNvSpPr/>
          <p:nvPr/>
        </p:nvSpPr>
        <p:spPr>
          <a:xfrm rot="10800000">
            <a:off x="9095040" y="5123520"/>
            <a:ext cx="3097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Google Shape;137;p5_0"/>
          <p:cNvSpPr/>
          <p:nvPr/>
        </p:nvSpPr>
        <p:spPr>
          <a:xfrm>
            <a:off x="3886200" y="2966760"/>
            <a:ext cx="5028840" cy="15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9600" spc="-1" strike="noStrike">
                <a:solidFill>
                  <a:srgbClr val="ffffff"/>
                </a:solidFill>
                <a:latin typeface="Lato"/>
                <a:ea typeface="Lato"/>
              </a:rPr>
              <a:t>DEMO</a:t>
            </a:r>
            <a:endParaRPr b="0" lang="en-US" sz="9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Application>LibreOffice/7.1.6.2.0$Linux_X86_64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2021-10-07T15:06:34Z</dcterms:created>
  <dc:creator>ivana.keleuva@true-north.hr</dc:creator>
  <dc:description/>
  <dc:language>en-US</dc:language>
  <cp:lastModifiedBy/>
  <dcterms:modified xsi:type="dcterms:W3CDTF">2021-10-10T09:45:14Z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