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Both sets unsorted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List1!$B$2:$B$21</c:f>
              <c:numCache>
                <c:formatCode>General</c:formatCode>
                <c:ptCount val="20"/>
                <c:pt idx="0">
                  <c:v>0.26900000000000002</c:v>
                </c:pt>
                <c:pt idx="1">
                  <c:v>1.056</c:v>
                </c:pt>
                <c:pt idx="2">
                  <c:v>2.34</c:v>
                </c:pt>
                <c:pt idx="3">
                  <c:v>4.1420000000000003</c:v>
                </c:pt>
                <c:pt idx="4">
                  <c:v>6.4660000000000002</c:v>
                </c:pt>
                <c:pt idx="5">
                  <c:v>9.3369999999999997</c:v>
                </c:pt>
                <c:pt idx="6">
                  <c:v>12.728</c:v>
                </c:pt>
                <c:pt idx="7">
                  <c:v>16.532</c:v>
                </c:pt>
                <c:pt idx="8">
                  <c:v>20.914000000000001</c:v>
                </c:pt>
                <c:pt idx="9">
                  <c:v>25.863</c:v>
                </c:pt>
                <c:pt idx="10">
                  <c:v>31.234999999999999</c:v>
                </c:pt>
                <c:pt idx="11">
                  <c:v>37.218000000000004</c:v>
                </c:pt>
                <c:pt idx="12">
                  <c:v>43.680999999999997</c:v>
                </c:pt>
                <c:pt idx="13">
                  <c:v>51.029000000000003</c:v>
                </c:pt>
                <c:pt idx="14">
                  <c:v>58.670999999999999</c:v>
                </c:pt>
                <c:pt idx="15">
                  <c:v>66.882999999999996</c:v>
                </c:pt>
                <c:pt idx="16">
                  <c:v>75.100999999999999</c:v>
                </c:pt>
                <c:pt idx="17">
                  <c:v>84.241</c:v>
                </c:pt>
                <c:pt idx="18">
                  <c:v>93.908000000000001</c:v>
                </c:pt>
                <c:pt idx="19">
                  <c:v>104.233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C-4763-9F60-5FF520C6B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044943"/>
        <c:axId val="2034047439"/>
      </c:lineChart>
      <c:catAx>
        <c:axId val="2034044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n-US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034047439"/>
        <c:crosses val="autoZero"/>
        <c:auto val="1"/>
        <c:lblAlgn val="ctr"/>
        <c:lblOffset val="100"/>
        <c:noMultiLvlLbl val="0"/>
      </c:catAx>
      <c:valAx>
        <c:axId val="203404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Elapsed</a:t>
                </a:r>
                <a:r>
                  <a:rPr lang="en-US" baseline="0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time </a:t>
                </a:r>
                <a:r>
                  <a:rPr lang="hr-HR" baseline="0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baseline="0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seconds</a:t>
                </a:r>
                <a:r>
                  <a:rPr lang="hr-HR" baseline="0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034044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First set unsorted, second set sorted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List1!$A$2:$A$21</c:f>
              <c:numCache>
                <c:formatCode>General</c:formatCode>
                <c:ptCount val="20"/>
                <c:pt idx="0">
                  <c:v>500000</c:v>
                </c:pt>
                <c:pt idx="1">
                  <c:v>1000000</c:v>
                </c:pt>
                <c:pt idx="2">
                  <c:v>1500000</c:v>
                </c:pt>
                <c:pt idx="3">
                  <c:v>2000000</c:v>
                </c:pt>
                <c:pt idx="4">
                  <c:v>2500000</c:v>
                </c:pt>
                <c:pt idx="5">
                  <c:v>3000000</c:v>
                </c:pt>
                <c:pt idx="6">
                  <c:v>3500000</c:v>
                </c:pt>
                <c:pt idx="7">
                  <c:v>4000000</c:v>
                </c:pt>
                <c:pt idx="8">
                  <c:v>4500000</c:v>
                </c:pt>
                <c:pt idx="9">
                  <c:v>5000000</c:v>
                </c:pt>
                <c:pt idx="10">
                  <c:v>5500000</c:v>
                </c:pt>
                <c:pt idx="11">
                  <c:v>6000000</c:v>
                </c:pt>
                <c:pt idx="12">
                  <c:v>6500000</c:v>
                </c:pt>
                <c:pt idx="13">
                  <c:v>7000000</c:v>
                </c:pt>
                <c:pt idx="14">
                  <c:v>7500000</c:v>
                </c:pt>
                <c:pt idx="15">
                  <c:v>8000000</c:v>
                </c:pt>
                <c:pt idx="16">
                  <c:v>8500000</c:v>
                </c:pt>
                <c:pt idx="17">
                  <c:v>9000000</c:v>
                </c:pt>
                <c:pt idx="18">
                  <c:v>9500000</c:v>
                </c:pt>
                <c:pt idx="19">
                  <c:v>10000000</c:v>
                </c:pt>
              </c:numCache>
            </c:numRef>
          </c:cat>
          <c:val>
            <c:numRef>
              <c:f>List1!$B$2:$B$21</c:f>
              <c:numCache>
                <c:formatCode>General</c:formatCode>
                <c:ptCount val="20"/>
                <c:pt idx="0">
                  <c:v>0.85099999999999998</c:v>
                </c:pt>
                <c:pt idx="1">
                  <c:v>1.8180000000000001</c:v>
                </c:pt>
                <c:pt idx="2">
                  <c:v>2.85</c:v>
                </c:pt>
                <c:pt idx="3">
                  <c:v>3.9060000000000001</c:v>
                </c:pt>
                <c:pt idx="4">
                  <c:v>5.7210000000000001</c:v>
                </c:pt>
                <c:pt idx="5">
                  <c:v>6.2210000000000001</c:v>
                </c:pt>
                <c:pt idx="6">
                  <c:v>7.4390000000000001</c:v>
                </c:pt>
                <c:pt idx="7">
                  <c:v>8.5370000000000008</c:v>
                </c:pt>
                <c:pt idx="8">
                  <c:v>10.069000000000001</c:v>
                </c:pt>
                <c:pt idx="9">
                  <c:v>11.166</c:v>
                </c:pt>
                <c:pt idx="10">
                  <c:v>12.577</c:v>
                </c:pt>
                <c:pt idx="11">
                  <c:v>13.611000000000001</c:v>
                </c:pt>
                <c:pt idx="12">
                  <c:v>14.744999999999999</c:v>
                </c:pt>
                <c:pt idx="13">
                  <c:v>16.122</c:v>
                </c:pt>
                <c:pt idx="14">
                  <c:v>17.927</c:v>
                </c:pt>
                <c:pt idx="15">
                  <c:v>19.158000000000001</c:v>
                </c:pt>
                <c:pt idx="16">
                  <c:v>21.128</c:v>
                </c:pt>
                <c:pt idx="17">
                  <c:v>21.16</c:v>
                </c:pt>
                <c:pt idx="18">
                  <c:v>22.805</c:v>
                </c:pt>
                <c:pt idx="19">
                  <c:v>23.850999999999999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8-4A05-8EB6-E75B11126A9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Both sets sorted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List1!$A$2:$A$21</c:f>
              <c:numCache>
                <c:formatCode>General</c:formatCode>
                <c:ptCount val="20"/>
                <c:pt idx="0">
                  <c:v>500000</c:v>
                </c:pt>
                <c:pt idx="1">
                  <c:v>1000000</c:v>
                </c:pt>
                <c:pt idx="2">
                  <c:v>1500000</c:v>
                </c:pt>
                <c:pt idx="3">
                  <c:v>2000000</c:v>
                </c:pt>
                <c:pt idx="4">
                  <c:v>2500000</c:v>
                </c:pt>
                <c:pt idx="5">
                  <c:v>3000000</c:v>
                </c:pt>
                <c:pt idx="6">
                  <c:v>3500000</c:v>
                </c:pt>
                <c:pt idx="7">
                  <c:v>4000000</c:v>
                </c:pt>
                <c:pt idx="8">
                  <c:v>4500000</c:v>
                </c:pt>
                <c:pt idx="9">
                  <c:v>5000000</c:v>
                </c:pt>
                <c:pt idx="10">
                  <c:v>5500000</c:v>
                </c:pt>
                <c:pt idx="11">
                  <c:v>6000000</c:v>
                </c:pt>
                <c:pt idx="12">
                  <c:v>6500000</c:v>
                </c:pt>
                <c:pt idx="13">
                  <c:v>7000000</c:v>
                </c:pt>
                <c:pt idx="14">
                  <c:v>7500000</c:v>
                </c:pt>
                <c:pt idx="15">
                  <c:v>8000000</c:v>
                </c:pt>
                <c:pt idx="16">
                  <c:v>8500000</c:v>
                </c:pt>
                <c:pt idx="17">
                  <c:v>9000000</c:v>
                </c:pt>
                <c:pt idx="18">
                  <c:v>9500000</c:v>
                </c:pt>
                <c:pt idx="19">
                  <c:v>10000000</c:v>
                </c:pt>
              </c:numCache>
            </c:numRef>
          </c:cat>
          <c:val>
            <c:numRef>
              <c:f>List1!$C$2:$C$21</c:f>
              <c:numCache>
                <c:formatCode>General</c:formatCode>
                <c:ptCount val="20"/>
                <c:pt idx="0">
                  <c:v>0.67500000000000004</c:v>
                </c:pt>
                <c:pt idx="1">
                  <c:v>1.4510000000000001</c:v>
                </c:pt>
                <c:pt idx="2">
                  <c:v>2.2090000000000001</c:v>
                </c:pt>
                <c:pt idx="3">
                  <c:v>2.9590000000000001</c:v>
                </c:pt>
                <c:pt idx="4">
                  <c:v>3.8860000000000001</c:v>
                </c:pt>
                <c:pt idx="5">
                  <c:v>4.5759999999999996</c:v>
                </c:pt>
                <c:pt idx="6">
                  <c:v>5.3650000000000002</c:v>
                </c:pt>
                <c:pt idx="7">
                  <c:v>6.15</c:v>
                </c:pt>
                <c:pt idx="8">
                  <c:v>7.0860000000000003</c:v>
                </c:pt>
                <c:pt idx="9">
                  <c:v>7.827</c:v>
                </c:pt>
                <c:pt idx="10">
                  <c:v>9.1980000000000004</c:v>
                </c:pt>
                <c:pt idx="11">
                  <c:v>9.4979999999999993</c:v>
                </c:pt>
                <c:pt idx="12">
                  <c:v>10.446999999999999</c:v>
                </c:pt>
                <c:pt idx="13">
                  <c:v>11.221</c:v>
                </c:pt>
                <c:pt idx="14">
                  <c:v>13.106</c:v>
                </c:pt>
                <c:pt idx="15">
                  <c:v>13.228999999999999</c:v>
                </c:pt>
                <c:pt idx="16">
                  <c:v>13.975</c:v>
                </c:pt>
                <c:pt idx="17">
                  <c:v>15.993</c:v>
                </c:pt>
                <c:pt idx="18">
                  <c:v>15.814</c:v>
                </c:pt>
                <c:pt idx="19">
                  <c:v>16.66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08-4A05-8EB6-E75B11126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5078527"/>
        <c:axId val="2125103071"/>
      </c:lineChart>
      <c:catAx>
        <c:axId val="212507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125103071"/>
        <c:crosses val="autoZero"/>
        <c:auto val="1"/>
        <c:lblAlgn val="ctr"/>
        <c:lblOffset val="100"/>
        <c:noMultiLvlLbl val="0"/>
      </c:catAx>
      <c:valAx>
        <c:axId val="21251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r>
                  <a:rPr lang="en-US" noProof="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Elapsed time (in 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12507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FBF52-AE75-4482-8712-6ABA3DC877B8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02C9B-E0F0-47D4-8FF3-0EAC5415C3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1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207538-4EA3-464F-AFEB-70192A29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C66AF59-A4A5-4F53-94C1-A61D20979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0DD01C8-764C-49BD-9E9A-702861E1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A1B175F-BF69-404F-A83D-C6EDB40A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C573212-7010-4F8C-A48A-B1F0F8A0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E80F6C-3FD1-4081-9397-7DD2601C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5B97BF4F-5316-4BE7-9D29-615E7A82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BB0B24-5049-4BA4-BF73-FAC336C2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F44809B-4C60-44BD-8D91-404BE10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83DB37E-E5A7-460D-8287-C1195E5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9CA72C91-BEA7-4919-A17F-A61D0B568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59C6499-A8D9-4BFF-AEF7-461113AB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3197B51-112B-4455-A867-3258E365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F2C38E8-2793-42A3-89C8-768A60E4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79C6D-66DD-4458-9C68-BAF0592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19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CBCEDB-6551-4969-BFD7-E29E190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4C62E75-133B-40D7-9952-40A55179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25CEDC9-EB12-4572-8AB5-C1B8F3F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52BC0FA-8D47-46D8-A2FB-80A3E68C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F3E7F7E-440E-4B49-AEF7-3B44FD04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10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4DCFA6-B4DF-4678-A2C4-BA67D1F2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59BEA51-0CB5-4741-8833-7553BF60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4F685E4-9B27-4E13-853F-FF6DCBB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7EA68BE-161F-44A5-BF8A-051F4C58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8FB1A0F-33C2-45C8-8AD8-FAE9CB4C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12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509803-C1A7-4A56-81BA-CDE069C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CFC159-18D3-4C52-A153-8B7FC2F65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FF97509-3E81-404D-942F-F4A69451B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85AA9BD-EB8A-4683-B51D-D5046174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36CB51F-4C79-4509-A815-DA51D201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FC5EAC-3099-4929-9491-401640D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5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AE4DCC-56C3-4CC9-BF52-5689A236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7C76CEF-E5A0-4D7B-AB19-5D96FDFC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EAE4291-C948-4233-8C57-C538136B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B604815-F361-4B9F-8867-D3B91ED9C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D9381EBD-93D6-4956-BD07-739187C5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62AC33E-4F28-460F-9135-278ED702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9781DB11-22B0-4B38-B975-E3C29F5B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A1599F-07E0-4914-A84C-D7E5630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05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4DF05E-C134-40E3-BA53-DBC70DC5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D5FE3D4-CC84-4E88-844D-8609C3A0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56D94995-09CA-4B38-9ED8-892A9CC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454637D-F4FE-43D5-B2D2-80A47C10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7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AF691D70-95A2-46F4-A1EA-6BAA1A0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AD3E117-7AF7-45C2-BD7A-CE2FD984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722A2A4-DCDF-430F-B986-01E88CBA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C11221-3D86-41D7-90D9-61565225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AB050B-24EE-45AA-B779-FAC2F8B2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914F05B-AB6E-469B-AC4A-B08F5E6D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CD9CD115-049B-48C2-AF33-C10435D2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BD79450-AB54-42CA-9D3D-8CEF4B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A880E6D-3278-40FB-AD01-62B1D435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979B34-53CE-49C3-B94C-E3AF9BC5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F52EDEC9-6A64-4407-9EC2-63B73475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EC258BD-58AE-49DE-B3A8-BB16CE2D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C6194BA-27BA-43FB-9F77-2DE3FA7C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F593DB2-FEC1-4ACD-9622-CCEE44D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52A8AE2-4E5D-4B0E-9E76-B0F8FC8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6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ED7A18DD-ADD3-435D-A426-92CF8B94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D422288-4131-4788-9CF8-C129F779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883F5E0-5B3C-4B90-9242-4661BE485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A004-DC7B-4407-9E5B-E2E47F42B9FB}" type="datetimeFigureOut">
              <a:rPr lang="en-GB" smtClean="0"/>
              <a:t>22/11/2021</a:t>
            </a:fld>
            <a:endParaRPr lang="en-GB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FE7D793-2611-4FBE-92AE-AB52716DC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833F626-2AE3-4EDC-829F-0CA6E6399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C03A-97C5-41E9-A410-4B1116C155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27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71C9306-EE7A-4AF5-81CF-DC2F69B4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798991"/>
            <a:ext cx="6437700" cy="320603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Measurement</a:t>
            </a:r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 posteriori)</a:t>
            </a:r>
            <a:br>
              <a:rPr lang="hr-HR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hr-HR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Algorithmic Complexity</a:t>
            </a:r>
            <a:b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  <a:endParaRPr lang="en-US" sz="4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7D4FD74-975E-4531-97E0-3C5A4AC8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1981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A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STRUKTURE PODATAKA I ALGORITMI</a:t>
            </a:r>
            <a:br>
              <a:rPr lang="hr-HR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r-HR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Laboratorijske vježbe</a:t>
            </a:r>
          </a:p>
          <a:p>
            <a:pPr algn="l"/>
            <a:r>
              <a:rPr lang="hr-H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Vježba 3 – Složenosti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F7FC72E-0E20-4112-AAB3-525704B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5080"/>
            <a:ext cx="34198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dirty="0">
                <a:solidFill>
                  <a:schemeClr val="tx1">
                    <a:alpha val="7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Anamarija Papić</a:t>
            </a:r>
            <a:r>
              <a:rPr lang="hr-HR" dirty="0">
                <a:solidFill>
                  <a:schemeClr val="tx1">
                    <a:alpha val="7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19.11.2021.</a:t>
            </a:r>
            <a:endParaRPr lang="en-GB" dirty="0">
              <a:solidFill>
                <a:schemeClr val="tx1">
                  <a:alpha val="7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9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942B058-F995-42ED-9D80-4E5639CA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1:</a:t>
            </a:r>
            <a:br>
              <a:rPr lang="hr-HR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r-HR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both sets unsorted</a:t>
            </a:r>
          </a:p>
        </p:txBody>
      </p:sp>
      <p:graphicFrame>
        <p:nvGraphicFramePr>
          <p:cNvPr id="6" name="Rezervirano mjesto sadržaja 5">
            <a:extLst>
              <a:ext uri="{FF2B5EF4-FFF2-40B4-BE49-F238E27FC236}">
                <a16:creationId xmlns:a16="http://schemas.microsoft.com/office/drawing/2014/main" id="{332AFF8B-2B85-41AB-B454-837DF4250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52007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15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A545AA5-53B4-4C77-9720-9B09B30E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</a:t>
            </a:r>
            <a:br>
              <a:rPr lang="hr-HR" sz="16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r-HR" sz="18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set</a:t>
            </a:r>
            <a:r>
              <a:rPr lang="hr-HR" sz="1800" dirty="0">
                <a:solidFill>
                  <a:srgbClr val="008000"/>
                </a:solidFill>
                <a:latin typeface="Consolas" panose="020B0609020204030204" pitchFamily="49" charset="0"/>
              </a:rPr>
              <a:t> (A)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unsorted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second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set </a:t>
            </a:r>
            <a:r>
              <a:rPr lang="hr-HR" sz="1800" dirty="0">
                <a:solidFill>
                  <a:srgbClr val="008000"/>
                </a:solidFill>
                <a:latin typeface="Consolas" panose="020B0609020204030204" pitchFamily="49" charset="0"/>
              </a:rPr>
              <a:t>(B)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sorted using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qsort</a:t>
            </a:r>
            <a:r>
              <a:rPr lang="hr-H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 intersect found using bsearch</a:t>
            </a:r>
            <a:br>
              <a:rPr lang="hr-HR" sz="1600" dirty="0">
                <a:latin typeface="Consolas" panose="020B0609020204030204" pitchFamily="49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</a:t>
            </a:r>
            <a:br>
              <a:rPr lang="hr-HR" sz="1600" dirty="0">
                <a:latin typeface="Consolas" panose="020B0609020204030204" pitchFamily="49" charset="0"/>
              </a:rPr>
            </a:br>
            <a:r>
              <a:rPr lang="hr-H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both sets sorted using qsort</a:t>
            </a:r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Rezervirano mjesto sadržaja 7">
            <a:extLst>
              <a:ext uri="{FF2B5EF4-FFF2-40B4-BE49-F238E27FC236}">
                <a16:creationId xmlns:a16="http://schemas.microsoft.com/office/drawing/2014/main" id="{C70DEEB1-5EC9-42AE-AFA6-513C51773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34259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1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</Words>
  <Application>Microsoft Office PowerPoint</Application>
  <PresentationFormat>Široki zaslon</PresentationFormat>
  <Paragraphs>10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Tahoma</vt:lpstr>
      <vt:lpstr>Tema sustava Office</vt:lpstr>
      <vt:lpstr>Algorithm Execution Time Measurement  (a posteriori)  Algorithmic Complexity  Graphs</vt:lpstr>
      <vt:lpstr>Task 1: // both sets unsorted</vt:lpstr>
      <vt:lpstr>Task 2: // first set (A) unsorted, second set (B) sorted using qsort - intersect found using bsearch Task 3: // both sets sorted using qsort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Anamarija Papić</dc:creator>
  <cp:lastModifiedBy>Anamarija Papić</cp:lastModifiedBy>
  <cp:revision>12</cp:revision>
  <dcterms:created xsi:type="dcterms:W3CDTF">2021-11-20T14:18:18Z</dcterms:created>
  <dcterms:modified xsi:type="dcterms:W3CDTF">2021-11-22T13:41:54Z</dcterms:modified>
</cp:coreProperties>
</file>