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5"/>
  </p:notesMasterIdLst>
  <p:sldIdLst>
    <p:sldId id="256" r:id="rId2"/>
    <p:sldId id="276" r:id="rId3"/>
    <p:sldId id="257" r:id="rId4"/>
    <p:sldId id="259" r:id="rId5"/>
    <p:sldId id="261" r:id="rId6"/>
    <p:sldId id="262" r:id="rId7"/>
    <p:sldId id="279" r:id="rId8"/>
    <p:sldId id="260" r:id="rId9"/>
    <p:sldId id="282" r:id="rId10"/>
    <p:sldId id="283" r:id="rId11"/>
    <p:sldId id="263" r:id="rId12"/>
    <p:sldId id="265" r:id="rId13"/>
    <p:sldId id="264" r:id="rId14"/>
    <p:sldId id="266" r:id="rId15"/>
    <p:sldId id="267" r:id="rId16"/>
    <p:sldId id="268" r:id="rId17"/>
    <p:sldId id="269" r:id="rId18"/>
    <p:sldId id="270" r:id="rId19"/>
    <p:sldId id="280" r:id="rId20"/>
    <p:sldId id="272" r:id="rId21"/>
    <p:sldId id="271" r:id="rId22"/>
    <p:sldId id="273" r:id="rId23"/>
    <p:sldId id="275" r:id="rId24"/>
    <p:sldId id="277" r:id="rId25"/>
    <p:sldId id="278" r:id="rId26"/>
    <p:sldId id="285" r:id="rId27"/>
    <p:sldId id="274" r:id="rId28"/>
    <p:sldId id="286" r:id="rId29"/>
    <p:sldId id="287" r:id="rId30"/>
    <p:sldId id="288" r:id="rId31"/>
    <p:sldId id="289" r:id="rId32"/>
    <p:sldId id="281"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D8011B-174A-40F7-A229-76A0E9FF7DDD}" v="91" dt="2022-01-29T18:55:59.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AA9D1-54D6-4C03-9D68-1F73BC69F6EE}"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88CA0-0F45-41B2-AC07-FD62364AFA32}" type="slidenum">
              <a:rPr lang="en-US" smtClean="0"/>
              <a:t>‹N°›</a:t>
            </a:fld>
            <a:endParaRPr lang="en-US"/>
          </a:p>
        </p:txBody>
      </p:sp>
    </p:spTree>
    <p:extLst>
      <p:ext uri="{BB962C8B-B14F-4D97-AF65-F5344CB8AC3E}">
        <p14:creationId xmlns:p14="http://schemas.microsoft.com/office/powerpoint/2010/main" val="296313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8</a:t>
            </a:fld>
            <a:endParaRPr lang="en-US"/>
          </a:p>
        </p:txBody>
      </p:sp>
    </p:spTree>
    <p:extLst>
      <p:ext uri="{BB962C8B-B14F-4D97-AF65-F5344CB8AC3E}">
        <p14:creationId xmlns:p14="http://schemas.microsoft.com/office/powerpoint/2010/main" val="277988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9</a:t>
            </a:fld>
            <a:endParaRPr lang="en-US"/>
          </a:p>
        </p:txBody>
      </p:sp>
    </p:spTree>
    <p:extLst>
      <p:ext uri="{BB962C8B-B14F-4D97-AF65-F5344CB8AC3E}">
        <p14:creationId xmlns:p14="http://schemas.microsoft.com/office/powerpoint/2010/main" val="359899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10</a:t>
            </a:fld>
            <a:endParaRPr lang="en-US"/>
          </a:p>
        </p:txBody>
      </p:sp>
    </p:spTree>
    <p:extLst>
      <p:ext uri="{BB962C8B-B14F-4D97-AF65-F5344CB8AC3E}">
        <p14:creationId xmlns:p14="http://schemas.microsoft.com/office/powerpoint/2010/main" val="269550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13</a:t>
            </a:fld>
            <a:endParaRPr lang="en-US"/>
          </a:p>
        </p:txBody>
      </p:sp>
    </p:spTree>
    <p:extLst>
      <p:ext uri="{BB962C8B-B14F-4D97-AF65-F5344CB8AC3E}">
        <p14:creationId xmlns:p14="http://schemas.microsoft.com/office/powerpoint/2010/main" val="211568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17</a:t>
            </a:fld>
            <a:endParaRPr lang="en-US"/>
          </a:p>
        </p:txBody>
      </p:sp>
    </p:spTree>
    <p:extLst>
      <p:ext uri="{BB962C8B-B14F-4D97-AF65-F5344CB8AC3E}">
        <p14:creationId xmlns:p14="http://schemas.microsoft.com/office/powerpoint/2010/main" val="375983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18</a:t>
            </a:fld>
            <a:endParaRPr lang="en-US"/>
          </a:p>
        </p:txBody>
      </p:sp>
    </p:spTree>
    <p:extLst>
      <p:ext uri="{BB962C8B-B14F-4D97-AF65-F5344CB8AC3E}">
        <p14:creationId xmlns:p14="http://schemas.microsoft.com/office/powerpoint/2010/main" val="346638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21</a:t>
            </a:fld>
            <a:endParaRPr lang="en-US"/>
          </a:p>
        </p:txBody>
      </p:sp>
    </p:spTree>
    <p:extLst>
      <p:ext uri="{BB962C8B-B14F-4D97-AF65-F5344CB8AC3E}">
        <p14:creationId xmlns:p14="http://schemas.microsoft.com/office/powerpoint/2010/main" val="1925152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E88CA0-0F45-41B2-AC07-FD62364AFA32}" type="slidenum">
              <a:rPr lang="en-US" smtClean="0"/>
              <a:t>27</a:t>
            </a:fld>
            <a:endParaRPr lang="en-US"/>
          </a:p>
        </p:txBody>
      </p:sp>
    </p:spTree>
    <p:extLst>
      <p:ext uri="{BB962C8B-B14F-4D97-AF65-F5344CB8AC3E}">
        <p14:creationId xmlns:p14="http://schemas.microsoft.com/office/powerpoint/2010/main" val="212564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B4496F-1522-49D2-9839-8150C7C74701}" type="datetime1">
              <a:rPr lang="en-US" smtClean="0"/>
              <a:t>1/29/2022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53265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E392A8-3CC4-4B03-9BE6-8A9B21E3EFD1}"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69565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559EA-3281-4FE8-84F5-52EF14CB5FBE}"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0240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73A14-5F63-437F-902A-78DEC740B171}"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547369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B7CC5-5A5F-42B2-92D0-72A0F4C92BAC}"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6181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8A1F2-62DE-4094-9CC8-FA36D1492163}"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74726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0FA52-6DE5-4E78-B2D2-27ED0B8F4D91}"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209029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56B2D-7A64-453F-A6AF-1F93D36498A7}"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474019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C9D2C-A1A0-40EF-A216-867AB9DDCB79}"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9301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737AB-900D-41A8-9641-3404B371EBCF}"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90046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B0BC88-B68B-4E1B-945B-6E608A7355AF}"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2815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8F6694-5519-4C8A-A6D6-38494C86F1FB}"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78081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9CA02E-B6CE-48D0-AE16-AE90A6AFB4C9}" type="datetime1">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506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4DC7F5-2EE3-4C82-9FFF-56E504714A89}" type="datetime1">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20698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7A07B-725B-4B3C-B4D7-FBB97B4B4A57}" type="datetime1">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90063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C472-C0AF-4F0C-A47D-39F8B6FD8041}"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615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7548C-6ADF-4536-8E80-6B276684AB87}"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56844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B063BF-2FE4-4C0D-AD2D-A592614E5286}" type="datetime1">
              <a:rPr lang="en-US" smtClean="0"/>
              <a:t>1/29/2022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7047945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namaymane/Formation_docker_management_ZZ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935B-E9D9-488E-A0B6-3297DA442B92}"/>
              </a:ext>
            </a:extLst>
          </p:cNvPr>
          <p:cNvSpPr>
            <a:spLocks noGrp="1"/>
          </p:cNvSpPr>
          <p:nvPr>
            <p:ph type="ctrTitle"/>
          </p:nvPr>
        </p:nvSpPr>
        <p:spPr>
          <a:xfrm>
            <a:off x="2959920" y="1901377"/>
            <a:ext cx="6272160" cy="1042621"/>
          </a:xfrm>
        </p:spPr>
        <p:txBody>
          <a:bodyPr/>
          <a:lstStyle/>
          <a:p>
            <a:r>
              <a:rPr lang="en-US"/>
              <a:t>Formation Docker</a:t>
            </a:r>
          </a:p>
        </p:txBody>
      </p:sp>
      <p:sp>
        <p:nvSpPr>
          <p:cNvPr id="3" name="Subtitle 2">
            <a:extLst>
              <a:ext uri="{FF2B5EF4-FFF2-40B4-BE49-F238E27FC236}">
                <a16:creationId xmlns:a16="http://schemas.microsoft.com/office/drawing/2014/main" id="{2DC2F9B2-C185-4B73-AEFE-40CDDE300D14}"/>
              </a:ext>
            </a:extLst>
          </p:cNvPr>
          <p:cNvSpPr>
            <a:spLocks noGrp="1"/>
          </p:cNvSpPr>
          <p:nvPr>
            <p:ph type="subTitle" idx="1"/>
          </p:nvPr>
        </p:nvSpPr>
        <p:spPr>
          <a:xfrm>
            <a:off x="8342722" y="4435312"/>
            <a:ext cx="3619894" cy="1245036"/>
          </a:xfrm>
        </p:spPr>
        <p:txBody>
          <a:bodyPr>
            <a:normAutofit fontScale="25000" lnSpcReduction="20000"/>
          </a:bodyPr>
          <a:lstStyle/>
          <a:p>
            <a:pPr algn="l"/>
            <a:r>
              <a:rPr lang="en-US" sz="10000" err="1"/>
              <a:t>Présenté</a:t>
            </a:r>
            <a:r>
              <a:rPr lang="en-US" sz="10000"/>
              <a:t> par :</a:t>
            </a:r>
          </a:p>
          <a:p>
            <a:pPr algn="l"/>
            <a:r>
              <a:rPr lang="en-US" sz="10000"/>
              <a:t>    - </a:t>
            </a:r>
            <a:r>
              <a:rPr lang="en-US" sz="10000" err="1"/>
              <a:t>Aymane</a:t>
            </a:r>
            <a:r>
              <a:rPr lang="en-US" sz="10000"/>
              <a:t> </a:t>
            </a:r>
            <a:r>
              <a:rPr lang="en-US" sz="10000" err="1"/>
              <a:t>Anam</a:t>
            </a:r>
            <a:endParaRPr lang="en-US" sz="10000"/>
          </a:p>
          <a:p>
            <a:pPr algn="l"/>
            <a:r>
              <a:rPr lang="en-US" sz="10000"/>
              <a:t>    - Youssef Benmira</a:t>
            </a:r>
          </a:p>
          <a:p>
            <a:r>
              <a:rPr lang="en-US"/>
              <a:t>		</a:t>
            </a:r>
          </a:p>
        </p:txBody>
      </p:sp>
      <p:pic>
        <p:nvPicPr>
          <p:cNvPr id="1026" name="Picture 2" descr="Qu&amp;#39;est-ce que Docker ? | AWS">
            <a:extLst>
              <a:ext uri="{FF2B5EF4-FFF2-40B4-BE49-F238E27FC236}">
                <a16:creationId xmlns:a16="http://schemas.microsoft.com/office/drawing/2014/main" id="{456D8222-D637-4FCC-B8A9-EF9EAEC5D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9960" y="201714"/>
            <a:ext cx="3619893" cy="16996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B74D44D-AE21-4403-A9BC-54EBD43B01BF}"/>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376914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913521" y="517850"/>
            <a:ext cx="2901075" cy="681135"/>
          </a:xfrm>
        </p:spPr>
        <p:txBody>
          <a:bodyPr>
            <a:normAutofit/>
          </a:bodyPr>
          <a:lstStyle/>
          <a:p>
            <a:r>
              <a:rPr lang="fr-FR" sz="3200"/>
              <a:t>Rôle d’un kernel</a:t>
            </a:r>
          </a:p>
        </p:txBody>
      </p:sp>
      <p:sp>
        <p:nvSpPr>
          <p:cNvPr id="4" name="Slide Number Placeholder 3">
            <a:extLst>
              <a:ext uri="{FF2B5EF4-FFF2-40B4-BE49-F238E27FC236}">
                <a16:creationId xmlns:a16="http://schemas.microsoft.com/office/drawing/2014/main" id="{0376759F-7ADD-4786-A198-41E9F0339320}"/>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ZoneTexte 4">
            <a:extLst>
              <a:ext uri="{FF2B5EF4-FFF2-40B4-BE49-F238E27FC236}">
                <a16:creationId xmlns:a16="http://schemas.microsoft.com/office/drawing/2014/main" id="{266F9C20-EB3E-4A58-913F-B85F323324D7}"/>
              </a:ext>
            </a:extLst>
          </p:cNvPr>
          <p:cNvSpPr txBox="1"/>
          <p:nvPr/>
        </p:nvSpPr>
        <p:spPr>
          <a:xfrm>
            <a:off x="2659970" y="2014267"/>
            <a:ext cx="3355406" cy="2031325"/>
          </a:xfrm>
          <a:prstGeom prst="rect">
            <a:avLst/>
          </a:prstGeom>
          <a:noFill/>
        </p:spPr>
        <p:txBody>
          <a:bodyPr wrap="none" rtlCol="0">
            <a:spAutoFit/>
          </a:bodyPr>
          <a:lstStyle/>
          <a:p>
            <a:pPr marL="285750" indent="-285750">
              <a:buFont typeface="Arial" panose="020B0604020202020204" pitchFamily="34" charset="0"/>
              <a:buChar char="•"/>
            </a:pPr>
            <a:r>
              <a:rPr lang="en-US">
                <a:effectLst/>
                <a:latin typeface="Noto Sans" panose="020B0502040504020204" pitchFamily="34" charset="0"/>
                <a:ea typeface="Times New Roman" panose="02020603050405020304" pitchFamily="18" charset="0"/>
              </a:rPr>
              <a:t>Gestion de la </a:t>
            </a:r>
            <a:r>
              <a:rPr lang="en-US" err="1">
                <a:effectLst/>
                <a:latin typeface="Noto Sans" panose="020B0502040504020204" pitchFamily="34" charset="0"/>
                <a:ea typeface="Times New Roman" panose="02020603050405020304" pitchFamily="18" charset="0"/>
              </a:rPr>
              <a:t>mémoire</a:t>
            </a:r>
            <a:endParaRPr lang="en-US">
              <a:effectLst/>
              <a:latin typeface="Noto Sans" panose="020B0502040504020204" pitchFamily="34" charset="0"/>
              <a:ea typeface="Times New Roman" panose="02020603050405020304" pitchFamily="18" charset="0"/>
            </a:endParaRPr>
          </a:p>
          <a:p>
            <a:endParaRPr lang="en-US">
              <a:effectLst/>
              <a:latin typeface="Noto Sans" panose="020B0502040504020204" pitchFamily="34" charset="0"/>
              <a:ea typeface="Times New Roman" panose="02020603050405020304" pitchFamily="18" charset="0"/>
            </a:endParaRPr>
          </a:p>
          <a:p>
            <a:pPr marL="285750" indent="-285750">
              <a:buFont typeface="Arial" panose="020B0604020202020204" pitchFamily="34" charset="0"/>
              <a:buChar char="•"/>
            </a:pPr>
            <a:r>
              <a:rPr lang="en-US">
                <a:effectLst/>
                <a:latin typeface="Noto Sans" panose="020B0502040504020204" pitchFamily="34" charset="0"/>
                <a:ea typeface="Times New Roman" panose="02020603050405020304" pitchFamily="18" charset="0"/>
              </a:rPr>
              <a:t>Gestion des </a:t>
            </a:r>
            <a:r>
              <a:rPr lang="en-US" err="1">
                <a:effectLst/>
                <a:latin typeface="Noto Sans" panose="020B0502040504020204" pitchFamily="34" charset="0"/>
                <a:ea typeface="Times New Roman" panose="02020603050405020304" pitchFamily="18" charset="0"/>
              </a:rPr>
              <a:t>processus</a:t>
            </a:r>
            <a:endParaRPr lang="en-US">
              <a:effectLst/>
              <a:latin typeface="Noto Sans" panose="020B0502040504020204" pitchFamily="34" charset="0"/>
              <a:ea typeface="Times New Roman" panose="02020603050405020304" pitchFamily="18" charset="0"/>
            </a:endParaRPr>
          </a:p>
          <a:p>
            <a:endParaRPr lang="en-US">
              <a:effectLst/>
              <a:latin typeface="Noto Sans" panose="020B0502040504020204" pitchFamily="34" charset="0"/>
              <a:ea typeface="Times New Roman" panose="02020603050405020304" pitchFamily="18" charset="0"/>
            </a:endParaRPr>
          </a:p>
          <a:p>
            <a:pPr marL="285750" indent="-285750">
              <a:buFont typeface="Arial" panose="020B0604020202020204" pitchFamily="34" charset="0"/>
              <a:buChar char="•"/>
            </a:pPr>
            <a:r>
              <a:rPr lang="en-US" err="1">
                <a:effectLst/>
                <a:latin typeface="Noto Sans" panose="020B0502040504020204" pitchFamily="34" charset="0"/>
                <a:ea typeface="Times New Roman" panose="02020603050405020304" pitchFamily="18" charset="0"/>
              </a:rPr>
              <a:t>Pilotes</a:t>
            </a:r>
            <a:r>
              <a:rPr lang="en-US">
                <a:effectLst/>
                <a:latin typeface="Noto Sans" panose="020B0502040504020204" pitchFamily="34" charset="0"/>
                <a:ea typeface="Times New Roman" panose="02020603050405020304" pitchFamily="18" charset="0"/>
              </a:rPr>
              <a:t> de </a:t>
            </a:r>
            <a:r>
              <a:rPr lang="en-US" err="1">
                <a:effectLst/>
                <a:latin typeface="Noto Sans" panose="020B0502040504020204" pitchFamily="34" charset="0"/>
                <a:ea typeface="Times New Roman" panose="02020603050405020304" pitchFamily="18" charset="0"/>
              </a:rPr>
              <a:t>périphériques</a:t>
            </a:r>
            <a:endParaRPr lang="en-US">
              <a:effectLst/>
              <a:latin typeface="Noto Sans" panose="020B0502040504020204" pitchFamily="34" charset="0"/>
              <a:ea typeface="Times New Roman" panose="02020603050405020304" pitchFamily="18" charset="0"/>
            </a:endParaRPr>
          </a:p>
          <a:p>
            <a:endParaRPr lang="en-US">
              <a:latin typeface="Noto Sans" panose="020B0502040504020204" pitchFamily="34" charset="0"/>
              <a:ea typeface="Times New Roman" panose="02020603050405020304" pitchFamily="18" charset="0"/>
            </a:endParaRPr>
          </a:p>
          <a:p>
            <a:pPr marL="285750" indent="-285750">
              <a:buFont typeface="Arial" panose="020B0604020202020204" pitchFamily="34" charset="0"/>
              <a:buChar char="•"/>
            </a:pPr>
            <a:r>
              <a:rPr lang="en-US">
                <a:effectLst/>
                <a:latin typeface="Noto Sans" panose="020B0502040504020204" pitchFamily="34" charset="0"/>
                <a:ea typeface="Times New Roman" panose="02020603050405020304" pitchFamily="18" charset="0"/>
              </a:rPr>
              <a:t>Appels </a:t>
            </a:r>
            <a:r>
              <a:rPr lang="en-US" err="1">
                <a:effectLst/>
                <a:latin typeface="Noto Sans" panose="020B0502040504020204" pitchFamily="34" charset="0"/>
                <a:ea typeface="Times New Roman" panose="02020603050405020304" pitchFamily="18" charset="0"/>
              </a:rPr>
              <a:t>système</a:t>
            </a:r>
            <a:r>
              <a:rPr lang="en-US">
                <a:effectLst/>
                <a:latin typeface="Noto Sans" panose="020B0502040504020204" pitchFamily="34" charset="0"/>
                <a:ea typeface="Times New Roman" panose="02020603050405020304" pitchFamily="18" charset="0"/>
              </a:rPr>
              <a:t> et </a:t>
            </a:r>
            <a:r>
              <a:rPr lang="en-US" err="1">
                <a:effectLst/>
                <a:latin typeface="Noto Sans" panose="020B0502040504020204" pitchFamily="34" charset="0"/>
                <a:ea typeface="Times New Roman" panose="02020603050405020304" pitchFamily="18" charset="0"/>
              </a:rPr>
              <a:t>sécurité</a:t>
            </a:r>
            <a:endParaRPr lang="en-US">
              <a:effectLst/>
              <a:latin typeface="Noto Sans" panose="020B0502040504020204" pitchFamily="34" charset="0"/>
              <a:ea typeface="Times New Roman" panose="02020603050405020304" pitchFamily="18" charset="0"/>
            </a:endParaRPr>
          </a:p>
        </p:txBody>
      </p:sp>
      <p:pic>
        <p:nvPicPr>
          <p:cNvPr id="3074" name="Picture 2" descr="Linux Kernel 3.10. It&amp;#39;s BIG! | Unixmen">
            <a:extLst>
              <a:ext uri="{FF2B5EF4-FFF2-40B4-BE49-F238E27FC236}">
                <a16:creationId xmlns:a16="http://schemas.microsoft.com/office/drawing/2014/main" id="{608F64CD-6E94-4D06-BB8E-563B08687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3841" y="1400483"/>
            <a:ext cx="4197154" cy="425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58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47598" y="531846"/>
            <a:ext cx="5243059" cy="681135"/>
          </a:xfrm>
        </p:spPr>
        <p:txBody>
          <a:bodyPr>
            <a:normAutofit/>
          </a:bodyPr>
          <a:lstStyle/>
          <a:p>
            <a:r>
              <a:rPr lang="en-US" sz="3200" err="1"/>
              <a:t>Présentation</a:t>
            </a:r>
            <a:r>
              <a:rPr lang="en-US" sz="3200"/>
              <a:t> des namespaces</a:t>
            </a:r>
          </a:p>
        </p:txBody>
      </p:sp>
      <p:pic>
        <p:nvPicPr>
          <p:cNvPr id="4" name="Image 3">
            <a:extLst>
              <a:ext uri="{FF2B5EF4-FFF2-40B4-BE49-F238E27FC236}">
                <a16:creationId xmlns:a16="http://schemas.microsoft.com/office/drawing/2014/main" id="{BA8EF6D7-CBD1-4266-A91A-3D7C3551E9D7}"/>
              </a:ext>
            </a:extLst>
          </p:cNvPr>
          <p:cNvPicPr>
            <a:picLocks noChangeAspect="1"/>
          </p:cNvPicPr>
          <p:nvPr/>
        </p:nvPicPr>
        <p:blipFill>
          <a:blip r:embed="rId2"/>
          <a:stretch>
            <a:fillRect/>
          </a:stretch>
        </p:blipFill>
        <p:spPr>
          <a:xfrm>
            <a:off x="6974246" y="2649894"/>
            <a:ext cx="3794091" cy="3855796"/>
          </a:xfrm>
          <a:prstGeom prst="rect">
            <a:avLst/>
          </a:prstGeom>
        </p:spPr>
      </p:pic>
      <p:pic>
        <p:nvPicPr>
          <p:cNvPr id="6" name="Image 5">
            <a:extLst>
              <a:ext uri="{FF2B5EF4-FFF2-40B4-BE49-F238E27FC236}">
                <a16:creationId xmlns:a16="http://schemas.microsoft.com/office/drawing/2014/main" id="{6EF1B37D-696F-479A-8AA1-7006447C58EB}"/>
              </a:ext>
            </a:extLst>
          </p:cNvPr>
          <p:cNvPicPr>
            <a:picLocks noChangeAspect="1"/>
          </p:cNvPicPr>
          <p:nvPr/>
        </p:nvPicPr>
        <p:blipFill>
          <a:blip r:embed="rId3"/>
          <a:stretch>
            <a:fillRect/>
          </a:stretch>
        </p:blipFill>
        <p:spPr>
          <a:xfrm>
            <a:off x="1977271" y="3561655"/>
            <a:ext cx="3470243" cy="1648840"/>
          </a:xfrm>
          <a:prstGeom prst="rect">
            <a:avLst/>
          </a:prstGeom>
        </p:spPr>
      </p:pic>
      <p:sp>
        <p:nvSpPr>
          <p:cNvPr id="8" name="ZoneTexte 7">
            <a:extLst>
              <a:ext uri="{FF2B5EF4-FFF2-40B4-BE49-F238E27FC236}">
                <a16:creationId xmlns:a16="http://schemas.microsoft.com/office/drawing/2014/main" id="{E1D5FE9E-1C60-4B2B-8E56-A5315ABE682E}"/>
              </a:ext>
            </a:extLst>
          </p:cNvPr>
          <p:cNvSpPr txBox="1"/>
          <p:nvPr/>
        </p:nvSpPr>
        <p:spPr>
          <a:xfrm>
            <a:off x="1977271" y="1448499"/>
            <a:ext cx="9525752" cy="646331"/>
          </a:xfrm>
          <a:prstGeom prst="rect">
            <a:avLst/>
          </a:prstGeom>
          <a:noFill/>
        </p:spPr>
        <p:txBody>
          <a:bodyPr wrap="square" rtlCol="0">
            <a:spAutoFit/>
          </a:bodyPr>
          <a:lstStyle/>
          <a:p>
            <a:r>
              <a:rPr lang="fr-FR"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Les </a:t>
            </a:r>
            <a:r>
              <a:rPr lang="fr-FR"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namespaces</a:t>
            </a:r>
            <a:r>
              <a:rPr lang="fr-FR"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permettent d’isoler le point de vue d’une application vis à vis de son environnement</a:t>
            </a:r>
          </a:p>
        </p:txBody>
      </p:sp>
      <p:sp>
        <p:nvSpPr>
          <p:cNvPr id="3" name="Slide Number Placeholder 2">
            <a:extLst>
              <a:ext uri="{FF2B5EF4-FFF2-40B4-BE49-F238E27FC236}">
                <a16:creationId xmlns:a16="http://schemas.microsoft.com/office/drawing/2014/main" id="{71A7EC17-062A-4E87-9B7E-ABDAA74A3493}"/>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84069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52321" y="590610"/>
            <a:ext cx="4482614" cy="681135"/>
          </a:xfrm>
        </p:spPr>
        <p:txBody>
          <a:bodyPr>
            <a:normAutofit/>
          </a:bodyPr>
          <a:lstStyle/>
          <a:p>
            <a:r>
              <a:rPr lang="en-US" sz="3200" err="1"/>
              <a:t>Présentation</a:t>
            </a:r>
            <a:r>
              <a:rPr lang="en-US" sz="3200"/>
              <a:t> des </a:t>
            </a:r>
            <a:r>
              <a:rPr lang="en-US" sz="3200" err="1"/>
              <a:t>cgroups</a:t>
            </a:r>
            <a:endParaRPr lang="en-US" sz="3200"/>
          </a:p>
        </p:txBody>
      </p:sp>
      <p:sp>
        <p:nvSpPr>
          <p:cNvPr id="8" name="ZoneTexte 7">
            <a:extLst>
              <a:ext uri="{FF2B5EF4-FFF2-40B4-BE49-F238E27FC236}">
                <a16:creationId xmlns:a16="http://schemas.microsoft.com/office/drawing/2014/main" id="{E1D5FE9E-1C60-4B2B-8E56-A5315ABE682E}"/>
              </a:ext>
            </a:extLst>
          </p:cNvPr>
          <p:cNvSpPr txBox="1"/>
          <p:nvPr/>
        </p:nvSpPr>
        <p:spPr>
          <a:xfrm>
            <a:off x="1977271" y="1443834"/>
            <a:ext cx="9713986" cy="646331"/>
          </a:xfrm>
          <a:prstGeom prst="rect">
            <a:avLst/>
          </a:prstGeom>
          <a:noFill/>
        </p:spPr>
        <p:txBody>
          <a:bodyPr wrap="square" rtlCol="0">
            <a:spAutoFit/>
          </a:bodyPr>
          <a:lstStyle/>
          <a:p>
            <a:r>
              <a:rPr lang="fr-FR" sz="1800">
                <a:solidFill>
                  <a:srgbClr val="000000"/>
                </a:solidFill>
                <a:effectLst/>
                <a:latin typeface="Calibri" panose="020F0502020204030204" pitchFamily="34" charset="0"/>
                <a:ea typeface="Calibri" panose="020F0502020204030204" pitchFamily="34" charset="0"/>
                <a:cs typeface="Arial" panose="020B0604020202020204" pitchFamily="34" charset="0"/>
              </a:rPr>
              <a:t>Les </a:t>
            </a:r>
            <a:r>
              <a:rPr lang="fr-FR" sz="1800" err="1">
                <a:solidFill>
                  <a:srgbClr val="000000"/>
                </a:solidFill>
                <a:effectLst/>
                <a:latin typeface="Calibri" panose="020F0502020204030204" pitchFamily="34" charset="0"/>
                <a:ea typeface="Calibri" panose="020F0502020204030204" pitchFamily="34" charset="0"/>
                <a:cs typeface="Arial" panose="020B0604020202020204" pitchFamily="34" charset="0"/>
              </a:rPr>
              <a:t>cgroups</a:t>
            </a:r>
            <a:r>
              <a:rPr lang="fr-FR" sz="1800">
                <a:solidFill>
                  <a:srgbClr val="000000"/>
                </a:solidFill>
                <a:effectLst/>
                <a:latin typeface="Calibri" panose="020F0502020204030204" pitchFamily="34" charset="0"/>
                <a:ea typeface="Calibri" panose="020F0502020204030204" pitchFamily="34" charset="0"/>
                <a:cs typeface="Arial" panose="020B0604020202020204" pitchFamily="34" charset="0"/>
              </a:rPr>
              <a:t> sont une fonctionnalité du noyau Linux qui permet de </a:t>
            </a:r>
            <a:r>
              <a:rPr lang="fr-FR"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limiter</a:t>
            </a:r>
            <a:r>
              <a:rPr lang="fr-FR" sz="180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fr-FR"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compter et isoler l’utilisation des ressources</a:t>
            </a:r>
            <a:r>
              <a:rPr lang="fr-FR" sz="1800">
                <a:solidFill>
                  <a:srgbClr val="000000"/>
                </a:solidFill>
                <a:effectLst/>
                <a:latin typeface="Calibri" panose="020F0502020204030204" pitchFamily="34" charset="0"/>
                <a:ea typeface="Calibri" panose="020F0502020204030204" pitchFamily="34" charset="0"/>
                <a:cs typeface="Arial" panose="020B0604020202020204" pitchFamily="34" charset="0"/>
              </a:rPr>
              <a:t> (processeur, mémoire, utilisation disques ..)</a:t>
            </a:r>
            <a:endParaRPr lang="fr-FR" b="1"/>
          </a:p>
        </p:txBody>
      </p:sp>
      <p:pic>
        <p:nvPicPr>
          <p:cNvPr id="9" name="Image 8">
            <a:extLst>
              <a:ext uri="{FF2B5EF4-FFF2-40B4-BE49-F238E27FC236}">
                <a16:creationId xmlns:a16="http://schemas.microsoft.com/office/drawing/2014/main" id="{9290200E-76DE-42D9-88F0-69FF547C82DB}"/>
              </a:ext>
            </a:extLst>
          </p:cNvPr>
          <p:cNvPicPr>
            <a:picLocks noChangeAspect="1"/>
          </p:cNvPicPr>
          <p:nvPr/>
        </p:nvPicPr>
        <p:blipFill>
          <a:blip r:embed="rId2"/>
          <a:stretch>
            <a:fillRect/>
          </a:stretch>
        </p:blipFill>
        <p:spPr>
          <a:xfrm>
            <a:off x="3957638" y="2582092"/>
            <a:ext cx="4948237" cy="1410214"/>
          </a:xfrm>
          <a:prstGeom prst="rect">
            <a:avLst/>
          </a:prstGeom>
        </p:spPr>
      </p:pic>
      <p:pic>
        <p:nvPicPr>
          <p:cNvPr id="11" name="Image 10">
            <a:extLst>
              <a:ext uri="{FF2B5EF4-FFF2-40B4-BE49-F238E27FC236}">
                <a16:creationId xmlns:a16="http://schemas.microsoft.com/office/drawing/2014/main" id="{6FB8E528-A824-4B68-8DCC-C23C5571E921}"/>
              </a:ext>
            </a:extLst>
          </p:cNvPr>
          <p:cNvPicPr>
            <a:picLocks noChangeAspect="1"/>
          </p:cNvPicPr>
          <p:nvPr/>
        </p:nvPicPr>
        <p:blipFill>
          <a:blip r:embed="rId3"/>
          <a:stretch>
            <a:fillRect/>
          </a:stretch>
        </p:blipFill>
        <p:spPr>
          <a:xfrm>
            <a:off x="3957638" y="4484233"/>
            <a:ext cx="4948237" cy="1442589"/>
          </a:xfrm>
          <a:prstGeom prst="rect">
            <a:avLst/>
          </a:prstGeom>
        </p:spPr>
      </p:pic>
      <p:sp>
        <p:nvSpPr>
          <p:cNvPr id="3" name="Slide Number Placeholder 2">
            <a:extLst>
              <a:ext uri="{FF2B5EF4-FFF2-40B4-BE49-F238E27FC236}">
                <a16:creationId xmlns:a16="http://schemas.microsoft.com/office/drawing/2014/main" id="{5EB991B6-C9E6-4D20-BB0C-4BB8D3F0FB4D}"/>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33704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367680" y="667139"/>
            <a:ext cx="9889704" cy="681135"/>
          </a:xfrm>
        </p:spPr>
        <p:txBody>
          <a:bodyPr>
            <a:normAutofit/>
          </a:bodyPr>
          <a:lstStyle/>
          <a:p>
            <a:r>
              <a:rPr lang="en-US" sz="3200"/>
              <a:t>Points </a:t>
            </a:r>
            <a:r>
              <a:rPr lang="en-US" sz="3200" err="1"/>
              <a:t>faibles</a:t>
            </a:r>
            <a:r>
              <a:rPr lang="en-US" sz="3200"/>
              <a:t> des </a:t>
            </a:r>
            <a:r>
              <a:rPr lang="en-US" sz="3200" err="1"/>
              <a:t>conteneurs</a:t>
            </a:r>
            <a:endParaRPr lang="en-US" sz="3200"/>
          </a:p>
        </p:txBody>
      </p:sp>
      <p:sp>
        <p:nvSpPr>
          <p:cNvPr id="3" name="TextBox 2">
            <a:extLst>
              <a:ext uri="{FF2B5EF4-FFF2-40B4-BE49-F238E27FC236}">
                <a16:creationId xmlns:a16="http://schemas.microsoft.com/office/drawing/2014/main" id="{7C59A304-C12C-4B30-80AF-DC7C79750DE7}"/>
              </a:ext>
            </a:extLst>
          </p:cNvPr>
          <p:cNvSpPr txBox="1"/>
          <p:nvPr/>
        </p:nvSpPr>
        <p:spPr>
          <a:xfrm>
            <a:off x="1840249" y="2569189"/>
            <a:ext cx="4968513" cy="430887"/>
          </a:xfrm>
          <a:prstGeom prst="rect">
            <a:avLst/>
          </a:prstGeom>
          <a:noFill/>
        </p:spPr>
        <p:txBody>
          <a:bodyPr wrap="square" lIns="91440" tIns="45720" rIns="91440" bIns="45720" rtlCol="0" anchor="t">
            <a:spAutoFit/>
          </a:bodyPr>
          <a:lstStyle/>
          <a:p>
            <a:r>
              <a:rPr lang="en-US" sz="2200"/>
              <a:t>1)  </a:t>
            </a:r>
            <a:r>
              <a:rPr lang="en-US" sz="2200" err="1"/>
              <a:t>Incompatibilité</a:t>
            </a:r>
            <a:r>
              <a:rPr lang="en-US" sz="2200"/>
              <a:t> avec </a:t>
            </a:r>
            <a:r>
              <a:rPr lang="en-US" sz="2200" err="1"/>
              <a:t>certaines</a:t>
            </a:r>
            <a:r>
              <a:rPr lang="en-US" sz="2200"/>
              <a:t> </a:t>
            </a:r>
            <a:r>
              <a:rPr lang="en-US" sz="2200" err="1"/>
              <a:t>tâches</a:t>
            </a:r>
            <a:endParaRPr lang="en-US" sz="2200"/>
          </a:p>
        </p:txBody>
      </p:sp>
      <p:sp>
        <p:nvSpPr>
          <p:cNvPr id="8" name="TextBox 7">
            <a:extLst>
              <a:ext uri="{FF2B5EF4-FFF2-40B4-BE49-F238E27FC236}">
                <a16:creationId xmlns:a16="http://schemas.microsoft.com/office/drawing/2014/main" id="{B6BB7E2C-B4F4-466F-B720-B0CAB305987F}"/>
              </a:ext>
            </a:extLst>
          </p:cNvPr>
          <p:cNvSpPr txBox="1"/>
          <p:nvPr/>
        </p:nvSpPr>
        <p:spPr>
          <a:xfrm>
            <a:off x="7172116" y="2600702"/>
            <a:ext cx="4055323" cy="430887"/>
          </a:xfrm>
          <a:prstGeom prst="rect">
            <a:avLst/>
          </a:prstGeom>
          <a:noFill/>
        </p:spPr>
        <p:txBody>
          <a:bodyPr wrap="square" lIns="91440" tIns="45720" rIns="91440" bIns="45720" anchor="t">
            <a:spAutoFit/>
          </a:bodyPr>
          <a:lstStyle/>
          <a:p>
            <a:r>
              <a:rPr lang="en-US" sz="2200"/>
              <a:t>2) </a:t>
            </a:r>
            <a:r>
              <a:rPr lang="en-US" sz="2200" err="1"/>
              <a:t>Problème</a:t>
            </a:r>
            <a:r>
              <a:rPr lang="en-US" sz="2200"/>
              <a:t> des </a:t>
            </a:r>
            <a:r>
              <a:rPr lang="en-US" sz="2200" err="1"/>
              <a:t>dépendances</a:t>
            </a:r>
            <a:endParaRPr lang="en-US" sz="2200"/>
          </a:p>
        </p:txBody>
      </p:sp>
      <p:sp>
        <p:nvSpPr>
          <p:cNvPr id="13" name="TextBox 12">
            <a:extLst>
              <a:ext uri="{FF2B5EF4-FFF2-40B4-BE49-F238E27FC236}">
                <a16:creationId xmlns:a16="http://schemas.microsoft.com/office/drawing/2014/main" id="{155393EE-4269-482D-AAAB-41AB0164977D}"/>
              </a:ext>
            </a:extLst>
          </p:cNvPr>
          <p:cNvSpPr txBox="1"/>
          <p:nvPr/>
        </p:nvSpPr>
        <p:spPr>
          <a:xfrm>
            <a:off x="1955741" y="4595232"/>
            <a:ext cx="4140259" cy="430887"/>
          </a:xfrm>
          <a:prstGeom prst="rect">
            <a:avLst/>
          </a:prstGeom>
          <a:noFill/>
        </p:spPr>
        <p:txBody>
          <a:bodyPr wrap="square">
            <a:spAutoFit/>
          </a:bodyPr>
          <a:lstStyle/>
          <a:p>
            <a:r>
              <a:rPr lang="en-US" sz="2200"/>
              <a:t>3) Faiblesse relative à </a:t>
            </a:r>
            <a:r>
              <a:rPr lang="en-US" sz="2200" err="1"/>
              <a:t>l'isolement</a:t>
            </a:r>
            <a:endParaRPr lang="en-US" sz="2200"/>
          </a:p>
        </p:txBody>
      </p:sp>
      <p:sp>
        <p:nvSpPr>
          <p:cNvPr id="17" name="TextBox 16">
            <a:extLst>
              <a:ext uri="{FF2B5EF4-FFF2-40B4-BE49-F238E27FC236}">
                <a16:creationId xmlns:a16="http://schemas.microsoft.com/office/drawing/2014/main" id="{5F16CD55-5AD3-40AC-B957-F57C92F8130A}"/>
              </a:ext>
            </a:extLst>
          </p:cNvPr>
          <p:cNvSpPr txBox="1"/>
          <p:nvPr/>
        </p:nvSpPr>
        <p:spPr>
          <a:xfrm>
            <a:off x="7611340" y="4595232"/>
            <a:ext cx="3646043" cy="430887"/>
          </a:xfrm>
          <a:prstGeom prst="rect">
            <a:avLst/>
          </a:prstGeom>
          <a:noFill/>
        </p:spPr>
        <p:txBody>
          <a:bodyPr wrap="square">
            <a:spAutoFit/>
          </a:bodyPr>
          <a:lstStyle/>
          <a:p>
            <a:r>
              <a:rPr lang="en-US" sz="2200"/>
              <a:t>4) </a:t>
            </a:r>
            <a:r>
              <a:rPr lang="en-US" sz="2200" err="1"/>
              <a:t>Outils</a:t>
            </a:r>
            <a:r>
              <a:rPr lang="en-US" sz="2200"/>
              <a:t> de gestion </a:t>
            </a:r>
            <a:r>
              <a:rPr lang="en-US" sz="2200" err="1"/>
              <a:t>limités</a:t>
            </a:r>
            <a:endParaRPr lang="en-US" sz="2200"/>
          </a:p>
        </p:txBody>
      </p:sp>
      <p:sp>
        <p:nvSpPr>
          <p:cNvPr id="14" name="Slide Number Placeholder 13">
            <a:extLst>
              <a:ext uri="{FF2B5EF4-FFF2-40B4-BE49-F238E27FC236}">
                <a16:creationId xmlns:a16="http://schemas.microsoft.com/office/drawing/2014/main" id="{DDA774BB-39B3-4E39-A310-ECB9AA0205FE}"/>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198035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47598" y="531846"/>
            <a:ext cx="6745288" cy="681135"/>
          </a:xfrm>
        </p:spPr>
        <p:txBody>
          <a:bodyPr>
            <a:normAutofit/>
          </a:bodyPr>
          <a:lstStyle/>
          <a:p>
            <a:r>
              <a:rPr lang="en-US" sz="3200" err="1"/>
              <a:t>Présentation</a:t>
            </a:r>
            <a:r>
              <a:rPr lang="en-US" sz="3200"/>
              <a:t> des </a:t>
            </a:r>
            <a:r>
              <a:rPr lang="en-US" sz="3200" err="1"/>
              <a:t>conteneurs</a:t>
            </a:r>
            <a:r>
              <a:rPr lang="en-US" sz="3200"/>
              <a:t> Linux</a:t>
            </a:r>
          </a:p>
        </p:txBody>
      </p:sp>
      <p:pic>
        <p:nvPicPr>
          <p:cNvPr id="4" name="Image 3">
            <a:extLst>
              <a:ext uri="{FF2B5EF4-FFF2-40B4-BE49-F238E27FC236}">
                <a16:creationId xmlns:a16="http://schemas.microsoft.com/office/drawing/2014/main" id="{A9968A3C-E473-4084-8CE8-6E5E4BCED5A1}"/>
              </a:ext>
            </a:extLst>
          </p:cNvPr>
          <p:cNvPicPr>
            <a:picLocks noChangeAspect="1"/>
          </p:cNvPicPr>
          <p:nvPr/>
        </p:nvPicPr>
        <p:blipFill>
          <a:blip r:embed="rId2"/>
          <a:stretch>
            <a:fillRect/>
          </a:stretch>
        </p:blipFill>
        <p:spPr>
          <a:xfrm>
            <a:off x="8296882" y="1863727"/>
            <a:ext cx="3170440" cy="4308546"/>
          </a:xfrm>
          <a:prstGeom prst="rect">
            <a:avLst/>
          </a:prstGeom>
        </p:spPr>
      </p:pic>
      <p:sp>
        <p:nvSpPr>
          <p:cNvPr id="18" name="ZoneTexte 17">
            <a:extLst>
              <a:ext uri="{FF2B5EF4-FFF2-40B4-BE49-F238E27FC236}">
                <a16:creationId xmlns:a16="http://schemas.microsoft.com/office/drawing/2014/main" id="{63BE19B0-3248-4043-8C5C-9D13A306BC2B}"/>
              </a:ext>
            </a:extLst>
          </p:cNvPr>
          <p:cNvSpPr txBox="1"/>
          <p:nvPr/>
        </p:nvSpPr>
        <p:spPr>
          <a:xfrm>
            <a:off x="1601755" y="3094670"/>
            <a:ext cx="6273281" cy="923330"/>
          </a:xfrm>
          <a:prstGeom prst="rect">
            <a:avLst/>
          </a:prstGeom>
          <a:noFill/>
        </p:spPr>
        <p:txBody>
          <a:bodyPr wrap="square">
            <a:spAutoFit/>
          </a:bodyPr>
          <a:lstStyle/>
          <a:p>
            <a:pPr algn="l"/>
            <a:r>
              <a:rPr lang="en-US" b="0" i="0">
                <a:solidFill>
                  <a:srgbClr val="111111"/>
                </a:solidFill>
                <a:effectLst/>
                <a:latin typeface="Ubuntu"/>
              </a:rPr>
              <a:t>LXC </a:t>
            </a:r>
            <a:r>
              <a:rPr lang="en-US" b="0" i="0" err="1">
                <a:solidFill>
                  <a:srgbClr val="111111"/>
                </a:solidFill>
                <a:effectLst/>
                <a:latin typeface="Ubuntu"/>
              </a:rPr>
              <a:t>est</a:t>
            </a:r>
            <a:r>
              <a:rPr lang="en-US" b="0" i="0">
                <a:solidFill>
                  <a:srgbClr val="111111"/>
                </a:solidFill>
                <a:effectLst/>
                <a:latin typeface="Ubuntu"/>
              </a:rPr>
              <a:t> un interface de </a:t>
            </a:r>
            <a:r>
              <a:rPr lang="en-US" b="0" i="0" err="1">
                <a:solidFill>
                  <a:srgbClr val="111111"/>
                </a:solidFill>
                <a:effectLst/>
                <a:latin typeface="Ubuntu"/>
              </a:rPr>
              <a:t>l’espace</a:t>
            </a:r>
            <a:r>
              <a:rPr lang="en-US" b="0" i="0">
                <a:solidFill>
                  <a:srgbClr val="111111"/>
                </a:solidFill>
                <a:effectLst/>
                <a:latin typeface="Ubuntu"/>
              </a:rPr>
              <a:t> </a:t>
            </a:r>
            <a:r>
              <a:rPr lang="en-US" b="0" i="0" err="1">
                <a:solidFill>
                  <a:srgbClr val="111111"/>
                </a:solidFill>
                <a:effectLst/>
                <a:latin typeface="Ubuntu"/>
              </a:rPr>
              <a:t>utilisateur</a:t>
            </a:r>
            <a:r>
              <a:rPr lang="en-US" b="0" i="0">
                <a:solidFill>
                  <a:srgbClr val="111111"/>
                </a:solidFill>
                <a:effectLst/>
                <a:latin typeface="Ubuntu"/>
              </a:rPr>
              <a:t> qui </a:t>
            </a:r>
            <a:r>
              <a:rPr lang="en-US" b="0" i="0" err="1">
                <a:solidFill>
                  <a:srgbClr val="111111"/>
                </a:solidFill>
                <a:effectLst/>
                <a:latin typeface="Ubuntu"/>
              </a:rPr>
              <a:t>permet</a:t>
            </a:r>
            <a:r>
              <a:rPr lang="en-US" b="0" i="0">
                <a:solidFill>
                  <a:srgbClr val="111111"/>
                </a:solidFill>
                <a:effectLst/>
                <a:latin typeface="Ubuntu"/>
              </a:rPr>
              <a:t> à travers </a:t>
            </a:r>
            <a:r>
              <a:rPr lang="en-US" b="0" i="0" err="1">
                <a:solidFill>
                  <a:srgbClr val="111111"/>
                </a:solidFill>
                <a:effectLst/>
                <a:latin typeface="Ubuntu"/>
              </a:rPr>
              <a:t>une</a:t>
            </a:r>
            <a:r>
              <a:rPr lang="en-US" b="0" i="0">
                <a:solidFill>
                  <a:srgbClr val="111111"/>
                </a:solidFill>
                <a:effectLst/>
                <a:latin typeface="Ubuntu"/>
              </a:rPr>
              <a:t> API de </a:t>
            </a:r>
            <a:r>
              <a:rPr lang="en-US" b="0" i="0" err="1">
                <a:solidFill>
                  <a:srgbClr val="111111"/>
                </a:solidFill>
                <a:effectLst/>
                <a:latin typeface="Ubuntu"/>
              </a:rPr>
              <a:t>créer</a:t>
            </a:r>
            <a:r>
              <a:rPr lang="en-US" b="0" i="0">
                <a:solidFill>
                  <a:srgbClr val="111111"/>
                </a:solidFill>
                <a:effectLst/>
                <a:latin typeface="Ubuntu"/>
              </a:rPr>
              <a:t> et </a:t>
            </a:r>
            <a:r>
              <a:rPr lang="en-US" b="0" i="0" err="1">
                <a:solidFill>
                  <a:srgbClr val="111111"/>
                </a:solidFill>
                <a:effectLst/>
                <a:latin typeface="Ubuntu"/>
              </a:rPr>
              <a:t>gérer</a:t>
            </a:r>
            <a:r>
              <a:rPr lang="en-US" b="0" i="0">
                <a:solidFill>
                  <a:srgbClr val="111111"/>
                </a:solidFill>
                <a:effectLst/>
                <a:latin typeface="Ubuntu"/>
              </a:rPr>
              <a:t> des </a:t>
            </a:r>
            <a:r>
              <a:rPr lang="en-US" b="0" i="0" err="1">
                <a:solidFill>
                  <a:srgbClr val="111111"/>
                </a:solidFill>
                <a:effectLst/>
                <a:latin typeface="Ubuntu"/>
              </a:rPr>
              <a:t>conteneurs</a:t>
            </a:r>
            <a:r>
              <a:rPr lang="en-US" b="0" i="0">
                <a:solidFill>
                  <a:srgbClr val="111111"/>
                </a:solidFill>
                <a:effectLst/>
                <a:latin typeface="Ubuntu"/>
              </a:rPr>
              <a:t> </a:t>
            </a:r>
            <a:r>
              <a:rPr lang="en-US" b="0" i="0" err="1">
                <a:solidFill>
                  <a:srgbClr val="111111"/>
                </a:solidFill>
                <a:effectLst/>
                <a:latin typeface="Ubuntu"/>
              </a:rPr>
              <a:t>systemes</a:t>
            </a:r>
            <a:r>
              <a:rPr lang="en-US" b="0" i="0">
                <a:solidFill>
                  <a:srgbClr val="111111"/>
                </a:solidFill>
                <a:effectLst/>
                <a:latin typeface="Ubuntu"/>
              </a:rPr>
              <a:t> Linux (des </a:t>
            </a:r>
            <a:r>
              <a:rPr lang="en-US" b="0" i="0" err="1">
                <a:solidFill>
                  <a:srgbClr val="111111"/>
                </a:solidFill>
                <a:effectLst/>
                <a:latin typeface="Ubuntu"/>
              </a:rPr>
              <a:t>processus</a:t>
            </a:r>
            <a:r>
              <a:rPr lang="en-US" b="0" i="0">
                <a:solidFill>
                  <a:srgbClr val="111111"/>
                </a:solidFill>
                <a:effectLst/>
                <a:latin typeface="Ubuntu"/>
              </a:rPr>
              <a:t> Linux </a:t>
            </a:r>
            <a:r>
              <a:rPr lang="en-US" b="0" i="0" err="1">
                <a:solidFill>
                  <a:srgbClr val="111111"/>
                </a:solidFill>
                <a:effectLst/>
                <a:latin typeface="Ubuntu"/>
              </a:rPr>
              <a:t>isolées</a:t>
            </a:r>
            <a:r>
              <a:rPr lang="en-US" b="0" i="0">
                <a:solidFill>
                  <a:srgbClr val="111111"/>
                </a:solidFill>
                <a:effectLst/>
                <a:latin typeface="Ubuntu"/>
              </a:rPr>
              <a:t> avec </a:t>
            </a:r>
            <a:r>
              <a:rPr lang="en-US" b="0" i="0" err="1">
                <a:solidFill>
                  <a:srgbClr val="111111"/>
                </a:solidFill>
                <a:effectLst/>
                <a:latin typeface="Ubuntu"/>
              </a:rPr>
              <a:t>leurs</a:t>
            </a:r>
            <a:r>
              <a:rPr lang="en-US" b="0" i="0">
                <a:solidFill>
                  <a:srgbClr val="111111"/>
                </a:solidFill>
                <a:effectLst/>
                <a:latin typeface="Ubuntu"/>
              </a:rPr>
              <a:t> </a:t>
            </a:r>
            <a:r>
              <a:rPr lang="en-US" b="0" i="0" err="1">
                <a:solidFill>
                  <a:srgbClr val="111111"/>
                </a:solidFill>
                <a:effectLst/>
                <a:latin typeface="Ubuntu"/>
              </a:rPr>
              <a:t>propres</a:t>
            </a:r>
            <a:r>
              <a:rPr lang="en-US" b="0" i="0">
                <a:solidFill>
                  <a:srgbClr val="111111"/>
                </a:solidFill>
                <a:effectLst/>
                <a:latin typeface="Ubuntu"/>
              </a:rPr>
              <a:t> </a:t>
            </a:r>
            <a:r>
              <a:rPr lang="en-US" b="0" i="0" err="1">
                <a:solidFill>
                  <a:srgbClr val="111111"/>
                </a:solidFill>
                <a:effectLst/>
                <a:latin typeface="Ubuntu"/>
              </a:rPr>
              <a:t>ressources</a:t>
            </a:r>
            <a:r>
              <a:rPr lang="en-US" b="0" i="0">
                <a:solidFill>
                  <a:srgbClr val="111111"/>
                </a:solidFill>
                <a:effectLst/>
                <a:latin typeface="Ubuntu"/>
              </a:rPr>
              <a:t>)</a:t>
            </a:r>
          </a:p>
        </p:txBody>
      </p:sp>
      <p:sp>
        <p:nvSpPr>
          <p:cNvPr id="3" name="Slide Number Placeholder 2">
            <a:extLst>
              <a:ext uri="{FF2B5EF4-FFF2-40B4-BE49-F238E27FC236}">
                <a16:creationId xmlns:a16="http://schemas.microsoft.com/office/drawing/2014/main" id="{92664B97-16D1-4AB1-8F10-B34F0161E9AC}"/>
              </a:ext>
            </a:extLst>
          </p:cNvPr>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65386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47598" y="531846"/>
            <a:ext cx="6745288" cy="681135"/>
          </a:xfrm>
        </p:spPr>
        <p:txBody>
          <a:bodyPr>
            <a:normAutofit fontScale="90000"/>
          </a:bodyPr>
          <a:lstStyle/>
          <a:p>
            <a:r>
              <a:rPr lang="fr-FR" sz="3200"/>
              <a:t>Présentation de la technologie Docker(1/2)</a:t>
            </a:r>
            <a:endParaRPr lang="en-US" sz="3200"/>
          </a:p>
        </p:txBody>
      </p:sp>
      <p:pic>
        <p:nvPicPr>
          <p:cNvPr id="3078" name="Picture 6" descr="A Beginner&amp;#39;s Guide to Understanding and Building Docker Images">
            <a:extLst>
              <a:ext uri="{FF2B5EF4-FFF2-40B4-BE49-F238E27FC236}">
                <a16:creationId xmlns:a16="http://schemas.microsoft.com/office/drawing/2014/main" id="{B3015716-8199-4677-A7B1-E80155620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308" y="1917176"/>
            <a:ext cx="7468279" cy="23364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602418A-67AB-4194-9BF1-26F5C80F3D95}"/>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4" name="Rectangle : coins arrondis 3">
            <a:extLst>
              <a:ext uri="{FF2B5EF4-FFF2-40B4-BE49-F238E27FC236}">
                <a16:creationId xmlns:a16="http://schemas.microsoft.com/office/drawing/2014/main" id="{F32CD213-C58F-4F81-9F94-AB0A0533BEEC}"/>
              </a:ext>
            </a:extLst>
          </p:cNvPr>
          <p:cNvSpPr/>
          <p:nvPr/>
        </p:nvSpPr>
        <p:spPr>
          <a:xfrm>
            <a:off x="3551093" y="4749546"/>
            <a:ext cx="1871095" cy="79776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t>Fichier </a:t>
            </a:r>
            <a:r>
              <a:rPr lang="fr-FR" sz="1100" err="1"/>
              <a:t>text</a:t>
            </a:r>
            <a:r>
              <a:rPr lang="fr-FR" sz="1100"/>
              <a:t> décrivant le file système du conteneur qu’on veut créer</a:t>
            </a:r>
          </a:p>
          <a:p>
            <a:pPr algn="ctr"/>
            <a:endParaRPr lang="fr-FR" sz="1100"/>
          </a:p>
        </p:txBody>
      </p:sp>
      <p:sp>
        <p:nvSpPr>
          <p:cNvPr id="13" name="Rectangle : coins arrondis 12">
            <a:extLst>
              <a:ext uri="{FF2B5EF4-FFF2-40B4-BE49-F238E27FC236}">
                <a16:creationId xmlns:a16="http://schemas.microsoft.com/office/drawing/2014/main" id="{E6F017A9-DD39-419A-BB10-5657CDE05799}"/>
              </a:ext>
            </a:extLst>
          </p:cNvPr>
          <p:cNvSpPr/>
          <p:nvPr/>
        </p:nvSpPr>
        <p:spPr>
          <a:xfrm>
            <a:off x="6181595" y="4749546"/>
            <a:ext cx="1871095" cy="79776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t>Ensemble de fichiers qui sont Read-</a:t>
            </a:r>
            <a:r>
              <a:rPr lang="fr-FR" sz="1100" err="1"/>
              <a:t>only</a:t>
            </a:r>
            <a:r>
              <a:rPr lang="fr-FR" sz="1100"/>
              <a:t> permettant d’instancier un conteneur</a:t>
            </a:r>
          </a:p>
          <a:p>
            <a:pPr algn="ctr"/>
            <a:endParaRPr lang="fr-FR" sz="1100"/>
          </a:p>
        </p:txBody>
      </p:sp>
      <p:sp>
        <p:nvSpPr>
          <p:cNvPr id="14" name="Rectangle : coins arrondis 13">
            <a:extLst>
              <a:ext uri="{FF2B5EF4-FFF2-40B4-BE49-F238E27FC236}">
                <a16:creationId xmlns:a16="http://schemas.microsoft.com/office/drawing/2014/main" id="{C3E39DEE-D480-470C-92E5-9E8D242690ED}"/>
              </a:ext>
            </a:extLst>
          </p:cNvPr>
          <p:cNvSpPr/>
          <p:nvPr/>
        </p:nvSpPr>
        <p:spPr>
          <a:xfrm>
            <a:off x="8531289" y="4749546"/>
            <a:ext cx="1871095" cy="79776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t>Création de conteneur isolée (Processus Linux ) </a:t>
            </a:r>
          </a:p>
          <a:p>
            <a:pPr algn="ctr"/>
            <a:endParaRPr lang="fr-FR" sz="1100"/>
          </a:p>
        </p:txBody>
      </p:sp>
      <p:cxnSp>
        <p:nvCxnSpPr>
          <p:cNvPr id="6" name="Connecteur droit 5">
            <a:extLst>
              <a:ext uri="{FF2B5EF4-FFF2-40B4-BE49-F238E27FC236}">
                <a16:creationId xmlns:a16="http://schemas.microsoft.com/office/drawing/2014/main" id="{09784A4B-8783-45CF-A6C8-BC4A8741FF2E}"/>
              </a:ext>
            </a:extLst>
          </p:cNvPr>
          <p:cNvCxnSpPr>
            <a:stCxn id="4" idx="0"/>
          </p:cNvCxnSpPr>
          <p:nvPr/>
        </p:nvCxnSpPr>
        <p:spPr>
          <a:xfrm flipH="1" flipV="1">
            <a:off x="4486640" y="3909527"/>
            <a:ext cx="1" cy="84001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D1F915C-F6DB-469F-8B78-0740F89F52D8}"/>
              </a:ext>
            </a:extLst>
          </p:cNvPr>
          <p:cNvCxnSpPr>
            <a:cxnSpLocks/>
          </p:cNvCxnSpPr>
          <p:nvPr/>
        </p:nvCxnSpPr>
        <p:spPr>
          <a:xfrm flipV="1">
            <a:off x="6951305" y="3909528"/>
            <a:ext cx="0" cy="84001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A6689C69-408A-44FD-B03C-85A7AB08DBC4}"/>
              </a:ext>
            </a:extLst>
          </p:cNvPr>
          <p:cNvCxnSpPr>
            <a:cxnSpLocks/>
            <a:stCxn id="14" idx="0"/>
          </p:cNvCxnSpPr>
          <p:nvPr/>
        </p:nvCxnSpPr>
        <p:spPr>
          <a:xfrm flipV="1">
            <a:off x="9466837" y="3912770"/>
            <a:ext cx="0" cy="83677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02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47598" y="531846"/>
            <a:ext cx="6745288" cy="681135"/>
          </a:xfrm>
        </p:spPr>
        <p:txBody>
          <a:bodyPr>
            <a:normAutofit fontScale="90000"/>
          </a:bodyPr>
          <a:lstStyle/>
          <a:p>
            <a:r>
              <a:rPr lang="fr-FR" sz="3200"/>
              <a:t>Présentation de la technologie Docker(2/2)</a:t>
            </a:r>
            <a:endParaRPr lang="en-US" sz="3200"/>
          </a:p>
        </p:txBody>
      </p:sp>
      <p:pic>
        <p:nvPicPr>
          <p:cNvPr id="8" name="Image 7">
            <a:extLst>
              <a:ext uri="{FF2B5EF4-FFF2-40B4-BE49-F238E27FC236}">
                <a16:creationId xmlns:a16="http://schemas.microsoft.com/office/drawing/2014/main" id="{84348EA9-B2E0-4A0F-B45D-2EBA427C74EE}"/>
              </a:ext>
            </a:extLst>
          </p:cNvPr>
          <p:cNvPicPr>
            <a:picLocks noChangeAspect="1"/>
          </p:cNvPicPr>
          <p:nvPr/>
        </p:nvPicPr>
        <p:blipFill>
          <a:blip r:embed="rId2"/>
          <a:stretch>
            <a:fillRect/>
          </a:stretch>
        </p:blipFill>
        <p:spPr>
          <a:xfrm>
            <a:off x="1883333" y="1535308"/>
            <a:ext cx="3136909" cy="4308546"/>
          </a:xfrm>
          <a:prstGeom prst="rect">
            <a:avLst/>
          </a:prstGeom>
        </p:spPr>
      </p:pic>
      <p:sp>
        <p:nvSpPr>
          <p:cNvPr id="9" name="ZoneTexte 8">
            <a:extLst>
              <a:ext uri="{FF2B5EF4-FFF2-40B4-BE49-F238E27FC236}">
                <a16:creationId xmlns:a16="http://schemas.microsoft.com/office/drawing/2014/main" id="{05A62295-2D35-404F-9013-4A23379960B7}"/>
              </a:ext>
            </a:extLst>
          </p:cNvPr>
          <p:cNvSpPr txBox="1"/>
          <p:nvPr/>
        </p:nvSpPr>
        <p:spPr>
          <a:xfrm>
            <a:off x="5462685" y="3500753"/>
            <a:ext cx="6558254" cy="646331"/>
          </a:xfrm>
          <a:prstGeom prst="rect">
            <a:avLst/>
          </a:prstGeom>
          <a:noFill/>
        </p:spPr>
        <p:txBody>
          <a:bodyPr wrap="square">
            <a:spAutoFit/>
          </a:bodyPr>
          <a:lstStyle/>
          <a:p>
            <a:pPr algn="l"/>
            <a:r>
              <a:rPr lang="en-US" b="1" err="1">
                <a:solidFill>
                  <a:srgbClr val="111111"/>
                </a:solidFill>
                <a:latin typeface="Ubuntu"/>
              </a:rPr>
              <a:t>Containerd</a:t>
            </a:r>
            <a:r>
              <a:rPr lang="en-US">
                <a:solidFill>
                  <a:srgbClr val="111111"/>
                </a:solidFill>
                <a:latin typeface="Ubuntu"/>
              </a:rPr>
              <a:t>: </a:t>
            </a:r>
            <a:r>
              <a:rPr lang="en-US" err="1">
                <a:solidFill>
                  <a:srgbClr val="111111"/>
                </a:solidFill>
                <a:latin typeface="Ubuntu"/>
              </a:rPr>
              <a:t>c’est</a:t>
            </a:r>
            <a:r>
              <a:rPr lang="en-US">
                <a:solidFill>
                  <a:srgbClr val="111111"/>
                </a:solidFill>
                <a:latin typeface="Ubuntu"/>
              </a:rPr>
              <a:t> un </a:t>
            </a:r>
            <a:r>
              <a:rPr lang="en-US" err="1">
                <a:solidFill>
                  <a:srgbClr val="111111"/>
                </a:solidFill>
                <a:latin typeface="Ubuntu"/>
              </a:rPr>
              <a:t>processus</a:t>
            </a:r>
            <a:r>
              <a:rPr lang="en-US">
                <a:solidFill>
                  <a:srgbClr val="111111"/>
                </a:solidFill>
                <a:latin typeface="Ubuntu"/>
              </a:rPr>
              <a:t> </a:t>
            </a:r>
            <a:r>
              <a:rPr lang="en-US" err="1">
                <a:solidFill>
                  <a:srgbClr val="111111"/>
                </a:solidFill>
                <a:latin typeface="Ubuntu"/>
              </a:rPr>
              <a:t>démon</a:t>
            </a:r>
            <a:r>
              <a:rPr lang="en-US">
                <a:solidFill>
                  <a:srgbClr val="111111"/>
                </a:solidFill>
                <a:latin typeface="Ubuntu"/>
              </a:rPr>
              <a:t> qui </a:t>
            </a:r>
            <a:r>
              <a:rPr lang="en-US" err="1">
                <a:solidFill>
                  <a:srgbClr val="111111"/>
                </a:solidFill>
                <a:latin typeface="Ubuntu"/>
              </a:rPr>
              <a:t>gère</a:t>
            </a:r>
            <a:r>
              <a:rPr lang="en-US">
                <a:solidFill>
                  <a:srgbClr val="111111"/>
                </a:solidFill>
                <a:latin typeface="Ubuntu"/>
              </a:rPr>
              <a:t> les </a:t>
            </a:r>
            <a:r>
              <a:rPr lang="en-US" err="1">
                <a:solidFill>
                  <a:srgbClr val="111111"/>
                </a:solidFill>
                <a:latin typeface="Ubuntu"/>
              </a:rPr>
              <a:t>conteneurs</a:t>
            </a:r>
            <a:r>
              <a:rPr lang="en-US">
                <a:solidFill>
                  <a:srgbClr val="111111"/>
                </a:solidFill>
                <a:latin typeface="Ubuntu"/>
              </a:rPr>
              <a:t> , les images, le stockage, le networking et supervise les </a:t>
            </a:r>
            <a:r>
              <a:rPr lang="en-US" err="1">
                <a:solidFill>
                  <a:srgbClr val="111111"/>
                </a:solidFill>
                <a:latin typeface="Ubuntu"/>
              </a:rPr>
              <a:t>conteneurs</a:t>
            </a:r>
            <a:endParaRPr lang="en-US" b="0" i="0">
              <a:solidFill>
                <a:srgbClr val="111111"/>
              </a:solidFill>
              <a:effectLst/>
              <a:latin typeface="Ubuntu"/>
            </a:endParaRPr>
          </a:p>
        </p:txBody>
      </p:sp>
      <p:sp>
        <p:nvSpPr>
          <p:cNvPr id="10" name="ZoneTexte 9">
            <a:extLst>
              <a:ext uri="{FF2B5EF4-FFF2-40B4-BE49-F238E27FC236}">
                <a16:creationId xmlns:a16="http://schemas.microsoft.com/office/drawing/2014/main" id="{9091E1CD-47AC-41C8-844A-06A25CC7E494}"/>
              </a:ext>
            </a:extLst>
          </p:cNvPr>
          <p:cNvSpPr txBox="1"/>
          <p:nvPr/>
        </p:nvSpPr>
        <p:spPr>
          <a:xfrm>
            <a:off x="5462685" y="4920524"/>
            <a:ext cx="6558254" cy="923330"/>
          </a:xfrm>
          <a:prstGeom prst="rect">
            <a:avLst/>
          </a:prstGeom>
          <a:noFill/>
        </p:spPr>
        <p:txBody>
          <a:bodyPr wrap="square">
            <a:spAutoFit/>
          </a:bodyPr>
          <a:lstStyle/>
          <a:p>
            <a:pPr algn="l"/>
            <a:r>
              <a:rPr lang="en-US" b="1">
                <a:solidFill>
                  <a:srgbClr val="111111"/>
                </a:solidFill>
                <a:latin typeface="Ubuntu"/>
              </a:rPr>
              <a:t>Docker engine</a:t>
            </a:r>
            <a:r>
              <a:rPr lang="en-US">
                <a:solidFill>
                  <a:srgbClr val="111111"/>
                </a:solidFill>
                <a:latin typeface="Ubuntu"/>
              </a:rPr>
              <a:t>: Une application client </a:t>
            </a:r>
            <a:r>
              <a:rPr lang="en-US" err="1">
                <a:solidFill>
                  <a:srgbClr val="111111"/>
                </a:solidFill>
                <a:latin typeface="Ubuntu"/>
              </a:rPr>
              <a:t>serveur</a:t>
            </a:r>
            <a:r>
              <a:rPr lang="en-US">
                <a:solidFill>
                  <a:srgbClr val="111111"/>
                </a:solidFill>
                <a:latin typeface="Ubuntu"/>
              </a:rPr>
              <a:t> </a:t>
            </a:r>
            <a:r>
              <a:rPr lang="en-US" err="1">
                <a:solidFill>
                  <a:srgbClr val="111111"/>
                </a:solidFill>
                <a:latin typeface="Ubuntu"/>
              </a:rPr>
              <a:t>intéragissant</a:t>
            </a:r>
            <a:r>
              <a:rPr lang="en-US">
                <a:solidFill>
                  <a:srgbClr val="111111"/>
                </a:solidFill>
                <a:latin typeface="Ubuntu"/>
              </a:rPr>
              <a:t> à travers des </a:t>
            </a:r>
            <a:r>
              <a:rPr lang="en-US" err="1">
                <a:solidFill>
                  <a:srgbClr val="111111"/>
                </a:solidFill>
                <a:latin typeface="Ubuntu"/>
              </a:rPr>
              <a:t>requêtes</a:t>
            </a:r>
            <a:r>
              <a:rPr lang="en-US">
                <a:solidFill>
                  <a:srgbClr val="111111"/>
                </a:solidFill>
                <a:latin typeface="Ubuntu"/>
              </a:rPr>
              <a:t> HTTP et </a:t>
            </a:r>
            <a:r>
              <a:rPr lang="en-US" err="1">
                <a:solidFill>
                  <a:srgbClr val="111111"/>
                </a:solidFill>
                <a:latin typeface="Ubuntu"/>
              </a:rPr>
              <a:t>permettant</a:t>
            </a:r>
            <a:r>
              <a:rPr lang="en-US">
                <a:solidFill>
                  <a:srgbClr val="111111"/>
                </a:solidFill>
                <a:latin typeface="Ubuntu"/>
              </a:rPr>
              <a:t> de </a:t>
            </a:r>
            <a:r>
              <a:rPr lang="en-US" err="1">
                <a:solidFill>
                  <a:srgbClr val="111111"/>
                </a:solidFill>
                <a:latin typeface="Ubuntu"/>
              </a:rPr>
              <a:t>gérer</a:t>
            </a:r>
            <a:r>
              <a:rPr lang="en-US">
                <a:solidFill>
                  <a:srgbClr val="111111"/>
                </a:solidFill>
                <a:latin typeface="Ubuntu"/>
              </a:rPr>
              <a:t> les </a:t>
            </a:r>
            <a:r>
              <a:rPr lang="en-US" err="1">
                <a:solidFill>
                  <a:srgbClr val="111111"/>
                </a:solidFill>
                <a:latin typeface="Ubuntu"/>
              </a:rPr>
              <a:t>objets</a:t>
            </a:r>
            <a:r>
              <a:rPr lang="en-US">
                <a:solidFill>
                  <a:srgbClr val="111111"/>
                </a:solidFill>
                <a:latin typeface="Ubuntu"/>
              </a:rPr>
              <a:t> Docker </a:t>
            </a:r>
            <a:r>
              <a:rPr lang="en-US" err="1">
                <a:solidFill>
                  <a:srgbClr val="111111"/>
                </a:solidFill>
                <a:latin typeface="Ubuntu"/>
              </a:rPr>
              <a:t>tel</a:t>
            </a:r>
            <a:r>
              <a:rPr lang="en-US">
                <a:solidFill>
                  <a:srgbClr val="111111"/>
                </a:solidFill>
                <a:latin typeface="Ubuntu"/>
              </a:rPr>
              <a:t> que les images, les </a:t>
            </a:r>
            <a:r>
              <a:rPr lang="en-US" err="1">
                <a:solidFill>
                  <a:srgbClr val="111111"/>
                </a:solidFill>
                <a:latin typeface="Ubuntu"/>
              </a:rPr>
              <a:t>conteneurs</a:t>
            </a:r>
            <a:r>
              <a:rPr lang="en-US">
                <a:solidFill>
                  <a:srgbClr val="111111"/>
                </a:solidFill>
                <a:latin typeface="Ubuntu"/>
              </a:rPr>
              <a:t> et </a:t>
            </a:r>
            <a:r>
              <a:rPr lang="en-US" err="1">
                <a:solidFill>
                  <a:srgbClr val="111111"/>
                </a:solidFill>
                <a:latin typeface="Ubuntu"/>
              </a:rPr>
              <a:t>autres</a:t>
            </a:r>
            <a:endParaRPr lang="en-US" b="0" i="0">
              <a:solidFill>
                <a:srgbClr val="111111"/>
              </a:solidFill>
              <a:effectLst/>
              <a:latin typeface="Ubuntu"/>
            </a:endParaRPr>
          </a:p>
        </p:txBody>
      </p:sp>
      <p:sp>
        <p:nvSpPr>
          <p:cNvPr id="11" name="ZoneTexte 10">
            <a:extLst>
              <a:ext uri="{FF2B5EF4-FFF2-40B4-BE49-F238E27FC236}">
                <a16:creationId xmlns:a16="http://schemas.microsoft.com/office/drawing/2014/main" id="{CA55E298-5217-4064-8718-C4D66605A6A3}"/>
              </a:ext>
            </a:extLst>
          </p:cNvPr>
          <p:cNvSpPr txBox="1"/>
          <p:nvPr/>
        </p:nvSpPr>
        <p:spPr>
          <a:xfrm>
            <a:off x="5495342" y="2014332"/>
            <a:ext cx="6558254" cy="646331"/>
          </a:xfrm>
          <a:prstGeom prst="rect">
            <a:avLst/>
          </a:prstGeom>
          <a:noFill/>
        </p:spPr>
        <p:txBody>
          <a:bodyPr wrap="square">
            <a:spAutoFit/>
          </a:bodyPr>
          <a:lstStyle/>
          <a:p>
            <a:pPr algn="l"/>
            <a:r>
              <a:rPr lang="en-US" b="1" err="1">
                <a:solidFill>
                  <a:srgbClr val="111111"/>
                </a:solidFill>
                <a:latin typeface="Ubuntu"/>
              </a:rPr>
              <a:t>runc</a:t>
            </a:r>
            <a:r>
              <a:rPr lang="en-US">
                <a:solidFill>
                  <a:srgbClr val="111111"/>
                </a:solidFill>
                <a:latin typeface="Ubuntu"/>
              </a:rPr>
              <a:t>: </a:t>
            </a:r>
            <a:r>
              <a:rPr lang="en-US" err="1">
                <a:solidFill>
                  <a:srgbClr val="111111"/>
                </a:solidFill>
                <a:latin typeface="Ubuntu"/>
              </a:rPr>
              <a:t>C’est</a:t>
            </a:r>
            <a:r>
              <a:rPr lang="en-US">
                <a:solidFill>
                  <a:srgbClr val="111111"/>
                </a:solidFill>
                <a:latin typeface="Ubuntu"/>
              </a:rPr>
              <a:t> un </a:t>
            </a:r>
            <a:r>
              <a:rPr lang="en-US" err="1">
                <a:solidFill>
                  <a:srgbClr val="111111"/>
                </a:solidFill>
                <a:latin typeface="Ubuntu"/>
              </a:rPr>
              <a:t>composant</a:t>
            </a:r>
            <a:r>
              <a:rPr lang="en-US">
                <a:solidFill>
                  <a:srgbClr val="111111"/>
                </a:solidFill>
                <a:latin typeface="Ubuntu"/>
              </a:rPr>
              <a:t> bas </a:t>
            </a:r>
            <a:r>
              <a:rPr lang="en-US" err="1">
                <a:solidFill>
                  <a:srgbClr val="111111"/>
                </a:solidFill>
                <a:latin typeface="Ubuntu"/>
              </a:rPr>
              <a:t>niveau</a:t>
            </a:r>
            <a:r>
              <a:rPr lang="en-US">
                <a:solidFill>
                  <a:srgbClr val="111111"/>
                </a:solidFill>
                <a:latin typeface="Ubuntu"/>
              </a:rPr>
              <a:t>, qui </a:t>
            </a:r>
            <a:r>
              <a:rPr lang="en-US" err="1">
                <a:solidFill>
                  <a:srgbClr val="111111"/>
                </a:solidFill>
                <a:latin typeface="Ubuntu"/>
              </a:rPr>
              <a:t>est</a:t>
            </a:r>
            <a:r>
              <a:rPr lang="en-US">
                <a:solidFill>
                  <a:srgbClr val="111111"/>
                </a:solidFill>
                <a:latin typeface="Ubuntu"/>
              </a:rPr>
              <a:t> </a:t>
            </a:r>
            <a:r>
              <a:rPr lang="en-US" err="1">
                <a:solidFill>
                  <a:srgbClr val="111111"/>
                </a:solidFill>
                <a:latin typeface="Ubuntu"/>
              </a:rPr>
              <a:t>en</a:t>
            </a:r>
            <a:r>
              <a:rPr lang="en-US">
                <a:solidFill>
                  <a:srgbClr val="111111"/>
                </a:solidFill>
                <a:latin typeface="Ubuntu"/>
              </a:rPr>
              <a:t> fait responsible de </a:t>
            </a:r>
            <a:r>
              <a:rPr lang="en-US" err="1">
                <a:solidFill>
                  <a:srgbClr val="111111"/>
                </a:solidFill>
                <a:latin typeface="Ubuntu"/>
              </a:rPr>
              <a:t>créer</a:t>
            </a:r>
            <a:r>
              <a:rPr lang="en-US">
                <a:solidFill>
                  <a:srgbClr val="111111"/>
                </a:solidFill>
                <a:latin typeface="Ubuntu"/>
              </a:rPr>
              <a:t> et lancer les </a:t>
            </a:r>
            <a:r>
              <a:rPr lang="en-US" err="1">
                <a:solidFill>
                  <a:srgbClr val="111111"/>
                </a:solidFill>
                <a:latin typeface="Ubuntu"/>
              </a:rPr>
              <a:t>conteneurs</a:t>
            </a:r>
            <a:endParaRPr lang="en-US" b="0" i="0">
              <a:solidFill>
                <a:srgbClr val="111111"/>
              </a:solidFill>
              <a:effectLst/>
              <a:latin typeface="Ubuntu"/>
            </a:endParaRPr>
          </a:p>
        </p:txBody>
      </p:sp>
      <p:sp>
        <p:nvSpPr>
          <p:cNvPr id="4" name="Flèche : haut 3">
            <a:extLst>
              <a:ext uri="{FF2B5EF4-FFF2-40B4-BE49-F238E27FC236}">
                <a16:creationId xmlns:a16="http://schemas.microsoft.com/office/drawing/2014/main" id="{5E33C38D-ACA8-49B1-A229-6FE5B2525D75}"/>
              </a:ext>
            </a:extLst>
          </p:cNvPr>
          <p:cNvSpPr/>
          <p:nvPr/>
        </p:nvSpPr>
        <p:spPr>
          <a:xfrm>
            <a:off x="8349927" y="2797051"/>
            <a:ext cx="364866" cy="5394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haut 13">
            <a:extLst>
              <a:ext uri="{FF2B5EF4-FFF2-40B4-BE49-F238E27FC236}">
                <a16:creationId xmlns:a16="http://schemas.microsoft.com/office/drawing/2014/main" id="{9A9D1B88-5BCF-44BC-A8F3-F4DF148F1F34}"/>
              </a:ext>
            </a:extLst>
          </p:cNvPr>
          <p:cNvSpPr/>
          <p:nvPr/>
        </p:nvSpPr>
        <p:spPr>
          <a:xfrm>
            <a:off x="8349927" y="4261779"/>
            <a:ext cx="364866" cy="5394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lide Number Placeholder 2">
            <a:extLst>
              <a:ext uri="{FF2B5EF4-FFF2-40B4-BE49-F238E27FC236}">
                <a16:creationId xmlns:a16="http://schemas.microsoft.com/office/drawing/2014/main" id="{93CF8C37-4CB9-447C-9156-A7D475009159}"/>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248500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484312" y="685801"/>
            <a:ext cx="5747778" cy="627434"/>
          </a:xfrm>
        </p:spPr>
        <p:txBody>
          <a:bodyPr vert="horz" lIns="91440" tIns="45720" rIns="91440" bIns="45720" rtlCol="0" anchor="ctr">
            <a:normAutofit fontScale="90000"/>
          </a:bodyPr>
          <a:lstStyle/>
          <a:p>
            <a:r>
              <a:rPr lang="en-US"/>
              <a:t>C’est quoi un </a:t>
            </a:r>
            <a:r>
              <a:rPr lang="en-US" err="1"/>
              <a:t>Dockerfile</a:t>
            </a:r>
            <a:r>
              <a:rPr lang="en-US"/>
              <a:t> ?</a:t>
            </a:r>
          </a:p>
        </p:txBody>
      </p:sp>
      <p:sp>
        <p:nvSpPr>
          <p:cNvPr id="4" name="TextBox 3">
            <a:extLst>
              <a:ext uri="{FF2B5EF4-FFF2-40B4-BE49-F238E27FC236}">
                <a16:creationId xmlns:a16="http://schemas.microsoft.com/office/drawing/2014/main" id="{21376B78-7324-4820-BE46-5CEC2EACA184}"/>
              </a:ext>
            </a:extLst>
          </p:cNvPr>
          <p:cNvSpPr txBox="1"/>
          <p:nvPr/>
        </p:nvSpPr>
        <p:spPr>
          <a:xfrm>
            <a:off x="1218679" y="2590275"/>
            <a:ext cx="5315323" cy="1516137"/>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a:t>Il s’agit d’un </a:t>
            </a:r>
            <a:r>
              <a:rPr lang="en-US" err="1"/>
              <a:t>fichier</a:t>
            </a:r>
            <a:r>
              <a:rPr lang="en-US"/>
              <a:t> </a:t>
            </a:r>
            <a:r>
              <a:rPr lang="en-US" err="1"/>
              <a:t>texte</a:t>
            </a:r>
            <a:r>
              <a:rPr lang="en-US"/>
              <a:t> </a:t>
            </a:r>
            <a:r>
              <a:rPr lang="en-US" err="1"/>
              <a:t>rédigé</a:t>
            </a:r>
            <a:r>
              <a:rPr lang="en-US"/>
              <a:t> dans </a:t>
            </a:r>
            <a:r>
              <a:rPr lang="en-US" err="1"/>
              <a:t>une</a:t>
            </a:r>
            <a:r>
              <a:rPr lang="en-US"/>
              <a:t> </a:t>
            </a:r>
            <a:r>
              <a:rPr lang="en-US" err="1"/>
              <a:t>syntaxe</a:t>
            </a:r>
            <a:r>
              <a:rPr lang="en-US"/>
              <a:t> </a:t>
            </a:r>
            <a:r>
              <a:rPr lang="en-US" err="1"/>
              <a:t>compréhensible</a:t>
            </a:r>
            <a:r>
              <a:rPr lang="en-US"/>
              <a:t>, </a:t>
            </a:r>
            <a:r>
              <a:rPr lang="en-US" err="1"/>
              <a:t>comportant</a:t>
            </a:r>
            <a:r>
              <a:rPr lang="en-US"/>
              <a:t> les instructions de </a:t>
            </a:r>
            <a:r>
              <a:rPr lang="en-US" err="1"/>
              <a:t>création</a:t>
            </a:r>
            <a:r>
              <a:rPr lang="en-US"/>
              <a:t> d’une image Docker.</a:t>
            </a:r>
          </a:p>
        </p:txBody>
      </p:sp>
      <p:pic>
        <p:nvPicPr>
          <p:cNvPr id="6146" name="Picture 2" descr="Aucune description disponible.">
            <a:extLst>
              <a:ext uri="{FF2B5EF4-FFF2-40B4-BE49-F238E27FC236}">
                <a16:creationId xmlns:a16="http://schemas.microsoft.com/office/drawing/2014/main" id="{D81E62ED-6C3D-40BF-91A0-C2D5EFE27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6514" y="2414192"/>
            <a:ext cx="4968613" cy="203618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D7F44F1-4CE3-4593-A73D-187916B60F30}"/>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36269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sz="2400"/>
              <a:t>C’est quoi un </a:t>
            </a:r>
            <a:r>
              <a:rPr lang="en-US" sz="2400" err="1"/>
              <a:t>fichier</a:t>
            </a:r>
            <a:r>
              <a:rPr lang="en-US" sz="2400"/>
              <a:t> </a:t>
            </a:r>
            <a:r>
              <a:rPr lang="en-US" sz="2400" err="1"/>
              <a:t>dockerignore</a:t>
            </a:r>
            <a:r>
              <a:rPr lang="en-US" sz="2400"/>
              <a:t> ?</a:t>
            </a:r>
          </a:p>
        </p:txBody>
      </p:sp>
      <p:sp>
        <p:nvSpPr>
          <p:cNvPr id="4" name="TextBox 3">
            <a:extLst>
              <a:ext uri="{FF2B5EF4-FFF2-40B4-BE49-F238E27FC236}">
                <a16:creationId xmlns:a16="http://schemas.microsoft.com/office/drawing/2014/main" id="{21376B78-7324-4820-BE46-5CEC2EACA184}"/>
              </a:ext>
            </a:extLst>
          </p:cNvPr>
          <p:cNvSpPr txBox="1"/>
          <p:nvPr/>
        </p:nvSpPr>
        <p:spPr>
          <a:xfrm>
            <a:off x="1484311" y="2666999"/>
            <a:ext cx="3333496"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sz="1600"/>
              <a:t>Un fichier .dockerignore est utilisé pour ignorer les fichiers et les dossiers lorsque vous essayez de créer une image Docker. Vous pouvez spécifier la liste des fichiers et des répertoires dans le fichier .dockerignore</a:t>
            </a:r>
          </a:p>
        </p:txBody>
      </p:sp>
      <p:pic>
        <p:nvPicPr>
          <p:cNvPr id="5" name="Picture 4">
            <a:extLst>
              <a:ext uri="{FF2B5EF4-FFF2-40B4-BE49-F238E27FC236}">
                <a16:creationId xmlns:a16="http://schemas.microsoft.com/office/drawing/2014/main" id="{0E0A105A-EA2D-4A6B-AA69-4E7410C729F7}"/>
              </a:ext>
            </a:extLst>
          </p:cNvPr>
          <p:cNvPicPr>
            <a:picLocks noChangeAspect="1"/>
          </p:cNvPicPr>
          <p:nvPr/>
        </p:nvPicPr>
        <p:blipFill>
          <a:blip r:embed="rId4"/>
          <a:stretch>
            <a:fillRect/>
          </a:stretch>
        </p:blipFill>
        <p:spPr>
          <a:xfrm>
            <a:off x="5262033" y="2198163"/>
            <a:ext cx="6240990" cy="202832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7" name="Slide Number Placeholder 6">
            <a:extLst>
              <a:ext uri="{FF2B5EF4-FFF2-40B4-BE49-F238E27FC236}">
                <a16:creationId xmlns:a16="http://schemas.microsoft.com/office/drawing/2014/main" id="{C429154B-370A-42A6-9DFA-94C119A992C1}"/>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198549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473BA01E-B183-4BEF-9D51-2EB6EB17D714}"/>
              </a:ext>
            </a:extLst>
          </p:cNvPr>
          <p:cNvSpPr>
            <a:spLocks noGrp="1"/>
          </p:cNvSpPr>
          <p:nvPr>
            <p:ph type="title"/>
          </p:nvPr>
        </p:nvSpPr>
        <p:spPr>
          <a:xfrm>
            <a:off x="4089399" y="4078424"/>
            <a:ext cx="7413623" cy="1155427"/>
          </a:xfrm>
        </p:spPr>
        <p:txBody>
          <a:bodyPr vert="horz" lIns="91440" tIns="45720" rIns="91440" bIns="45720" rtlCol="0" anchor="b">
            <a:normAutofit/>
          </a:bodyPr>
          <a:lstStyle/>
          <a:p>
            <a:pPr algn="r"/>
            <a:r>
              <a:rPr lang="en-US" sz="6000"/>
              <a:t>Quiz Kahoot #2</a:t>
            </a:r>
          </a:p>
        </p:txBody>
      </p:sp>
      <p:sp>
        <p:nvSpPr>
          <p:cNvPr id="19"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8">
            <a:extLst>
              <a:ext uri="{FF2B5EF4-FFF2-40B4-BE49-F238E27FC236}">
                <a16:creationId xmlns:a16="http://schemas.microsoft.com/office/drawing/2014/main" id="{E106E5FF-F756-4922-9703-A011F691A9D3}"/>
              </a:ext>
            </a:extLst>
          </p:cNvPr>
          <p:cNvPicPr>
            <a:picLocks noChangeAspect="1"/>
          </p:cNvPicPr>
          <p:nvPr/>
        </p:nvPicPr>
        <p:blipFill>
          <a:blip r:embed="rId3"/>
          <a:stretch>
            <a:fillRect/>
          </a:stretch>
        </p:blipFill>
        <p:spPr>
          <a:xfrm>
            <a:off x="4047309" y="959423"/>
            <a:ext cx="7175863" cy="2439793"/>
          </a:xfrm>
          <a:prstGeom prst="rect">
            <a:avLst/>
          </a:prstGeom>
        </p:spPr>
      </p:pic>
      <p:sp>
        <p:nvSpPr>
          <p:cNvPr id="4" name="Espace réservé du numéro de diapositive 3">
            <a:extLst>
              <a:ext uri="{FF2B5EF4-FFF2-40B4-BE49-F238E27FC236}">
                <a16:creationId xmlns:a16="http://schemas.microsoft.com/office/drawing/2014/main" id="{B634C42E-8654-4AC7-AD27-CDEA0D3F870B}"/>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pPr defTabSz="914400">
              <a:spcAft>
                <a:spcPts val="600"/>
              </a:spcAft>
            </a:pPr>
            <a:fld id="{D57F1E4F-1CFF-5643-939E-217C01CDF565}" type="slidenum">
              <a:rPr lang="en-US" dirty="0"/>
              <a:pPr defTabSz="914400">
                <a:spcAft>
                  <a:spcPts val="600"/>
                </a:spcAft>
              </a:pPr>
              <a:t>19</a:t>
            </a:fld>
            <a:endParaRPr lang="en-US"/>
          </a:p>
        </p:txBody>
      </p:sp>
    </p:spTree>
    <p:extLst>
      <p:ext uri="{BB962C8B-B14F-4D97-AF65-F5344CB8AC3E}">
        <p14:creationId xmlns:p14="http://schemas.microsoft.com/office/powerpoint/2010/main" val="264269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615C5-08FD-4BED-A5CD-E80122A64994}"/>
              </a:ext>
            </a:extLst>
          </p:cNvPr>
          <p:cNvSpPr>
            <a:spLocks noGrp="1"/>
          </p:cNvSpPr>
          <p:nvPr>
            <p:ph idx="1"/>
          </p:nvPr>
        </p:nvSpPr>
        <p:spPr>
          <a:xfrm>
            <a:off x="2086466" y="18854"/>
            <a:ext cx="10105534" cy="6674178"/>
          </a:xfrm>
        </p:spPr>
        <p:txBody>
          <a:bodyPr>
            <a:noAutofit/>
          </a:bodyPr>
          <a:lstStyle/>
          <a:p>
            <a:pPr marL="0" indent="0">
              <a:buNone/>
            </a:pPr>
            <a:r>
              <a:rPr lang="en-US" sz="2000" b="1" u="sng"/>
              <a:t>Plan de la formation</a:t>
            </a:r>
          </a:p>
          <a:p>
            <a:pPr>
              <a:buFont typeface="Courier New" panose="02070309020205020404" pitchFamily="49" charset="0"/>
              <a:buChar char="o"/>
            </a:pPr>
            <a:r>
              <a:rPr lang="fr-FR" sz="1100"/>
              <a:t> Présenter le concept traditionnel de la virtualisation </a:t>
            </a:r>
          </a:p>
          <a:p>
            <a:pPr>
              <a:buFont typeface="Courier New" panose="02070309020205020404" pitchFamily="49" charset="0"/>
              <a:buChar char="o"/>
            </a:pPr>
            <a:r>
              <a:rPr lang="fr-FR" sz="1100"/>
              <a:t> Mettre en accent les points faibles de cette technologie </a:t>
            </a:r>
          </a:p>
          <a:p>
            <a:pPr>
              <a:buFont typeface="Courier New" panose="02070309020205020404" pitchFamily="49" charset="0"/>
              <a:buChar char="o"/>
            </a:pPr>
            <a:r>
              <a:rPr lang="fr-FR" sz="1100"/>
              <a:t> Présenter la technologie de </a:t>
            </a:r>
            <a:r>
              <a:rPr lang="fr-FR" sz="1100" b="0" i="0">
                <a:effectLst/>
                <a:latin typeface="RedHatText"/>
              </a:rPr>
              <a:t>containérisation</a:t>
            </a:r>
            <a:r>
              <a:rPr lang="fr-FR" sz="1100"/>
              <a:t> et ses avantages par rapport à la virtualisation </a:t>
            </a:r>
          </a:p>
          <a:p>
            <a:pPr>
              <a:buFont typeface="Courier New" panose="02070309020205020404" pitchFamily="49" charset="0"/>
              <a:buChar char="o"/>
            </a:pPr>
            <a:r>
              <a:rPr lang="fr-FR" sz="1100" i="1"/>
              <a:t>Quizz </a:t>
            </a:r>
            <a:r>
              <a:rPr lang="fr-FR" sz="1100" i="1" err="1"/>
              <a:t>Kahoot</a:t>
            </a:r>
            <a:r>
              <a:rPr lang="fr-FR" sz="1100" i="1"/>
              <a:t> </a:t>
            </a:r>
          </a:p>
          <a:p>
            <a:pPr>
              <a:buFont typeface="Courier New" panose="02070309020205020404" pitchFamily="49" charset="0"/>
              <a:buChar char="o"/>
            </a:pPr>
            <a:r>
              <a:rPr lang="fr-FR" sz="1100"/>
              <a:t>Présenter les concepts derrière le fonctionnement des conteneurs docker et les standards de l’industrie </a:t>
            </a:r>
          </a:p>
          <a:p>
            <a:pPr>
              <a:buFont typeface="Courier New" panose="02070309020205020404" pitchFamily="49" charset="0"/>
              <a:buChar char="o"/>
            </a:pPr>
            <a:r>
              <a:rPr lang="fr-FR" sz="1100"/>
              <a:t> Points faibles des conteneurs </a:t>
            </a:r>
          </a:p>
          <a:p>
            <a:pPr>
              <a:buFont typeface="Courier New" panose="02070309020205020404" pitchFamily="49" charset="0"/>
              <a:buChar char="o"/>
            </a:pPr>
            <a:r>
              <a:rPr lang="fr-FR" sz="1100"/>
              <a:t> Présentation de la technologie Docker </a:t>
            </a:r>
          </a:p>
          <a:p>
            <a:pPr>
              <a:buFont typeface="Courier New" panose="02070309020205020404" pitchFamily="49" charset="0"/>
              <a:buChar char="o"/>
            </a:pPr>
            <a:r>
              <a:rPr lang="fr-FR" sz="1100"/>
              <a:t> Présentation de l’architecture docker</a:t>
            </a:r>
          </a:p>
          <a:p>
            <a:pPr>
              <a:buFont typeface="Courier New" panose="02070309020205020404" pitchFamily="49" charset="0"/>
              <a:buChar char="o"/>
            </a:pPr>
            <a:r>
              <a:rPr lang="fr-FR" sz="1100"/>
              <a:t> Expliquer comment créer des images Docker </a:t>
            </a:r>
          </a:p>
          <a:p>
            <a:pPr lvl="1">
              <a:buFont typeface="Arial" panose="020B0604020202020204" pitchFamily="34" charset="0"/>
              <a:buChar char="•"/>
            </a:pPr>
            <a:r>
              <a:rPr lang="fr-FR" sz="1100"/>
              <a:t> Création du fichier </a:t>
            </a:r>
            <a:r>
              <a:rPr lang="fr-FR" sz="1100" err="1"/>
              <a:t>Dockerfile</a:t>
            </a:r>
            <a:r>
              <a:rPr lang="fr-FR" sz="1100"/>
              <a:t> </a:t>
            </a:r>
          </a:p>
          <a:p>
            <a:pPr lvl="1">
              <a:buFont typeface="Arial" panose="020B0604020202020204" pitchFamily="34" charset="0"/>
              <a:buChar char="•"/>
            </a:pPr>
            <a:r>
              <a:rPr lang="fr-FR" sz="1100"/>
              <a:t>Présentation de WSL pour lancer des conteneurs Docker sur Windows 10 </a:t>
            </a:r>
          </a:p>
          <a:p>
            <a:pPr lvl="1">
              <a:buFont typeface="Arial" panose="020B0604020202020204" pitchFamily="34" charset="0"/>
              <a:buChar char="•"/>
            </a:pPr>
            <a:r>
              <a:rPr lang="fr-FR" sz="1100"/>
              <a:t> Lancement de conteneurs  / expliquer avec un exemple concret </a:t>
            </a:r>
          </a:p>
          <a:p>
            <a:pPr lvl="1">
              <a:buFont typeface="Arial" panose="020B0604020202020204" pitchFamily="34" charset="0"/>
              <a:buChar char="•"/>
            </a:pPr>
            <a:r>
              <a:rPr lang="fr-FR" sz="1100" i="1"/>
              <a:t>Quizz </a:t>
            </a:r>
            <a:r>
              <a:rPr lang="fr-FR" sz="1100" i="1" err="1"/>
              <a:t>Kahoot</a:t>
            </a:r>
            <a:r>
              <a:rPr lang="fr-FR" sz="1100" i="1"/>
              <a:t> </a:t>
            </a:r>
          </a:p>
          <a:p>
            <a:pPr lvl="1">
              <a:buFont typeface="Arial" panose="020B0604020202020204" pitchFamily="34" charset="0"/>
              <a:buChar char="•"/>
            </a:pPr>
            <a:r>
              <a:rPr lang="fr-FR" sz="1100"/>
              <a:t>Présentation des différentes commandes Docker </a:t>
            </a:r>
          </a:p>
          <a:p>
            <a:pPr lvl="1">
              <a:buFont typeface="Arial" panose="020B0604020202020204" pitchFamily="34" charset="0"/>
              <a:buChar char="•"/>
            </a:pPr>
            <a:r>
              <a:rPr lang="fr-FR" sz="1100"/>
              <a:t>Gestion des conteneurs et création d’un cluster </a:t>
            </a:r>
          </a:p>
          <a:p>
            <a:pPr lvl="1">
              <a:buFont typeface="Arial" panose="020B0604020202020204" pitchFamily="34" charset="0"/>
              <a:buChar char="•"/>
            </a:pPr>
            <a:r>
              <a:rPr lang="fr-FR" sz="1100" i="1"/>
              <a:t>Quizz </a:t>
            </a:r>
            <a:r>
              <a:rPr lang="fr-FR" sz="1100" i="1" err="1"/>
              <a:t>Kahoot</a:t>
            </a:r>
            <a:endParaRPr lang="fr-FR" sz="1100" i="1"/>
          </a:p>
          <a:p>
            <a:pPr>
              <a:buFont typeface="Courier New" panose="02070309020205020404" pitchFamily="49" charset="0"/>
              <a:buChar char="o"/>
            </a:pPr>
            <a:r>
              <a:rPr lang="fr-FR" sz="1100"/>
              <a:t>Présentation de cas d’utilisation concrets des conteneurs 	</a:t>
            </a:r>
          </a:p>
          <a:p>
            <a:pPr lvl="1">
              <a:buFont typeface="Arial" panose="020B0604020202020204" pitchFamily="34" charset="0"/>
              <a:buChar char="•"/>
            </a:pPr>
            <a:r>
              <a:rPr lang="fr-FR" sz="1100"/>
              <a:t>Compiler une application GTK écrite en C avec un conteneur docker personnalisé </a:t>
            </a:r>
          </a:p>
          <a:p>
            <a:pPr lvl="1">
              <a:buFont typeface="Arial" panose="020B0604020202020204" pitchFamily="34" charset="0"/>
              <a:buChar char="•"/>
            </a:pPr>
            <a:r>
              <a:rPr lang="fr-FR" sz="1100"/>
              <a:t>Utilisation d’un web application firewall pour sécuriser une application sans apporter de correctif applicatif </a:t>
            </a:r>
          </a:p>
          <a:p>
            <a:pPr lvl="1">
              <a:buFont typeface="Arial" panose="020B0604020202020204" pitchFamily="34" charset="0"/>
              <a:buChar char="•"/>
            </a:pPr>
            <a:r>
              <a:rPr lang="fr-FR" sz="1100"/>
              <a:t>Utiliser </a:t>
            </a:r>
            <a:r>
              <a:rPr lang="fr-FR" sz="1100" err="1"/>
              <a:t>Cadvisor</a:t>
            </a:r>
            <a:r>
              <a:rPr lang="fr-FR" sz="1100"/>
              <a:t> pour monitorer les conteneurs Docker </a:t>
            </a:r>
          </a:p>
          <a:p>
            <a:pPr>
              <a:buFont typeface="Courier New" panose="02070309020205020404" pitchFamily="49" charset="0"/>
              <a:buChar char="o"/>
            </a:pPr>
            <a:r>
              <a:rPr lang="fr-FR" sz="1100" i="1"/>
              <a:t> Quizz </a:t>
            </a:r>
            <a:r>
              <a:rPr lang="fr-FR" sz="1100" i="1" err="1"/>
              <a:t>Kahoot</a:t>
            </a:r>
            <a:endParaRPr lang="en-US" sz="1100" i="1"/>
          </a:p>
        </p:txBody>
      </p:sp>
      <p:sp>
        <p:nvSpPr>
          <p:cNvPr id="4" name="Slide Number Placeholder 3">
            <a:extLst>
              <a:ext uri="{FF2B5EF4-FFF2-40B4-BE49-F238E27FC236}">
                <a16:creationId xmlns:a16="http://schemas.microsoft.com/office/drawing/2014/main" id="{148445DB-396E-48D0-AE4C-63366C83787D}"/>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681970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9B1EB4-9ED1-40B4-B2BA-01ABBF904B4C}"/>
              </a:ext>
            </a:extLst>
          </p:cNvPr>
          <p:cNvSpPr txBox="1"/>
          <p:nvPr/>
        </p:nvSpPr>
        <p:spPr>
          <a:xfrm>
            <a:off x="4667839" y="348792"/>
            <a:ext cx="3731443" cy="707886"/>
          </a:xfrm>
          <a:prstGeom prst="rect">
            <a:avLst/>
          </a:prstGeom>
          <a:noFill/>
        </p:spPr>
        <p:txBody>
          <a:bodyPr wrap="square" rtlCol="0">
            <a:spAutoFit/>
          </a:bodyPr>
          <a:lstStyle/>
          <a:p>
            <a:r>
              <a:rPr lang="en-US" sz="4000" b="1" err="1"/>
              <a:t>Partie</a:t>
            </a:r>
            <a:r>
              <a:rPr lang="en-US" sz="4000" b="1"/>
              <a:t> </a:t>
            </a:r>
            <a:r>
              <a:rPr lang="en-US" sz="4000" b="1" err="1"/>
              <a:t>partique</a:t>
            </a:r>
            <a:endParaRPr lang="en-US" sz="4000" b="1"/>
          </a:p>
        </p:txBody>
      </p:sp>
      <p:sp>
        <p:nvSpPr>
          <p:cNvPr id="5" name="TextBox 4">
            <a:extLst>
              <a:ext uri="{FF2B5EF4-FFF2-40B4-BE49-F238E27FC236}">
                <a16:creationId xmlns:a16="http://schemas.microsoft.com/office/drawing/2014/main" id="{2FB2FD7B-6BD6-4376-BDA4-6785A41F2F61}"/>
              </a:ext>
            </a:extLst>
          </p:cNvPr>
          <p:cNvSpPr txBox="1"/>
          <p:nvPr/>
        </p:nvSpPr>
        <p:spPr>
          <a:xfrm>
            <a:off x="1357460" y="1868690"/>
            <a:ext cx="4647414" cy="553998"/>
          </a:xfrm>
          <a:prstGeom prst="rect">
            <a:avLst/>
          </a:prstGeom>
          <a:noFill/>
        </p:spPr>
        <p:txBody>
          <a:bodyPr wrap="square" rtlCol="0">
            <a:spAutoFit/>
          </a:bodyPr>
          <a:lstStyle/>
          <a:p>
            <a:r>
              <a:rPr lang="en-US" sz="3000"/>
              <a:t>1) Pour les utilisateurs Linux</a:t>
            </a:r>
          </a:p>
        </p:txBody>
      </p:sp>
      <p:cxnSp>
        <p:nvCxnSpPr>
          <p:cNvPr id="7" name="Straight Connector 6">
            <a:extLst>
              <a:ext uri="{FF2B5EF4-FFF2-40B4-BE49-F238E27FC236}">
                <a16:creationId xmlns:a16="http://schemas.microsoft.com/office/drawing/2014/main" id="{E7B86B70-D313-41CD-8DBD-A191CEB495C8}"/>
              </a:ext>
            </a:extLst>
          </p:cNvPr>
          <p:cNvCxnSpPr>
            <a:cxnSpLocks/>
          </p:cNvCxnSpPr>
          <p:nvPr/>
        </p:nvCxnSpPr>
        <p:spPr>
          <a:xfrm>
            <a:off x="6096000" y="1168922"/>
            <a:ext cx="0" cy="5231878"/>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A152C61F-1D66-4025-BB23-47D35ADC594F}"/>
              </a:ext>
            </a:extLst>
          </p:cNvPr>
          <p:cNvSpPr txBox="1"/>
          <p:nvPr/>
        </p:nvSpPr>
        <p:spPr>
          <a:xfrm>
            <a:off x="6533560" y="1868690"/>
            <a:ext cx="5173741" cy="553998"/>
          </a:xfrm>
          <a:prstGeom prst="rect">
            <a:avLst/>
          </a:prstGeom>
          <a:noFill/>
        </p:spPr>
        <p:txBody>
          <a:bodyPr wrap="square" rtlCol="0">
            <a:spAutoFit/>
          </a:bodyPr>
          <a:lstStyle/>
          <a:p>
            <a:r>
              <a:rPr lang="en-US" sz="3000"/>
              <a:t>2) Pour les utilisateurs Windows</a:t>
            </a:r>
          </a:p>
        </p:txBody>
      </p:sp>
      <p:sp>
        <p:nvSpPr>
          <p:cNvPr id="14" name="TextBox 13">
            <a:extLst>
              <a:ext uri="{FF2B5EF4-FFF2-40B4-BE49-F238E27FC236}">
                <a16:creationId xmlns:a16="http://schemas.microsoft.com/office/drawing/2014/main" id="{0D4EFEDF-5FA9-4285-9117-51249F51E500}"/>
              </a:ext>
            </a:extLst>
          </p:cNvPr>
          <p:cNvSpPr txBox="1"/>
          <p:nvPr/>
        </p:nvSpPr>
        <p:spPr>
          <a:xfrm>
            <a:off x="1678451" y="2965275"/>
            <a:ext cx="2989388" cy="369332"/>
          </a:xfrm>
          <a:prstGeom prst="rect">
            <a:avLst/>
          </a:prstGeom>
          <a:noFill/>
        </p:spPr>
        <p:txBody>
          <a:bodyPr wrap="square" rtlCol="0">
            <a:spAutoFit/>
          </a:bodyPr>
          <a:lstStyle/>
          <a:p>
            <a:r>
              <a:rPr lang="en-US"/>
              <a:t>Installer directement Docker</a:t>
            </a:r>
          </a:p>
        </p:txBody>
      </p:sp>
      <p:sp>
        <p:nvSpPr>
          <p:cNvPr id="15" name="TextBox 14">
            <a:extLst>
              <a:ext uri="{FF2B5EF4-FFF2-40B4-BE49-F238E27FC236}">
                <a16:creationId xmlns:a16="http://schemas.microsoft.com/office/drawing/2014/main" id="{E9C80B03-E9F7-4AC3-A8D6-3EEE9B64B40A}"/>
              </a:ext>
            </a:extLst>
          </p:cNvPr>
          <p:cNvSpPr txBox="1"/>
          <p:nvPr/>
        </p:nvSpPr>
        <p:spPr>
          <a:xfrm>
            <a:off x="6533560" y="2911534"/>
            <a:ext cx="4949075" cy="646331"/>
          </a:xfrm>
          <a:prstGeom prst="rect">
            <a:avLst/>
          </a:prstGeom>
          <a:noFill/>
        </p:spPr>
        <p:txBody>
          <a:bodyPr wrap="square" rtlCol="0">
            <a:spAutoFit/>
          </a:bodyPr>
          <a:lstStyle/>
          <a:p>
            <a:pPr algn="ctr"/>
            <a:r>
              <a:rPr lang="en-US"/>
              <a:t>Il </a:t>
            </a:r>
            <a:r>
              <a:rPr lang="en-US" err="1"/>
              <a:t>va</a:t>
            </a:r>
            <a:r>
              <a:rPr lang="en-US"/>
              <a:t> falloir suivre les étapes pour installer la WSL (slides d’après)</a:t>
            </a:r>
          </a:p>
        </p:txBody>
      </p:sp>
      <p:pic>
        <p:nvPicPr>
          <p:cNvPr id="6146" name="Picture 2" descr="Comment installer Linux sur votre PC Windows - ZDNet">
            <a:extLst>
              <a:ext uri="{FF2B5EF4-FFF2-40B4-BE49-F238E27FC236}">
                <a16:creationId xmlns:a16="http://schemas.microsoft.com/office/drawing/2014/main" id="{E63A881A-9702-44D9-9D26-D948537A3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442" y="3784861"/>
            <a:ext cx="3167405" cy="17480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indows 10 pourrait être vendu en abonnement à l&amp;#39;avenir">
            <a:extLst>
              <a:ext uri="{FF2B5EF4-FFF2-40B4-BE49-F238E27FC236}">
                <a16:creationId xmlns:a16="http://schemas.microsoft.com/office/drawing/2014/main" id="{C76C3380-775B-4AA1-BC7F-85B24DDE2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668" y="3784861"/>
            <a:ext cx="3107708" cy="1748086"/>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15">
            <a:extLst>
              <a:ext uri="{FF2B5EF4-FFF2-40B4-BE49-F238E27FC236}">
                <a16:creationId xmlns:a16="http://schemas.microsoft.com/office/drawing/2014/main" id="{2801B843-2214-4CB8-80B8-030B0CBF6D56}"/>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3654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DAC010-23C1-4960-9E2C-7839E7FE3DAF}"/>
              </a:ext>
            </a:extLst>
          </p:cNvPr>
          <p:cNvSpPr txBox="1"/>
          <p:nvPr/>
        </p:nvSpPr>
        <p:spPr>
          <a:xfrm>
            <a:off x="1581852" y="1021451"/>
            <a:ext cx="5345548" cy="1508105"/>
          </a:xfrm>
          <a:prstGeom prst="rect">
            <a:avLst/>
          </a:prstGeom>
          <a:noFill/>
        </p:spPr>
        <p:txBody>
          <a:bodyPr wrap="square" lIns="91440" tIns="45720" rIns="91440" bIns="45720" anchor="t">
            <a:spAutoFit/>
          </a:bodyPr>
          <a:lstStyle/>
          <a:p>
            <a:r>
              <a:rPr lang="en-US" sz="2000" b="1" u="sng" err="1"/>
              <a:t>C’est</a:t>
            </a:r>
            <a:r>
              <a:rPr lang="en-US" sz="2000" b="1" u="sng"/>
              <a:t> quoi la WSL ?</a:t>
            </a:r>
          </a:p>
          <a:p>
            <a:endParaRPr lang="en-US"/>
          </a:p>
          <a:p>
            <a:r>
              <a:rPr lang="en-US"/>
              <a:t>WSL </a:t>
            </a:r>
            <a:r>
              <a:rPr lang="en-US" err="1"/>
              <a:t>est</a:t>
            </a:r>
            <a:r>
              <a:rPr lang="en-US"/>
              <a:t> le </a:t>
            </a:r>
            <a:r>
              <a:rPr lang="en-US" err="1"/>
              <a:t>diminutif</a:t>
            </a:r>
            <a:r>
              <a:rPr lang="en-US"/>
              <a:t> de "Windows Subsystem for Linux". </a:t>
            </a:r>
            <a:r>
              <a:rPr lang="en-US" err="1"/>
              <a:t>C'est</a:t>
            </a:r>
            <a:r>
              <a:rPr lang="en-US"/>
              <a:t> </a:t>
            </a:r>
            <a:r>
              <a:rPr lang="en-US" err="1"/>
              <a:t>une</a:t>
            </a:r>
            <a:r>
              <a:rPr lang="en-US"/>
              <a:t> </a:t>
            </a:r>
            <a:r>
              <a:rPr lang="en-US" err="1"/>
              <a:t>implémentation</a:t>
            </a:r>
            <a:r>
              <a:rPr lang="en-US"/>
              <a:t> d'un noyau Linux au sein </a:t>
            </a:r>
            <a:r>
              <a:rPr lang="en-US" err="1"/>
              <a:t>même</a:t>
            </a:r>
            <a:r>
              <a:rPr lang="en-US"/>
              <a:t> de Windows.</a:t>
            </a:r>
          </a:p>
        </p:txBody>
      </p:sp>
      <p:sp>
        <p:nvSpPr>
          <p:cNvPr id="10" name="TextBox 9">
            <a:extLst>
              <a:ext uri="{FF2B5EF4-FFF2-40B4-BE49-F238E27FC236}">
                <a16:creationId xmlns:a16="http://schemas.microsoft.com/office/drawing/2014/main" id="{85F0EBF3-B951-4E56-BC26-7702E5C96D77}"/>
              </a:ext>
            </a:extLst>
          </p:cNvPr>
          <p:cNvSpPr txBox="1"/>
          <p:nvPr/>
        </p:nvSpPr>
        <p:spPr>
          <a:xfrm>
            <a:off x="1581852" y="3302540"/>
            <a:ext cx="5345548" cy="2616101"/>
          </a:xfrm>
          <a:prstGeom prst="rect">
            <a:avLst/>
          </a:prstGeom>
          <a:noFill/>
        </p:spPr>
        <p:txBody>
          <a:bodyPr wrap="square" lIns="91440" tIns="45720" rIns="91440" bIns="45720" anchor="t">
            <a:spAutoFit/>
          </a:bodyPr>
          <a:lstStyle/>
          <a:p>
            <a:pPr fontAlgn="base"/>
            <a:r>
              <a:rPr lang="en-US" sz="2000" b="1" u="sng"/>
              <a:t>À quoi </a:t>
            </a:r>
            <a:r>
              <a:rPr lang="en-US" sz="2000" b="1" u="sng" err="1"/>
              <a:t>ça</a:t>
            </a:r>
            <a:r>
              <a:rPr lang="en-US" sz="2000" b="1" u="sng"/>
              <a:t> peut servir ?</a:t>
            </a:r>
          </a:p>
          <a:p>
            <a:pPr fontAlgn="base"/>
            <a:endParaRPr lang="fr-FR" b="0" i="0" u="sng">
              <a:solidFill>
                <a:srgbClr val="35373A"/>
              </a:solidFill>
              <a:effectLst/>
              <a:latin typeface="Corbel (Body)"/>
            </a:endParaRPr>
          </a:p>
          <a:p>
            <a:pPr marL="285750" indent="-285750" algn="l" fontAlgn="base">
              <a:buFont typeface="Arial" panose="020B0604020202020204" pitchFamily="34" charset="0"/>
              <a:buChar char="•"/>
            </a:pPr>
            <a:r>
              <a:rPr lang="fr-FR" b="0" i="0">
                <a:solidFill>
                  <a:srgbClr val="35373A"/>
                </a:solidFill>
                <a:effectLst/>
                <a:latin typeface="Corbel (Body)"/>
              </a:rPr>
              <a:t>Si vous êtes plus à l'aise avec les commandes Linux qu'avec cmd.exe ou </a:t>
            </a:r>
            <a:r>
              <a:rPr lang="fr-FR" b="0" i="0" err="1">
                <a:solidFill>
                  <a:srgbClr val="35373A"/>
                </a:solidFill>
                <a:effectLst/>
                <a:latin typeface="Corbel (Body)"/>
              </a:rPr>
              <a:t>Powershell</a:t>
            </a:r>
            <a:r>
              <a:rPr lang="fr-FR" b="0" i="0">
                <a:solidFill>
                  <a:srgbClr val="35373A"/>
                </a:solidFill>
                <a:effectLst/>
                <a:latin typeface="Corbel (Body)"/>
              </a:rPr>
              <a:t>.</a:t>
            </a:r>
          </a:p>
          <a:p>
            <a:pPr marL="285750" indent="-285750" algn="l" fontAlgn="base">
              <a:buFont typeface="Arial" panose="020B0604020202020204" pitchFamily="34" charset="0"/>
              <a:buChar char="•"/>
            </a:pPr>
            <a:r>
              <a:rPr lang="fr-FR" b="0" i="0">
                <a:solidFill>
                  <a:srgbClr val="35373A"/>
                </a:solidFill>
                <a:effectLst/>
                <a:latin typeface="Corbel (Body)"/>
              </a:rPr>
              <a:t>Si vous utilisez souvent des logiciels venant de Linux comme Git</a:t>
            </a:r>
            <a:r>
              <a:rPr lang="fr-FR">
                <a:solidFill>
                  <a:srgbClr val="35373A"/>
                </a:solidFill>
                <a:latin typeface="Corbel (Body)"/>
              </a:rPr>
              <a:t>.</a:t>
            </a:r>
            <a:endParaRPr lang="fr-FR" b="0" i="0">
              <a:solidFill>
                <a:srgbClr val="35373A"/>
              </a:solidFill>
              <a:effectLst/>
              <a:latin typeface="Corbel (Body)"/>
            </a:endParaRPr>
          </a:p>
          <a:p>
            <a:pPr marL="285750" indent="-285750" algn="l" fontAlgn="base">
              <a:buFont typeface="Arial" panose="020B0604020202020204" pitchFamily="34" charset="0"/>
              <a:buChar char="•"/>
            </a:pPr>
            <a:r>
              <a:rPr lang="fr-FR" b="0" i="0">
                <a:solidFill>
                  <a:srgbClr val="35373A"/>
                </a:solidFill>
                <a:effectLst/>
                <a:latin typeface="Corbel (Body)"/>
              </a:rPr>
              <a:t>Si vous concevez des logiciels ayant pour vocation d'être portables et que vous souhaitez les tester facilement sur Linux.</a:t>
            </a:r>
          </a:p>
        </p:txBody>
      </p:sp>
      <p:pic>
        <p:nvPicPr>
          <p:cNvPr id="5122" name="Picture 2" descr="docs.microsoft.com/cs-cz/windows/images/windows...">
            <a:extLst>
              <a:ext uri="{FF2B5EF4-FFF2-40B4-BE49-F238E27FC236}">
                <a16:creationId xmlns:a16="http://schemas.microsoft.com/office/drawing/2014/main" id="{6FFC4A24-62CD-4467-8386-CACBC0F9A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0260" y="2299846"/>
            <a:ext cx="4017254" cy="2258308"/>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a:extLst>
              <a:ext uri="{FF2B5EF4-FFF2-40B4-BE49-F238E27FC236}">
                <a16:creationId xmlns:a16="http://schemas.microsoft.com/office/drawing/2014/main" id="{34CEB40C-D05E-4B8D-B6B5-FEA6879E5A09}"/>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3038118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47598" y="531846"/>
            <a:ext cx="5378353" cy="681135"/>
          </a:xfrm>
        </p:spPr>
        <p:txBody>
          <a:bodyPr>
            <a:normAutofit fontScale="90000"/>
          </a:bodyPr>
          <a:lstStyle/>
          <a:p>
            <a:r>
              <a:rPr lang="en-US" sz="3200" err="1"/>
              <a:t>Lancement</a:t>
            </a:r>
            <a:r>
              <a:rPr lang="en-US" sz="3200"/>
              <a:t> des </a:t>
            </a:r>
            <a:r>
              <a:rPr lang="en-US" sz="3200" err="1"/>
              <a:t>conteneurs</a:t>
            </a:r>
            <a:r>
              <a:rPr lang="en-US" sz="3200"/>
              <a:t> (1/2)</a:t>
            </a:r>
          </a:p>
        </p:txBody>
      </p:sp>
      <p:sp>
        <p:nvSpPr>
          <p:cNvPr id="5" name="Title 1">
            <a:extLst>
              <a:ext uri="{FF2B5EF4-FFF2-40B4-BE49-F238E27FC236}">
                <a16:creationId xmlns:a16="http://schemas.microsoft.com/office/drawing/2014/main" id="{D6BE5D3B-093B-4139-ACFD-FEBB8B96A98D}"/>
              </a:ext>
            </a:extLst>
          </p:cNvPr>
          <p:cNvSpPr txBox="1">
            <a:spLocks/>
          </p:cNvSpPr>
          <p:nvPr/>
        </p:nvSpPr>
        <p:spPr>
          <a:xfrm>
            <a:off x="2108718" y="1590675"/>
            <a:ext cx="8878075" cy="68113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a:t>- Avant de lancer des </a:t>
            </a:r>
            <a:r>
              <a:rPr lang="en-US" sz="1600" err="1"/>
              <a:t>conteneurs</a:t>
            </a:r>
            <a:r>
              <a:rPr lang="en-US" sz="1600"/>
              <a:t>, il faut </a:t>
            </a:r>
            <a:r>
              <a:rPr lang="en-US" sz="1600" err="1"/>
              <a:t>avoir</a:t>
            </a:r>
            <a:r>
              <a:rPr lang="en-US" sz="1600"/>
              <a:t> des images de </a:t>
            </a:r>
            <a:r>
              <a:rPr lang="en-US" sz="1600" err="1"/>
              <a:t>conteneurs</a:t>
            </a:r>
            <a:r>
              <a:rPr lang="en-US" sz="1600"/>
              <a:t> </a:t>
            </a:r>
            <a:r>
              <a:rPr lang="en-US" sz="1600" err="1"/>
              <a:t>qu’on</a:t>
            </a:r>
            <a:r>
              <a:rPr lang="en-US" sz="1600"/>
              <a:t> </a:t>
            </a:r>
            <a:r>
              <a:rPr lang="en-US" sz="1600" err="1"/>
              <a:t>peut</a:t>
            </a:r>
            <a:r>
              <a:rPr lang="en-US" sz="1600"/>
              <a:t> </a:t>
            </a:r>
            <a:r>
              <a:rPr lang="en-US" sz="1600" err="1"/>
              <a:t>obtenir</a:t>
            </a:r>
            <a:r>
              <a:rPr lang="en-US" sz="1600"/>
              <a:t> de deux </a:t>
            </a:r>
            <a:r>
              <a:rPr lang="en-US" sz="1600" err="1"/>
              <a:t>façons</a:t>
            </a:r>
            <a:r>
              <a:rPr lang="en-US" sz="1600"/>
              <a:t> </a:t>
            </a:r>
            <a:r>
              <a:rPr lang="en-US" sz="1600" err="1"/>
              <a:t>différentes</a:t>
            </a:r>
            <a:r>
              <a:rPr lang="en-US" sz="1600"/>
              <a:t>: </a:t>
            </a:r>
          </a:p>
        </p:txBody>
      </p:sp>
      <p:cxnSp>
        <p:nvCxnSpPr>
          <p:cNvPr id="6" name="Straight Connector 6">
            <a:extLst>
              <a:ext uri="{FF2B5EF4-FFF2-40B4-BE49-F238E27FC236}">
                <a16:creationId xmlns:a16="http://schemas.microsoft.com/office/drawing/2014/main" id="{0472E714-DA60-428E-821E-E9AA1E5F466A}"/>
              </a:ext>
            </a:extLst>
          </p:cNvPr>
          <p:cNvCxnSpPr>
            <a:cxnSpLocks/>
          </p:cNvCxnSpPr>
          <p:nvPr/>
        </p:nvCxnSpPr>
        <p:spPr>
          <a:xfrm>
            <a:off x="6096000" y="2967135"/>
            <a:ext cx="0" cy="3433665"/>
          </a:xfrm>
          <a:prstGeom prst="line">
            <a:avLst/>
          </a:prstGeom>
        </p:spPr>
        <p:style>
          <a:lnRef idx="2">
            <a:schemeClr val="dk1"/>
          </a:lnRef>
          <a:fillRef idx="0">
            <a:schemeClr val="dk1"/>
          </a:fillRef>
          <a:effectRef idx="1">
            <a:schemeClr val="dk1"/>
          </a:effectRef>
          <a:fontRef idx="minor">
            <a:schemeClr val="tx1"/>
          </a:fontRef>
        </p:style>
      </p:cxnSp>
      <p:sp>
        <p:nvSpPr>
          <p:cNvPr id="9" name="Title 1">
            <a:extLst>
              <a:ext uri="{FF2B5EF4-FFF2-40B4-BE49-F238E27FC236}">
                <a16:creationId xmlns:a16="http://schemas.microsoft.com/office/drawing/2014/main" id="{307197C3-35F3-4F18-B577-BCA4A2EBA1C8}"/>
              </a:ext>
            </a:extLst>
          </p:cNvPr>
          <p:cNvSpPr txBox="1">
            <a:spLocks/>
          </p:cNvSpPr>
          <p:nvPr/>
        </p:nvSpPr>
        <p:spPr>
          <a:xfrm>
            <a:off x="1214504" y="2738745"/>
            <a:ext cx="3846576" cy="68113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a:solidFill>
                  <a:srgbClr val="FF0000"/>
                </a:solidFill>
              </a:rPr>
              <a:t>Builder </a:t>
            </a:r>
            <a:r>
              <a:rPr lang="en-US" sz="1600" b="1" err="1">
                <a:solidFill>
                  <a:srgbClr val="FF0000"/>
                </a:solidFill>
              </a:rPr>
              <a:t>une</a:t>
            </a:r>
            <a:r>
              <a:rPr lang="en-US" sz="1600" b="1">
                <a:solidFill>
                  <a:srgbClr val="FF0000"/>
                </a:solidFill>
              </a:rPr>
              <a:t> image à </a:t>
            </a:r>
            <a:r>
              <a:rPr lang="en-US" sz="1600" b="1" err="1">
                <a:solidFill>
                  <a:srgbClr val="FF0000"/>
                </a:solidFill>
              </a:rPr>
              <a:t>partir</a:t>
            </a:r>
            <a:r>
              <a:rPr lang="en-US" sz="1600" b="1">
                <a:solidFill>
                  <a:srgbClr val="FF0000"/>
                </a:solidFill>
              </a:rPr>
              <a:t> d’un </a:t>
            </a:r>
            <a:r>
              <a:rPr lang="en-US" sz="1600" b="1" err="1">
                <a:solidFill>
                  <a:srgbClr val="FF0000"/>
                </a:solidFill>
              </a:rPr>
              <a:t>Dockerfile</a:t>
            </a:r>
            <a:endParaRPr lang="en-US" sz="1600" b="1">
              <a:solidFill>
                <a:srgbClr val="FF0000"/>
              </a:solidFill>
            </a:endParaRPr>
          </a:p>
        </p:txBody>
      </p:sp>
      <p:sp>
        <p:nvSpPr>
          <p:cNvPr id="10" name="Title 1">
            <a:extLst>
              <a:ext uri="{FF2B5EF4-FFF2-40B4-BE49-F238E27FC236}">
                <a16:creationId xmlns:a16="http://schemas.microsoft.com/office/drawing/2014/main" id="{7D206800-BFBE-4A65-B38D-842468A929A3}"/>
              </a:ext>
            </a:extLst>
          </p:cNvPr>
          <p:cNvSpPr txBox="1">
            <a:spLocks/>
          </p:cNvSpPr>
          <p:nvPr/>
        </p:nvSpPr>
        <p:spPr>
          <a:xfrm>
            <a:off x="7130921" y="2738744"/>
            <a:ext cx="4921929" cy="68113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a:solidFill>
                  <a:srgbClr val="FF0000"/>
                </a:solidFill>
              </a:rPr>
              <a:t>Puller </a:t>
            </a:r>
            <a:r>
              <a:rPr lang="en-US" sz="1600" b="1" err="1">
                <a:solidFill>
                  <a:srgbClr val="FF0000"/>
                </a:solidFill>
              </a:rPr>
              <a:t>une</a:t>
            </a:r>
            <a:r>
              <a:rPr lang="en-US" sz="1600" b="1">
                <a:solidFill>
                  <a:srgbClr val="FF0000"/>
                </a:solidFill>
              </a:rPr>
              <a:t> image à </a:t>
            </a:r>
            <a:r>
              <a:rPr lang="en-US" sz="1600" b="1" err="1">
                <a:solidFill>
                  <a:srgbClr val="FF0000"/>
                </a:solidFill>
              </a:rPr>
              <a:t>partir</a:t>
            </a:r>
            <a:r>
              <a:rPr lang="en-US" sz="1600" b="1">
                <a:solidFill>
                  <a:srgbClr val="FF0000"/>
                </a:solidFill>
              </a:rPr>
              <a:t> d’un repertoire </a:t>
            </a:r>
            <a:r>
              <a:rPr lang="en-US" sz="1600" b="1" err="1">
                <a:solidFill>
                  <a:srgbClr val="FF0000"/>
                </a:solidFill>
              </a:rPr>
              <a:t>d’images</a:t>
            </a:r>
            <a:endParaRPr lang="en-US" sz="1600" b="1">
              <a:solidFill>
                <a:srgbClr val="FF0000"/>
              </a:solidFill>
            </a:endParaRPr>
          </a:p>
        </p:txBody>
      </p:sp>
      <p:pic>
        <p:nvPicPr>
          <p:cNvPr id="7172" name="Picture 4" descr="Build your own Docker Hub Image - Daily Tech Blog">
            <a:extLst>
              <a:ext uri="{FF2B5EF4-FFF2-40B4-BE49-F238E27FC236}">
                <a16:creationId xmlns:a16="http://schemas.microsoft.com/office/drawing/2014/main" id="{E6C9FA3A-1B0D-47C2-B6EC-73F007F94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616" y="3690256"/>
            <a:ext cx="1745796" cy="98299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de PNG de disque compact | PNG Mart">
            <a:extLst>
              <a:ext uri="{FF2B5EF4-FFF2-40B4-BE49-F238E27FC236}">
                <a16:creationId xmlns:a16="http://schemas.microsoft.com/office/drawing/2014/main" id="{AEF6AF07-CE06-4A03-8355-3B9DE0EA7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9824" y="5595089"/>
            <a:ext cx="553376" cy="544084"/>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59A1CD81-92BE-40AB-9B25-5CAC085FFA29}"/>
              </a:ext>
            </a:extLst>
          </p:cNvPr>
          <p:cNvSpPr txBox="1">
            <a:spLocks/>
          </p:cNvSpPr>
          <p:nvPr/>
        </p:nvSpPr>
        <p:spPr>
          <a:xfrm>
            <a:off x="6872972" y="4985123"/>
            <a:ext cx="2475355" cy="38480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i="1"/>
              <a:t>$ docker pull </a:t>
            </a:r>
            <a:r>
              <a:rPr lang="en-US" sz="1200" i="1" err="1"/>
              <a:t>image_name:image_tag</a:t>
            </a:r>
            <a:endParaRPr lang="en-US" sz="1200" i="1"/>
          </a:p>
        </p:txBody>
      </p:sp>
      <p:sp>
        <p:nvSpPr>
          <p:cNvPr id="15" name="Flèche : haut 14">
            <a:extLst>
              <a:ext uri="{FF2B5EF4-FFF2-40B4-BE49-F238E27FC236}">
                <a16:creationId xmlns:a16="http://schemas.microsoft.com/office/drawing/2014/main" id="{D527757E-5666-4024-A532-16BACCA042DA}"/>
              </a:ext>
            </a:extLst>
          </p:cNvPr>
          <p:cNvSpPr/>
          <p:nvPr/>
        </p:nvSpPr>
        <p:spPr>
          <a:xfrm rot="10800000">
            <a:off x="10192784" y="4965940"/>
            <a:ext cx="187457" cy="384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15C814E1-E65F-422A-A4C1-DE0BACD86D03}"/>
              </a:ext>
            </a:extLst>
          </p:cNvPr>
          <p:cNvPicPr>
            <a:picLocks noChangeAspect="1"/>
          </p:cNvPicPr>
          <p:nvPr/>
        </p:nvPicPr>
        <p:blipFill>
          <a:blip r:embed="rId4"/>
          <a:stretch>
            <a:fillRect/>
          </a:stretch>
        </p:blipFill>
        <p:spPr>
          <a:xfrm>
            <a:off x="4313839" y="3615403"/>
            <a:ext cx="622635" cy="845004"/>
          </a:xfrm>
          <a:prstGeom prst="rect">
            <a:avLst/>
          </a:prstGeom>
        </p:spPr>
      </p:pic>
      <p:sp>
        <p:nvSpPr>
          <p:cNvPr id="19" name="Title 1">
            <a:extLst>
              <a:ext uri="{FF2B5EF4-FFF2-40B4-BE49-F238E27FC236}">
                <a16:creationId xmlns:a16="http://schemas.microsoft.com/office/drawing/2014/main" id="{878E89AA-4487-4391-A9B7-85019E9FCA67}"/>
              </a:ext>
            </a:extLst>
          </p:cNvPr>
          <p:cNvSpPr txBox="1">
            <a:spLocks/>
          </p:cNvSpPr>
          <p:nvPr/>
        </p:nvSpPr>
        <p:spPr>
          <a:xfrm>
            <a:off x="4114884" y="4499252"/>
            <a:ext cx="1020543" cy="38480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i="1" err="1"/>
              <a:t>Dockerfile</a:t>
            </a:r>
            <a:endParaRPr lang="en-US" sz="1600" i="1"/>
          </a:p>
        </p:txBody>
      </p:sp>
      <p:sp>
        <p:nvSpPr>
          <p:cNvPr id="20" name="Flèche : haut 19">
            <a:extLst>
              <a:ext uri="{FF2B5EF4-FFF2-40B4-BE49-F238E27FC236}">
                <a16:creationId xmlns:a16="http://schemas.microsoft.com/office/drawing/2014/main" id="{403988F6-F9A6-4ADC-B746-A99FECB5330A}"/>
              </a:ext>
            </a:extLst>
          </p:cNvPr>
          <p:cNvSpPr/>
          <p:nvPr/>
        </p:nvSpPr>
        <p:spPr>
          <a:xfrm rot="10800000">
            <a:off x="4531425" y="5086211"/>
            <a:ext cx="187457" cy="384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6" descr="Image de PNG de disque compact | PNG Mart">
            <a:extLst>
              <a:ext uri="{FF2B5EF4-FFF2-40B4-BE49-F238E27FC236}">
                <a16:creationId xmlns:a16="http://schemas.microsoft.com/office/drawing/2014/main" id="{98EEEDF9-ACD2-4B73-B0B7-559AB56E3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466" y="5673170"/>
            <a:ext cx="553376" cy="54408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DCD83B46-2E8A-4B38-8D9E-755B5A8BB17F}"/>
              </a:ext>
            </a:extLst>
          </p:cNvPr>
          <p:cNvSpPr txBox="1">
            <a:spLocks/>
          </p:cNvSpPr>
          <p:nvPr/>
        </p:nvSpPr>
        <p:spPr>
          <a:xfrm>
            <a:off x="1476304" y="4963395"/>
            <a:ext cx="2415348" cy="38480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i="1"/>
              <a:t>$ docker build </a:t>
            </a:r>
            <a:r>
              <a:rPr lang="en-US" sz="1200" i="1" err="1"/>
              <a:t>path_dockerfile_dir</a:t>
            </a:r>
            <a:endParaRPr lang="en-US" sz="1200" i="1"/>
          </a:p>
        </p:txBody>
      </p:sp>
      <p:sp>
        <p:nvSpPr>
          <p:cNvPr id="3" name="Slide Number Placeholder 2">
            <a:extLst>
              <a:ext uri="{FF2B5EF4-FFF2-40B4-BE49-F238E27FC236}">
                <a16:creationId xmlns:a16="http://schemas.microsoft.com/office/drawing/2014/main" id="{D37475D5-0944-4B1D-8C4C-55EC3A28EF5C}"/>
              </a:ext>
            </a:extLst>
          </p:cNvPr>
          <p:cNvSpPr>
            <a:spLocks noGrp="1"/>
          </p:cNvSpPr>
          <p:nvPr>
            <p:ph type="sldNum" sz="quarter" idx="12"/>
          </p:nvPr>
        </p:nvSpPr>
        <p:spPr/>
        <p:txBody>
          <a:bodyPr/>
          <a:lstStyle/>
          <a:p>
            <a:fld id="{D57F1E4F-1CFF-5643-939E-217C01CDF565}" type="slidenum">
              <a:rPr lang="en-US" smtClean="0"/>
              <a:pPr/>
              <a:t>22</a:t>
            </a:fld>
            <a:endParaRPr lang="en-US"/>
          </a:p>
        </p:txBody>
      </p:sp>
    </p:spTree>
    <p:extLst>
      <p:ext uri="{BB962C8B-B14F-4D97-AF65-F5344CB8AC3E}">
        <p14:creationId xmlns:p14="http://schemas.microsoft.com/office/powerpoint/2010/main" val="43666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BE5D3B-093B-4139-ACFD-FEBB8B96A98D}"/>
              </a:ext>
            </a:extLst>
          </p:cNvPr>
          <p:cNvSpPr txBox="1">
            <a:spLocks/>
          </p:cNvSpPr>
          <p:nvPr/>
        </p:nvSpPr>
        <p:spPr>
          <a:xfrm>
            <a:off x="1433288" y="3208404"/>
            <a:ext cx="4662712" cy="681135"/>
          </a:xfrm>
          <a:prstGeom prst="rect">
            <a:avLst/>
          </a:prstGeom>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a:t>- docker pull hello-world</a:t>
            </a:r>
          </a:p>
          <a:p>
            <a:pPr algn="l"/>
            <a:endParaRPr lang="en-US" sz="1600"/>
          </a:p>
          <a:p>
            <a:pPr algn="l"/>
            <a:r>
              <a:rPr lang="en-US" sz="1600"/>
              <a:t>- docker run  -d –name hello-world-container hello-world</a:t>
            </a:r>
          </a:p>
          <a:p>
            <a:pPr marL="285750" indent="-285750" algn="l">
              <a:buFontTx/>
              <a:buChar char="-"/>
            </a:pPr>
            <a:endParaRPr lang="en-US" sz="1600"/>
          </a:p>
        </p:txBody>
      </p:sp>
      <p:cxnSp>
        <p:nvCxnSpPr>
          <p:cNvPr id="6" name="Straight Connector 6">
            <a:extLst>
              <a:ext uri="{FF2B5EF4-FFF2-40B4-BE49-F238E27FC236}">
                <a16:creationId xmlns:a16="http://schemas.microsoft.com/office/drawing/2014/main" id="{0472E714-DA60-428E-821E-E9AA1E5F466A}"/>
              </a:ext>
            </a:extLst>
          </p:cNvPr>
          <p:cNvCxnSpPr>
            <a:cxnSpLocks/>
          </p:cNvCxnSpPr>
          <p:nvPr/>
        </p:nvCxnSpPr>
        <p:spPr>
          <a:xfrm>
            <a:off x="6329265" y="2174033"/>
            <a:ext cx="0" cy="4053379"/>
          </a:xfrm>
          <a:prstGeom prst="line">
            <a:avLst/>
          </a:prstGeom>
        </p:spPr>
        <p:style>
          <a:lnRef idx="2">
            <a:schemeClr val="dk1"/>
          </a:lnRef>
          <a:fillRef idx="0">
            <a:schemeClr val="dk1"/>
          </a:fillRef>
          <a:effectRef idx="1">
            <a:schemeClr val="dk1"/>
          </a:effectRef>
          <a:fontRef idx="minor">
            <a:schemeClr val="tx1"/>
          </a:fontRef>
        </p:style>
      </p:cxnSp>
      <p:sp>
        <p:nvSpPr>
          <p:cNvPr id="9" name="Title 1">
            <a:extLst>
              <a:ext uri="{FF2B5EF4-FFF2-40B4-BE49-F238E27FC236}">
                <a16:creationId xmlns:a16="http://schemas.microsoft.com/office/drawing/2014/main" id="{307197C3-35F3-4F18-B577-BCA4A2EBA1C8}"/>
              </a:ext>
            </a:extLst>
          </p:cNvPr>
          <p:cNvSpPr txBox="1">
            <a:spLocks/>
          </p:cNvSpPr>
          <p:nvPr/>
        </p:nvSpPr>
        <p:spPr>
          <a:xfrm>
            <a:off x="1410446" y="1945641"/>
            <a:ext cx="3846576" cy="68113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a:solidFill>
                  <a:srgbClr val="FF0000"/>
                </a:solidFill>
              </a:rPr>
              <a:t>Builder </a:t>
            </a:r>
            <a:r>
              <a:rPr lang="en-US" sz="1600" b="1" err="1">
                <a:solidFill>
                  <a:srgbClr val="FF0000"/>
                </a:solidFill>
              </a:rPr>
              <a:t>une</a:t>
            </a:r>
            <a:r>
              <a:rPr lang="en-US" sz="1600" b="1">
                <a:solidFill>
                  <a:srgbClr val="FF0000"/>
                </a:solidFill>
              </a:rPr>
              <a:t> image à </a:t>
            </a:r>
            <a:r>
              <a:rPr lang="en-US" sz="1600" b="1" err="1">
                <a:solidFill>
                  <a:srgbClr val="FF0000"/>
                </a:solidFill>
              </a:rPr>
              <a:t>partir</a:t>
            </a:r>
            <a:r>
              <a:rPr lang="en-US" sz="1600" b="1">
                <a:solidFill>
                  <a:srgbClr val="FF0000"/>
                </a:solidFill>
              </a:rPr>
              <a:t> d’un </a:t>
            </a:r>
            <a:r>
              <a:rPr lang="en-US" sz="1600" b="1" err="1">
                <a:solidFill>
                  <a:srgbClr val="FF0000"/>
                </a:solidFill>
              </a:rPr>
              <a:t>Dockerfile</a:t>
            </a:r>
            <a:endParaRPr lang="en-US" sz="1600" b="1">
              <a:solidFill>
                <a:srgbClr val="FF0000"/>
              </a:solidFill>
            </a:endParaRPr>
          </a:p>
        </p:txBody>
      </p:sp>
      <p:sp>
        <p:nvSpPr>
          <p:cNvPr id="10" name="Title 1">
            <a:extLst>
              <a:ext uri="{FF2B5EF4-FFF2-40B4-BE49-F238E27FC236}">
                <a16:creationId xmlns:a16="http://schemas.microsoft.com/office/drawing/2014/main" id="{7D206800-BFBE-4A65-B38D-842468A929A3}"/>
              </a:ext>
            </a:extLst>
          </p:cNvPr>
          <p:cNvSpPr txBox="1">
            <a:spLocks/>
          </p:cNvSpPr>
          <p:nvPr/>
        </p:nvSpPr>
        <p:spPr>
          <a:xfrm>
            <a:off x="7140251" y="1945642"/>
            <a:ext cx="4921929" cy="68113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a:solidFill>
                  <a:srgbClr val="FF0000"/>
                </a:solidFill>
              </a:rPr>
              <a:t>Puller </a:t>
            </a:r>
            <a:r>
              <a:rPr lang="en-US" sz="1600" b="1" err="1">
                <a:solidFill>
                  <a:srgbClr val="FF0000"/>
                </a:solidFill>
              </a:rPr>
              <a:t>une</a:t>
            </a:r>
            <a:r>
              <a:rPr lang="en-US" sz="1600" b="1">
                <a:solidFill>
                  <a:srgbClr val="FF0000"/>
                </a:solidFill>
              </a:rPr>
              <a:t> image à </a:t>
            </a:r>
            <a:r>
              <a:rPr lang="en-US" sz="1600" b="1" err="1">
                <a:solidFill>
                  <a:srgbClr val="FF0000"/>
                </a:solidFill>
              </a:rPr>
              <a:t>partir</a:t>
            </a:r>
            <a:r>
              <a:rPr lang="en-US" sz="1600" b="1">
                <a:solidFill>
                  <a:srgbClr val="FF0000"/>
                </a:solidFill>
              </a:rPr>
              <a:t> d’un repertoire </a:t>
            </a:r>
            <a:r>
              <a:rPr lang="en-US" sz="1600" b="1" err="1">
                <a:solidFill>
                  <a:srgbClr val="FF0000"/>
                </a:solidFill>
              </a:rPr>
              <a:t>d’images</a:t>
            </a:r>
            <a:endParaRPr lang="en-US" sz="1600" b="1">
              <a:solidFill>
                <a:srgbClr val="FF0000"/>
              </a:solidFill>
            </a:endParaRPr>
          </a:p>
        </p:txBody>
      </p:sp>
      <p:pic>
        <p:nvPicPr>
          <p:cNvPr id="7" name="Image 6">
            <a:extLst>
              <a:ext uri="{FF2B5EF4-FFF2-40B4-BE49-F238E27FC236}">
                <a16:creationId xmlns:a16="http://schemas.microsoft.com/office/drawing/2014/main" id="{85F3EC00-5E0A-4BCD-9F71-AAA9F726D8FA}"/>
              </a:ext>
            </a:extLst>
          </p:cNvPr>
          <p:cNvPicPr>
            <a:picLocks noChangeAspect="1"/>
          </p:cNvPicPr>
          <p:nvPr/>
        </p:nvPicPr>
        <p:blipFill>
          <a:blip r:embed="rId2"/>
          <a:stretch>
            <a:fillRect/>
          </a:stretch>
        </p:blipFill>
        <p:spPr>
          <a:xfrm>
            <a:off x="7335604" y="2964549"/>
            <a:ext cx="4202804" cy="1909108"/>
          </a:xfrm>
          <a:prstGeom prst="rect">
            <a:avLst/>
          </a:prstGeom>
        </p:spPr>
      </p:pic>
      <p:sp>
        <p:nvSpPr>
          <p:cNvPr id="25" name="Title 1">
            <a:extLst>
              <a:ext uri="{FF2B5EF4-FFF2-40B4-BE49-F238E27FC236}">
                <a16:creationId xmlns:a16="http://schemas.microsoft.com/office/drawing/2014/main" id="{369DAC2B-4676-4BED-8137-DC7299CA2FB8}"/>
              </a:ext>
            </a:extLst>
          </p:cNvPr>
          <p:cNvSpPr txBox="1">
            <a:spLocks/>
          </p:cNvSpPr>
          <p:nvPr/>
        </p:nvSpPr>
        <p:spPr>
          <a:xfrm>
            <a:off x="6584270" y="5546277"/>
            <a:ext cx="5251610" cy="681135"/>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Tx/>
              <a:buChar char="-"/>
            </a:pPr>
            <a:r>
              <a:rPr lang="en-US" sz="1600"/>
              <a:t>docker build -t </a:t>
            </a:r>
            <a:r>
              <a:rPr lang="en-US" sz="1600" err="1"/>
              <a:t>hello_world_aymane_youssef</a:t>
            </a:r>
            <a:r>
              <a:rPr lang="en-US" sz="1600"/>
              <a:t> .</a:t>
            </a:r>
          </a:p>
          <a:p>
            <a:pPr algn="l"/>
            <a:endParaRPr lang="en-US" sz="1600"/>
          </a:p>
          <a:p>
            <a:pPr marL="285750" indent="-285750" algn="l">
              <a:buFontTx/>
              <a:buChar char="-"/>
            </a:pPr>
            <a:r>
              <a:rPr lang="en-US" sz="1600"/>
              <a:t>docker run  -d –name hello-world-container </a:t>
            </a:r>
            <a:r>
              <a:rPr lang="en-US" sz="1600" err="1"/>
              <a:t>hello_world_aymane_youssef</a:t>
            </a:r>
            <a:endParaRPr lang="en-US" sz="1600"/>
          </a:p>
          <a:p>
            <a:pPr marL="285750" indent="-285750" algn="l">
              <a:buFontTx/>
              <a:buChar char="-"/>
            </a:pPr>
            <a:endParaRPr lang="en-US" sz="1600"/>
          </a:p>
        </p:txBody>
      </p:sp>
      <p:sp>
        <p:nvSpPr>
          <p:cNvPr id="11" name="Title 1">
            <a:extLst>
              <a:ext uri="{FF2B5EF4-FFF2-40B4-BE49-F238E27FC236}">
                <a16:creationId xmlns:a16="http://schemas.microsoft.com/office/drawing/2014/main" id="{802C352E-93A6-43A0-849A-0517CA4741D2}"/>
              </a:ext>
            </a:extLst>
          </p:cNvPr>
          <p:cNvSpPr>
            <a:spLocks noGrp="1"/>
          </p:cNvSpPr>
          <p:nvPr>
            <p:ph type="title"/>
          </p:nvPr>
        </p:nvSpPr>
        <p:spPr>
          <a:xfrm>
            <a:off x="1584325" y="434975"/>
            <a:ext cx="5145088" cy="681038"/>
          </a:xfrm>
        </p:spPr>
        <p:txBody>
          <a:bodyPr>
            <a:normAutofit fontScale="90000"/>
          </a:bodyPr>
          <a:lstStyle/>
          <a:p>
            <a:r>
              <a:rPr lang="en-US" sz="3200" err="1"/>
              <a:t>Lancement</a:t>
            </a:r>
            <a:r>
              <a:rPr lang="en-US" sz="3200"/>
              <a:t> des </a:t>
            </a:r>
            <a:r>
              <a:rPr lang="en-US" sz="3200" err="1"/>
              <a:t>conteneurs</a:t>
            </a:r>
            <a:r>
              <a:rPr lang="en-US" sz="3200"/>
              <a:t> (2/2)</a:t>
            </a:r>
          </a:p>
        </p:txBody>
      </p:sp>
      <p:pic>
        <p:nvPicPr>
          <p:cNvPr id="4098" name="Picture 2">
            <a:extLst>
              <a:ext uri="{FF2B5EF4-FFF2-40B4-BE49-F238E27FC236}">
                <a16:creationId xmlns:a16="http://schemas.microsoft.com/office/drawing/2014/main" id="{B68D1C3E-393A-4180-9A9C-4B73FAA52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5746" y="324412"/>
            <a:ext cx="964842" cy="74298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ABDCD5E8-2811-4FC7-A6CE-2E44F4ED8EBE}"/>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200203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584245" y="416578"/>
            <a:ext cx="7715398" cy="681135"/>
          </a:xfrm>
        </p:spPr>
        <p:txBody>
          <a:bodyPr>
            <a:normAutofit/>
          </a:bodyPr>
          <a:lstStyle/>
          <a:p>
            <a:r>
              <a:rPr lang="en-US" sz="3200" err="1"/>
              <a:t>Lancement</a:t>
            </a:r>
            <a:r>
              <a:rPr lang="en-US" sz="3200"/>
              <a:t> d’un ensemble de </a:t>
            </a:r>
            <a:r>
              <a:rPr lang="en-US" sz="3200" err="1"/>
              <a:t>conteneurs</a:t>
            </a:r>
            <a:endParaRPr lang="en-US" sz="3200"/>
          </a:p>
        </p:txBody>
      </p:sp>
      <p:pic>
        <p:nvPicPr>
          <p:cNvPr id="15" name="Image 14">
            <a:extLst>
              <a:ext uri="{FF2B5EF4-FFF2-40B4-BE49-F238E27FC236}">
                <a16:creationId xmlns:a16="http://schemas.microsoft.com/office/drawing/2014/main" id="{1386736B-FEF8-47BC-99EC-94B8B89E07A8}"/>
              </a:ext>
            </a:extLst>
          </p:cNvPr>
          <p:cNvPicPr>
            <a:picLocks noChangeAspect="1"/>
          </p:cNvPicPr>
          <p:nvPr/>
        </p:nvPicPr>
        <p:blipFill>
          <a:blip r:embed="rId2"/>
          <a:stretch>
            <a:fillRect/>
          </a:stretch>
        </p:blipFill>
        <p:spPr>
          <a:xfrm>
            <a:off x="1941730" y="1221617"/>
            <a:ext cx="9350195" cy="2368466"/>
          </a:xfrm>
          <a:prstGeom prst="rect">
            <a:avLst/>
          </a:prstGeom>
        </p:spPr>
      </p:pic>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3" name="Picture 32">
            <a:extLst>
              <a:ext uri="{FF2B5EF4-FFF2-40B4-BE49-F238E27FC236}">
                <a16:creationId xmlns:a16="http://schemas.microsoft.com/office/drawing/2014/main" id="{A1EA08C9-0BF1-41A2-902E-92E3B83411E6}"/>
              </a:ext>
            </a:extLst>
          </p:cNvPr>
          <p:cNvPicPr>
            <a:picLocks noChangeAspect="1"/>
          </p:cNvPicPr>
          <p:nvPr/>
        </p:nvPicPr>
        <p:blipFill>
          <a:blip r:embed="rId3"/>
          <a:stretch>
            <a:fillRect/>
          </a:stretch>
        </p:blipFill>
        <p:spPr>
          <a:xfrm>
            <a:off x="1941730" y="3997595"/>
            <a:ext cx="9350195" cy="2264610"/>
          </a:xfrm>
          <a:prstGeom prst="rect">
            <a:avLst/>
          </a:prstGeom>
        </p:spPr>
      </p:pic>
      <p:sp>
        <p:nvSpPr>
          <p:cNvPr id="3" name="Espace réservé du numéro de diapositive 2">
            <a:extLst>
              <a:ext uri="{FF2B5EF4-FFF2-40B4-BE49-F238E27FC236}">
                <a16:creationId xmlns:a16="http://schemas.microsoft.com/office/drawing/2014/main" id="{510DCFDD-AD61-4CF5-9013-5FB6D543F8E8}"/>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3885246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2028825" y="351305"/>
            <a:ext cx="7455563" cy="681135"/>
          </a:xfrm>
        </p:spPr>
        <p:txBody>
          <a:bodyPr>
            <a:normAutofit/>
          </a:bodyPr>
          <a:lstStyle/>
          <a:p>
            <a:r>
              <a:rPr lang="en-US" sz="3200" err="1"/>
              <a:t>Lancement</a:t>
            </a:r>
            <a:r>
              <a:rPr lang="en-US" sz="3200"/>
              <a:t> d’un ensemble de </a:t>
            </a:r>
            <a:r>
              <a:rPr lang="en-US" sz="3200" err="1"/>
              <a:t>conteneurs</a:t>
            </a:r>
            <a:endParaRPr lang="en-US" sz="3200"/>
          </a:p>
        </p:txBody>
      </p:sp>
      <p:sp>
        <p:nvSpPr>
          <p:cNvPr id="27" name="TextBox 26">
            <a:extLst>
              <a:ext uri="{FF2B5EF4-FFF2-40B4-BE49-F238E27FC236}">
                <a16:creationId xmlns:a16="http://schemas.microsoft.com/office/drawing/2014/main" id="{344FDD93-0CCD-4292-B718-02C7BD3B7FDE}"/>
              </a:ext>
            </a:extLst>
          </p:cNvPr>
          <p:cNvSpPr txBox="1"/>
          <p:nvPr/>
        </p:nvSpPr>
        <p:spPr>
          <a:xfrm>
            <a:off x="2145770" y="4239799"/>
            <a:ext cx="10046230" cy="2139047"/>
          </a:xfrm>
          <a:prstGeom prst="rect">
            <a:avLst/>
          </a:prstGeom>
          <a:noFill/>
        </p:spPr>
        <p:txBody>
          <a:bodyPr wrap="square">
            <a:spAutoFit/>
          </a:bodyPr>
          <a:lstStyle/>
          <a:p>
            <a:r>
              <a:rPr lang="fr-FR" sz="1300" b="1"/>
              <a:t>Informations</a:t>
            </a:r>
            <a:r>
              <a:rPr lang="fr-FR" sz="1300"/>
              <a:t> </a:t>
            </a:r>
          </a:p>
          <a:p>
            <a:endParaRPr lang="fr-FR" sz="1300"/>
          </a:p>
          <a:p>
            <a:pPr marL="342900" indent="-342900">
              <a:buFont typeface="+mj-lt"/>
              <a:buAutoNum type="arabicPeriod"/>
            </a:pPr>
            <a:r>
              <a:rPr kumimoji="0" lang="en-US" altLang="en-US" sz="1300" b="0" i="0" u="none" strike="noStrike" cap="none" normalizeH="0" baseline="0">
                <a:ln>
                  <a:noFill/>
                </a:ln>
                <a:effectLst/>
                <a:latin typeface="Menlo"/>
              </a:rPr>
              <a:t>$ docker network create wp-network</a:t>
            </a:r>
          </a:p>
          <a:p>
            <a:pPr marL="342900" indent="-342900">
              <a:buFont typeface="+mj-lt"/>
              <a:buAutoNum type="arabicPeriod"/>
            </a:pPr>
            <a:r>
              <a:rPr kumimoji="0" lang="en-US" altLang="en-US" sz="1300" b="0" i="0" u="none" strike="noStrike" cap="none" normalizeH="0" baseline="0">
                <a:ln>
                  <a:noFill/>
                </a:ln>
                <a:effectLst/>
                <a:latin typeface="Menlo"/>
              </a:rPr>
              <a:t>$ docker volume create </a:t>
            </a:r>
            <a:r>
              <a:rPr kumimoji="0" lang="en-US" altLang="en-US" sz="1300" b="0" i="0" u="none" strike="noStrike" cap="none" normalizeH="0" baseline="0" err="1">
                <a:ln>
                  <a:noFill/>
                </a:ln>
                <a:effectLst/>
                <a:latin typeface="var(--ff-mono)"/>
              </a:rPr>
              <a:t>sql_db_volume_docker</a:t>
            </a:r>
            <a:r>
              <a:rPr kumimoji="0" lang="en-US" altLang="en-US" sz="1300" b="0" i="0" u="none" strike="noStrike" cap="none" normalizeH="0" baseline="0">
                <a:ln>
                  <a:noFill/>
                </a:ln>
                <a:effectLst/>
                <a:latin typeface="var(--ff-mono)"/>
              </a:rPr>
              <a:t> </a:t>
            </a:r>
          </a:p>
          <a:p>
            <a:pPr marL="342900" indent="-342900">
              <a:buFont typeface="+mj-lt"/>
              <a:buAutoNum type="arabicPeriod"/>
            </a:pPr>
            <a:r>
              <a:rPr kumimoji="0" lang="en-US" altLang="en-US" sz="1300" b="0" i="0" u="none" strike="noStrike" cap="none" normalizeH="0" baseline="0">
                <a:ln>
                  <a:noFill/>
                </a:ln>
                <a:effectLst/>
                <a:latin typeface="Ubuntu Mono"/>
                <a:cs typeface="Courier New" panose="02070309020205020404" pitchFamily="49" charset="0"/>
              </a:rPr>
              <a:t>$ docker run --name </a:t>
            </a:r>
            <a:r>
              <a:rPr kumimoji="0" lang="en-US" altLang="en-US" sz="1300" b="0" i="0" u="none" strike="noStrike" cap="none" normalizeH="0" baseline="0" err="1">
                <a:ln>
                  <a:noFill/>
                </a:ln>
                <a:effectLst/>
                <a:latin typeface="Ubuntu Mono"/>
                <a:cs typeface="Courier New" panose="02070309020205020404" pitchFamily="49" charset="0"/>
              </a:rPr>
              <a:t>mysql_db</a:t>
            </a:r>
            <a:r>
              <a:rPr kumimoji="0" lang="en-US" altLang="en-US" sz="1300" b="0" i="0" u="none" strike="noStrike" cap="none" normalizeH="0" baseline="0">
                <a:ln>
                  <a:noFill/>
                </a:ln>
                <a:effectLst/>
                <a:latin typeface="Ubuntu Mono"/>
                <a:cs typeface="Courier New" panose="02070309020205020404" pitchFamily="49" charset="0"/>
              </a:rPr>
              <a:t> </a:t>
            </a:r>
            <a:r>
              <a:rPr kumimoji="0" lang="en-US" altLang="en-US" sz="1300" b="0" i="0" u="none" strike="noStrike" cap="none" normalizeH="0" baseline="0">
                <a:ln>
                  <a:noFill/>
                </a:ln>
                <a:effectLst/>
                <a:latin typeface="var(--ff-mono)"/>
              </a:rPr>
              <a:t>--network</a:t>
            </a:r>
            <a:r>
              <a:rPr lang="en-US" altLang="en-US" sz="1300">
                <a:latin typeface="var(--ff-mono)"/>
              </a:rPr>
              <a:t> </a:t>
            </a:r>
            <a:r>
              <a:rPr kumimoji="0" lang="en-US" altLang="en-US" sz="1300" b="0" i="0" u="none" strike="noStrike" cap="none" normalizeH="0" baseline="0">
                <a:ln>
                  <a:noFill/>
                </a:ln>
                <a:effectLst/>
                <a:latin typeface="var(--ff-mono)"/>
              </a:rPr>
              <a:t>wp-network --mount source=</a:t>
            </a:r>
            <a:r>
              <a:rPr kumimoji="0" lang="en-US" altLang="en-US" sz="1300" b="0" i="0" u="none" strike="noStrike" cap="none" normalizeH="0" baseline="0" err="1">
                <a:ln>
                  <a:noFill/>
                </a:ln>
                <a:effectLst/>
                <a:latin typeface="var(--ff-mono)"/>
              </a:rPr>
              <a:t>sql_db_volume_docker,target</a:t>
            </a:r>
            <a:r>
              <a:rPr kumimoji="0" lang="en-US" altLang="en-US" sz="1300" b="0" i="0" u="none" strike="noStrike" cap="none" normalizeH="0" baseline="0">
                <a:ln>
                  <a:noFill/>
                </a:ln>
                <a:effectLst/>
                <a:latin typeface="var(--ff-mono)"/>
              </a:rPr>
              <a:t>=/var/lib/</a:t>
            </a:r>
            <a:r>
              <a:rPr kumimoji="0" lang="en-US" altLang="en-US" sz="1300" b="0" i="0" u="none" strike="noStrike" cap="none" normalizeH="0" baseline="0" err="1">
                <a:ln>
                  <a:noFill/>
                </a:ln>
                <a:effectLst/>
                <a:latin typeface="var(--ff-mono)"/>
              </a:rPr>
              <a:t>mysql</a:t>
            </a:r>
            <a:r>
              <a:rPr kumimoji="0" lang="en-US" altLang="en-US" sz="1300" b="0" i="0" u="none" strike="noStrike" cap="none" normalizeH="0" baseline="0">
                <a:ln>
                  <a:noFill/>
                </a:ln>
                <a:effectLst/>
                <a:latin typeface="var(--ff-mono)"/>
              </a:rPr>
              <a:t>  \</a:t>
            </a:r>
          </a:p>
          <a:p>
            <a:r>
              <a:rPr lang="en-US" altLang="en-US" sz="1300">
                <a:latin typeface="var(--ff-mono)"/>
              </a:rPr>
              <a:t>          </a:t>
            </a:r>
            <a:r>
              <a:rPr kumimoji="0" lang="en-US" altLang="en-US" sz="1400" b="0" i="0" u="none" strike="noStrike" cap="none" normalizeH="0" baseline="0">
                <a:ln>
                  <a:noFill/>
                </a:ln>
                <a:effectLst/>
                <a:latin typeface="Menlo"/>
              </a:rPr>
              <a:t>--</a:t>
            </a:r>
            <a:r>
              <a:rPr lang="en-US" altLang="en-US" sz="1400">
                <a:latin typeface="Menlo"/>
              </a:rPr>
              <a:t>env-file </a:t>
            </a:r>
            <a:r>
              <a:rPr lang="en-US" altLang="en-US" sz="1400" err="1">
                <a:latin typeface="Menlo"/>
              </a:rPr>
              <a:t>mysql.en</a:t>
            </a:r>
            <a:r>
              <a:rPr lang="en-US" altLang="en-US" sz="1400">
                <a:latin typeface="Menlo"/>
              </a:rPr>
              <a:t> </a:t>
            </a:r>
            <a:r>
              <a:rPr kumimoji="0" lang="en-US" altLang="en-US" sz="1300" b="0" i="0" u="none" strike="noStrike" cap="none" normalizeH="0" baseline="0">
                <a:ln>
                  <a:noFill/>
                </a:ln>
                <a:effectLst/>
                <a:latin typeface="Ubuntu Mono"/>
                <a:cs typeface="Courier New" panose="02070309020205020404" pitchFamily="49" charset="0"/>
              </a:rPr>
              <a:t>–d mysql:5.7</a:t>
            </a:r>
          </a:p>
          <a:p>
            <a:r>
              <a:rPr lang="en-US" altLang="en-US" sz="1300">
                <a:latin typeface="Ubuntu Mono"/>
                <a:cs typeface="Courier New" panose="02070309020205020404" pitchFamily="49" charset="0"/>
              </a:rPr>
              <a:t>4.      $ docker volume create </a:t>
            </a:r>
            <a:r>
              <a:rPr lang="en-US" altLang="en-US" sz="1300" err="1">
                <a:latin typeface="Ubuntu Mono"/>
                <a:cs typeface="Courier New" panose="02070309020205020404" pitchFamily="49" charset="0"/>
              </a:rPr>
              <a:t>wordpress_volume_docker</a:t>
            </a:r>
            <a:endParaRPr kumimoji="0" lang="en-US" altLang="en-US" sz="1300" b="0" i="0" u="none" strike="noStrike" cap="none" normalizeH="0" baseline="0">
              <a:ln>
                <a:noFill/>
              </a:ln>
              <a:effectLst/>
              <a:latin typeface="Ubuntu Mono"/>
              <a:cs typeface="Courier New" panose="02070309020205020404" pitchFamily="49" charset="0"/>
            </a:endParaRPr>
          </a:p>
          <a:p>
            <a:r>
              <a:rPr kumimoji="0" lang="en-US" altLang="en-US" sz="1300" b="0" i="0" u="none" strike="noStrike" cap="none" normalizeH="0" baseline="0">
                <a:ln>
                  <a:noFill/>
                </a:ln>
                <a:effectLst/>
                <a:latin typeface="Ubuntu Mono"/>
                <a:cs typeface="Courier New" panose="02070309020205020404" pitchFamily="49" charset="0"/>
              </a:rPr>
              <a:t>5.      $ docker run --name </a:t>
            </a:r>
            <a:r>
              <a:rPr kumimoji="0" lang="en-US" altLang="en-US" sz="1300" b="0" i="0" u="none" strike="noStrike" cap="none" normalizeH="0" baseline="0" err="1">
                <a:ln>
                  <a:noFill/>
                </a:ln>
                <a:effectLst/>
                <a:latin typeface="Ubuntu Mono"/>
                <a:cs typeface="Courier New" panose="02070309020205020404" pitchFamily="49" charset="0"/>
              </a:rPr>
              <a:t>wordpress</a:t>
            </a:r>
            <a:r>
              <a:rPr lang="en-US" altLang="en-US" sz="1300" err="1">
                <a:latin typeface="Ubuntu Mono"/>
                <a:cs typeface="Courier New" panose="02070309020205020404" pitchFamily="49" charset="0"/>
              </a:rPr>
              <a:t>_instance</a:t>
            </a:r>
            <a:r>
              <a:rPr kumimoji="0" lang="en-US" altLang="en-US" sz="1300" b="0" i="0" u="none" strike="noStrike" cap="none" normalizeH="0" baseline="0">
                <a:ln>
                  <a:noFill/>
                </a:ln>
                <a:effectLst/>
                <a:latin typeface="Ubuntu Mono"/>
                <a:cs typeface="Courier New" panose="02070309020205020404" pitchFamily="49" charset="0"/>
              </a:rPr>
              <a:t>  </a:t>
            </a:r>
            <a:r>
              <a:rPr kumimoji="0" lang="en-US" altLang="en-US" sz="1300" b="0" i="0" u="none" strike="noStrike" cap="none" normalizeH="0" baseline="0">
                <a:ln>
                  <a:noFill/>
                </a:ln>
                <a:effectLst/>
                <a:latin typeface="var(--ff-mono)"/>
              </a:rPr>
              <a:t>--network</a:t>
            </a:r>
            <a:r>
              <a:rPr lang="en-US" altLang="en-US" sz="1300">
                <a:latin typeface="var(--ff-mono)"/>
              </a:rPr>
              <a:t> </a:t>
            </a:r>
            <a:r>
              <a:rPr kumimoji="0" lang="en-US" altLang="en-US" sz="1300" b="0" i="0" u="none" strike="noStrike" cap="none" normalizeH="0" baseline="0">
                <a:ln>
                  <a:noFill/>
                </a:ln>
                <a:effectLst/>
                <a:latin typeface="var(--ff-mono)"/>
              </a:rPr>
              <a:t>wp-network --mount source=</a:t>
            </a:r>
            <a:r>
              <a:rPr kumimoji="0" lang="en-US" altLang="en-US" sz="1300" b="0" i="0" u="none" strike="noStrike" cap="none" normalizeH="0" baseline="0" err="1">
                <a:ln>
                  <a:noFill/>
                </a:ln>
                <a:effectLst/>
                <a:latin typeface="var(--ff-mono)"/>
              </a:rPr>
              <a:t>wordpress_volume_docker,target</a:t>
            </a:r>
            <a:r>
              <a:rPr kumimoji="0" lang="en-US" altLang="en-US" sz="1300" b="0" i="0" u="none" strike="noStrike" cap="none" normalizeH="0" baseline="0">
                <a:ln>
                  <a:noFill/>
                </a:ln>
                <a:effectLst/>
                <a:latin typeface="var(--ff-mono)"/>
              </a:rPr>
              <a:t>=/var/www/html \</a:t>
            </a:r>
          </a:p>
          <a:p>
            <a:r>
              <a:rPr lang="en-US" altLang="en-US" sz="1300">
                <a:latin typeface="var(--ff-mono)"/>
              </a:rPr>
              <a:t>         </a:t>
            </a:r>
            <a:r>
              <a:rPr kumimoji="0" lang="en-US" altLang="en-US" sz="1300" b="0" i="0" u="none" strike="noStrike" cap="none" normalizeH="0" baseline="0">
                <a:ln>
                  <a:noFill/>
                </a:ln>
                <a:effectLst/>
                <a:latin typeface="var(--ff-mono)"/>
              </a:rPr>
              <a:t> --</a:t>
            </a:r>
            <a:r>
              <a:rPr lang="en-US" altLang="en-US" sz="1400">
                <a:latin typeface="Menlo"/>
              </a:rPr>
              <a:t>env-file </a:t>
            </a:r>
            <a:r>
              <a:rPr lang="en-US" altLang="en-US" sz="1400" err="1">
                <a:latin typeface="Menlo"/>
              </a:rPr>
              <a:t>wordpress.env</a:t>
            </a:r>
            <a:r>
              <a:rPr lang="en-US" altLang="en-US" sz="1400">
                <a:latin typeface="Menlo"/>
              </a:rPr>
              <a:t> </a:t>
            </a:r>
            <a:r>
              <a:rPr kumimoji="0" lang="en-US" altLang="en-US" sz="1300" b="0" i="0" u="none" strike="noStrike" cap="none" normalizeH="0" baseline="0">
                <a:ln>
                  <a:noFill/>
                </a:ln>
                <a:effectLst/>
                <a:latin typeface="Ubuntu Mono"/>
                <a:cs typeface="Courier New" panose="02070309020205020404" pitchFamily="49" charset="0"/>
              </a:rPr>
              <a:t>-p 8080:80 -d </a:t>
            </a:r>
            <a:r>
              <a:rPr kumimoji="0" lang="en-US" altLang="en-US" sz="1300" b="0" i="0" u="none" strike="noStrike" cap="none" normalizeH="0" baseline="0" err="1">
                <a:ln>
                  <a:noFill/>
                </a:ln>
                <a:effectLst/>
                <a:latin typeface="Ubuntu Mono"/>
                <a:cs typeface="Courier New" panose="02070309020205020404" pitchFamily="49" charset="0"/>
              </a:rPr>
              <a:t>wordpress</a:t>
            </a:r>
            <a:r>
              <a:rPr kumimoji="0" lang="en-US" altLang="en-US" sz="1300" b="0" i="0" u="none" strike="noStrike" cap="none" normalizeH="0" baseline="0">
                <a:ln>
                  <a:noFill/>
                </a:ln>
                <a:effectLst/>
              </a:rPr>
              <a:t> </a:t>
            </a:r>
            <a:endParaRPr kumimoji="0" lang="en-US" altLang="en-US" sz="1300" b="0" i="0" u="none" strike="noStrike" cap="none" normalizeH="0" baseline="0">
              <a:ln>
                <a:noFill/>
              </a:ln>
              <a:effectLst/>
              <a:latin typeface="Arial" panose="020B0604020202020204" pitchFamily="34" charset="0"/>
            </a:endParaRPr>
          </a:p>
          <a:p>
            <a:endParaRPr lang="en-US" sz="1300"/>
          </a:p>
        </p:txBody>
      </p:sp>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itle 1">
            <a:extLst>
              <a:ext uri="{FF2B5EF4-FFF2-40B4-BE49-F238E27FC236}">
                <a16:creationId xmlns:a16="http://schemas.microsoft.com/office/drawing/2014/main" id="{BE4E0227-734C-4926-8C0D-BFEE3709101F}"/>
              </a:ext>
            </a:extLst>
          </p:cNvPr>
          <p:cNvSpPr txBox="1">
            <a:spLocks/>
          </p:cNvSpPr>
          <p:nvPr/>
        </p:nvSpPr>
        <p:spPr>
          <a:xfrm>
            <a:off x="2402715" y="3107302"/>
            <a:ext cx="2169237" cy="38480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200" i="1"/>
          </a:p>
        </p:txBody>
      </p:sp>
      <p:sp>
        <p:nvSpPr>
          <p:cNvPr id="16" name="ZoneTexte 15">
            <a:extLst>
              <a:ext uri="{FF2B5EF4-FFF2-40B4-BE49-F238E27FC236}">
                <a16:creationId xmlns:a16="http://schemas.microsoft.com/office/drawing/2014/main" id="{659B3E3D-EFE1-40B3-AFCB-E9F8E72C214F}"/>
              </a:ext>
            </a:extLst>
          </p:cNvPr>
          <p:cNvSpPr txBox="1"/>
          <p:nvPr/>
        </p:nvSpPr>
        <p:spPr>
          <a:xfrm>
            <a:off x="2992988" y="3001149"/>
            <a:ext cx="1603699" cy="369332"/>
          </a:xfrm>
          <a:prstGeom prst="rect">
            <a:avLst/>
          </a:prstGeom>
          <a:noFill/>
        </p:spPr>
        <p:txBody>
          <a:bodyPr wrap="square">
            <a:spAutoFit/>
          </a:bodyPr>
          <a:lstStyle/>
          <a:p>
            <a:r>
              <a:rPr lang="fr-FR" err="1"/>
              <a:t>wordpress.env</a:t>
            </a:r>
            <a:r>
              <a:rPr lang="fr-FR"/>
              <a:t> </a:t>
            </a:r>
          </a:p>
        </p:txBody>
      </p:sp>
      <p:sp>
        <p:nvSpPr>
          <p:cNvPr id="17" name="ZoneTexte 16">
            <a:extLst>
              <a:ext uri="{FF2B5EF4-FFF2-40B4-BE49-F238E27FC236}">
                <a16:creationId xmlns:a16="http://schemas.microsoft.com/office/drawing/2014/main" id="{6615DC8F-2241-4E53-836C-C5C88C8C3DD5}"/>
              </a:ext>
            </a:extLst>
          </p:cNvPr>
          <p:cNvSpPr txBox="1"/>
          <p:nvPr/>
        </p:nvSpPr>
        <p:spPr>
          <a:xfrm>
            <a:off x="8784383" y="3000206"/>
            <a:ext cx="1603699" cy="369332"/>
          </a:xfrm>
          <a:prstGeom prst="rect">
            <a:avLst/>
          </a:prstGeom>
          <a:noFill/>
        </p:spPr>
        <p:txBody>
          <a:bodyPr wrap="square">
            <a:spAutoFit/>
          </a:bodyPr>
          <a:lstStyle/>
          <a:p>
            <a:r>
              <a:rPr lang="fr-FR" err="1"/>
              <a:t>mysql.env</a:t>
            </a:r>
            <a:r>
              <a:rPr lang="fr-FR"/>
              <a:t> </a:t>
            </a: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2">
            <a:extLst>
              <a:ext uri="{FF2B5EF4-FFF2-40B4-BE49-F238E27FC236}">
                <a16:creationId xmlns:a16="http://schemas.microsoft.com/office/drawing/2014/main" id="{59147F36-5C0B-4F94-926A-E1F31633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746" y="324412"/>
            <a:ext cx="964842" cy="7429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29838E86-31B3-471D-B89B-EC7D2C519E42}"/>
              </a:ext>
            </a:extLst>
          </p:cNvPr>
          <p:cNvPicPr>
            <a:picLocks noChangeAspect="1"/>
          </p:cNvPicPr>
          <p:nvPr/>
        </p:nvPicPr>
        <p:blipFill>
          <a:blip r:embed="rId3"/>
          <a:stretch>
            <a:fillRect/>
          </a:stretch>
        </p:blipFill>
        <p:spPr>
          <a:xfrm>
            <a:off x="7880188" y="1796867"/>
            <a:ext cx="2946930" cy="1050840"/>
          </a:xfrm>
          <a:prstGeom prst="rect">
            <a:avLst/>
          </a:prstGeom>
        </p:spPr>
      </p:pic>
      <p:pic>
        <p:nvPicPr>
          <p:cNvPr id="7" name="Image 6">
            <a:extLst>
              <a:ext uri="{FF2B5EF4-FFF2-40B4-BE49-F238E27FC236}">
                <a16:creationId xmlns:a16="http://schemas.microsoft.com/office/drawing/2014/main" id="{3CB96946-E469-40D9-936B-0C7FBCB7609A}"/>
              </a:ext>
            </a:extLst>
          </p:cNvPr>
          <p:cNvPicPr>
            <a:picLocks noChangeAspect="1"/>
          </p:cNvPicPr>
          <p:nvPr/>
        </p:nvPicPr>
        <p:blipFill>
          <a:blip r:embed="rId4"/>
          <a:stretch>
            <a:fillRect/>
          </a:stretch>
        </p:blipFill>
        <p:spPr>
          <a:xfrm>
            <a:off x="2240319" y="1796867"/>
            <a:ext cx="3344053" cy="1050840"/>
          </a:xfrm>
          <a:prstGeom prst="rect">
            <a:avLst/>
          </a:prstGeom>
        </p:spPr>
      </p:pic>
      <p:sp>
        <p:nvSpPr>
          <p:cNvPr id="8" name="Espace réservé du numéro de diapositive 7">
            <a:extLst>
              <a:ext uri="{FF2B5EF4-FFF2-40B4-BE49-F238E27FC236}">
                <a16:creationId xmlns:a16="http://schemas.microsoft.com/office/drawing/2014/main" id="{3E270D67-4AE4-44C2-87EC-55FCD27104F5}"/>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2833210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875452" y="246779"/>
            <a:ext cx="6437837" cy="681135"/>
          </a:xfrm>
        </p:spPr>
        <p:txBody>
          <a:bodyPr>
            <a:normAutofit/>
          </a:bodyPr>
          <a:lstStyle/>
          <a:p>
            <a:r>
              <a:rPr lang="en-US" sz="3200" err="1"/>
              <a:t>Lancement</a:t>
            </a:r>
            <a:r>
              <a:rPr lang="en-US" sz="3200"/>
              <a:t> de </a:t>
            </a:r>
            <a:r>
              <a:rPr lang="en-US" sz="3200" err="1"/>
              <a:t>conteneurs</a:t>
            </a:r>
            <a:r>
              <a:rPr lang="en-US" sz="3200"/>
              <a:t> </a:t>
            </a:r>
            <a:r>
              <a:rPr lang="en-US" sz="3200" err="1"/>
              <a:t>orchestrés</a:t>
            </a:r>
            <a:endParaRPr lang="en-US" sz="3200"/>
          </a:p>
        </p:txBody>
      </p:sp>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2">
            <a:extLst>
              <a:ext uri="{FF2B5EF4-FFF2-40B4-BE49-F238E27FC236}">
                <a16:creationId xmlns:a16="http://schemas.microsoft.com/office/drawing/2014/main" id="{59147F36-5C0B-4F94-926A-E1F31633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746" y="324412"/>
            <a:ext cx="964842" cy="74298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2498F729-2838-4E93-A290-F55AAD6FCD7A}"/>
              </a:ext>
            </a:extLst>
          </p:cNvPr>
          <p:cNvPicPr>
            <a:picLocks noChangeAspect="1"/>
          </p:cNvPicPr>
          <p:nvPr/>
        </p:nvPicPr>
        <p:blipFill>
          <a:blip r:embed="rId3"/>
          <a:stretch>
            <a:fillRect/>
          </a:stretch>
        </p:blipFill>
        <p:spPr>
          <a:xfrm>
            <a:off x="7735025" y="1469570"/>
            <a:ext cx="3492584" cy="4922039"/>
          </a:xfrm>
          <a:prstGeom prst="rect">
            <a:avLst/>
          </a:prstGeom>
        </p:spPr>
      </p:pic>
      <p:sp>
        <p:nvSpPr>
          <p:cNvPr id="21" name="ZoneTexte 20">
            <a:extLst>
              <a:ext uri="{FF2B5EF4-FFF2-40B4-BE49-F238E27FC236}">
                <a16:creationId xmlns:a16="http://schemas.microsoft.com/office/drawing/2014/main" id="{19A9608E-788C-4B24-8FBE-90C871BA7B8F}"/>
              </a:ext>
            </a:extLst>
          </p:cNvPr>
          <p:cNvSpPr txBox="1"/>
          <p:nvPr/>
        </p:nvSpPr>
        <p:spPr>
          <a:xfrm>
            <a:off x="1444918" y="2993981"/>
            <a:ext cx="4180953" cy="1200329"/>
          </a:xfrm>
          <a:prstGeom prst="rect">
            <a:avLst/>
          </a:prstGeom>
          <a:noFill/>
        </p:spPr>
        <p:txBody>
          <a:bodyPr wrap="none" rtlCol="0">
            <a:spAutoFit/>
          </a:bodyPr>
          <a:lstStyle/>
          <a:p>
            <a:pPr marL="285750" indent="-285750">
              <a:buFont typeface="Arial" panose="020B0604020202020204" pitchFamily="34" charset="0"/>
              <a:buChar char="•"/>
            </a:pPr>
            <a:r>
              <a:rPr lang="en-US" b="1">
                <a:effectLst/>
                <a:latin typeface="Noto Sans" panose="020B0502040504020204" pitchFamily="34" charset="0"/>
                <a:ea typeface="Times New Roman" panose="02020603050405020304" pitchFamily="18" charset="0"/>
              </a:rPr>
              <a:t>Lancer: </a:t>
            </a:r>
            <a:r>
              <a:rPr lang="en-US">
                <a:effectLst/>
                <a:latin typeface="Noto Sans" panose="020B0502040504020204" pitchFamily="34" charset="0"/>
                <a:ea typeface="Times New Roman" panose="02020603050405020304" pitchFamily="18" charset="0"/>
              </a:rPr>
              <a:t>docker-compose up</a:t>
            </a:r>
          </a:p>
          <a:p>
            <a:endParaRPr lang="en-US">
              <a:effectLst/>
              <a:latin typeface="Noto Sans" panose="020B0502040504020204" pitchFamily="34" charset="0"/>
              <a:ea typeface="Times New Roman" panose="02020603050405020304" pitchFamily="18" charset="0"/>
            </a:endParaRPr>
          </a:p>
          <a:p>
            <a:pPr marL="285750" indent="-285750">
              <a:buFont typeface="Arial" panose="020B0604020202020204" pitchFamily="34" charset="0"/>
              <a:buChar char="•"/>
            </a:pPr>
            <a:r>
              <a:rPr lang="en-US" b="1" err="1">
                <a:latin typeface="Noto Sans" panose="020B0502040504020204" pitchFamily="34" charset="0"/>
                <a:ea typeface="Times New Roman" panose="02020603050405020304" pitchFamily="18" charset="0"/>
              </a:rPr>
              <a:t>Arrêter</a:t>
            </a:r>
            <a:r>
              <a:rPr lang="en-US" b="1">
                <a:latin typeface="Noto Sans" panose="020B0502040504020204" pitchFamily="34" charset="0"/>
                <a:ea typeface="Times New Roman" panose="02020603050405020304" pitchFamily="18" charset="0"/>
              </a:rPr>
              <a:t>: </a:t>
            </a:r>
            <a:r>
              <a:rPr lang="en-US">
                <a:latin typeface="Noto Sans" panose="020B0502040504020204" pitchFamily="34" charset="0"/>
                <a:ea typeface="Times New Roman" panose="02020603050405020304" pitchFamily="18" charset="0"/>
              </a:rPr>
              <a:t>docker-compose down -v</a:t>
            </a:r>
            <a:endParaRPr lang="en-US">
              <a:effectLst/>
              <a:latin typeface="Noto Sans" panose="020B0502040504020204" pitchFamily="34" charset="0"/>
              <a:ea typeface="Times New Roman" panose="02020603050405020304" pitchFamily="18" charset="0"/>
            </a:endParaRPr>
          </a:p>
          <a:p>
            <a:endParaRPr lang="en-US">
              <a:effectLst/>
              <a:latin typeface="Noto Sans" panose="020B0502040504020204" pitchFamily="34" charset="0"/>
              <a:ea typeface="Times New Roman" panose="02020603050405020304" pitchFamily="18" charset="0"/>
            </a:endParaRPr>
          </a:p>
        </p:txBody>
      </p:sp>
      <p:sp>
        <p:nvSpPr>
          <p:cNvPr id="15" name="Espace réservé du numéro de diapositive 14">
            <a:extLst>
              <a:ext uri="{FF2B5EF4-FFF2-40B4-BE49-F238E27FC236}">
                <a16:creationId xmlns:a16="http://schemas.microsoft.com/office/drawing/2014/main" id="{101E2C23-3395-4149-A010-92A1D2892459}"/>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202620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54A28-0FF2-4A53-982D-D09A82922E10}"/>
              </a:ext>
            </a:extLst>
          </p:cNvPr>
          <p:cNvSpPr txBox="1"/>
          <p:nvPr/>
        </p:nvSpPr>
        <p:spPr>
          <a:xfrm>
            <a:off x="1805324" y="112680"/>
            <a:ext cx="9828958" cy="879542"/>
          </a:xfrm>
          <a:prstGeom prst="rect">
            <a:avLst/>
          </a:prstGeom>
        </p:spPr>
        <p:txBody>
          <a:bodyPr vert="horz" lIns="91440" tIns="45720" rIns="91440" bIns="45720" rtlCol="0" anchor="ctr">
            <a:normAutofit/>
          </a:bodyPr>
          <a:lstStyle/>
          <a:p>
            <a:pPr algn="ctr">
              <a:spcBef>
                <a:spcPct val="0"/>
              </a:spcBef>
              <a:spcAft>
                <a:spcPts val="600"/>
              </a:spcAft>
            </a:pPr>
            <a:r>
              <a:rPr lang="en-US" sz="4000" b="1" u="sng">
                <a:ln w="3175" cmpd="sng">
                  <a:noFill/>
                </a:ln>
                <a:latin typeface="+mj-lt"/>
                <a:ea typeface="+mj-ea"/>
                <a:cs typeface="+mj-cs"/>
              </a:rPr>
              <a:t>les </a:t>
            </a:r>
            <a:r>
              <a:rPr lang="en-US" sz="4000" b="1" u="sng" err="1">
                <a:ln w="3175" cmpd="sng">
                  <a:noFill/>
                </a:ln>
                <a:latin typeface="+mj-lt"/>
                <a:ea typeface="+mj-ea"/>
                <a:cs typeface="+mj-cs"/>
              </a:rPr>
              <a:t>commandes</a:t>
            </a:r>
            <a:r>
              <a:rPr lang="en-US" sz="4000" b="1" u="sng">
                <a:ln w="3175" cmpd="sng">
                  <a:noFill/>
                </a:ln>
                <a:latin typeface="+mj-lt"/>
                <a:ea typeface="+mj-ea"/>
                <a:cs typeface="+mj-cs"/>
              </a:rPr>
              <a:t> </a:t>
            </a:r>
            <a:r>
              <a:rPr lang="en-US" sz="4000" b="1" u="sng" err="1">
                <a:ln w="3175" cmpd="sng">
                  <a:noFill/>
                </a:ln>
                <a:latin typeface="+mj-lt"/>
                <a:ea typeface="+mj-ea"/>
                <a:cs typeface="+mj-cs"/>
              </a:rPr>
              <a:t>principales</a:t>
            </a:r>
            <a:r>
              <a:rPr lang="en-US" sz="4000" b="1" u="sng">
                <a:ln w="3175" cmpd="sng">
                  <a:noFill/>
                </a:ln>
                <a:latin typeface="+mj-lt"/>
                <a:ea typeface="+mj-ea"/>
                <a:cs typeface="+mj-cs"/>
              </a:rPr>
              <a:t> de Docker</a:t>
            </a:r>
          </a:p>
        </p:txBody>
      </p:sp>
      <p:pic>
        <p:nvPicPr>
          <p:cNvPr id="7175" name="Picture 7" descr="Les commandes de bases du Docker. docker –version Cette commande est… | by  Heni Abida | Medium">
            <a:extLst>
              <a:ext uri="{FF2B5EF4-FFF2-40B4-BE49-F238E27FC236}">
                <a16:creationId xmlns:a16="http://schemas.microsoft.com/office/drawing/2014/main" id="{1944A494-D328-48C1-B503-57B88CA143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8130" y="2619237"/>
            <a:ext cx="3959211" cy="206868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6E9743-83D0-45D6-8938-EEB86B0294C0}"/>
              </a:ext>
            </a:extLst>
          </p:cNvPr>
          <p:cNvSpPr txBox="1"/>
          <p:nvPr/>
        </p:nvSpPr>
        <p:spPr>
          <a:xfrm>
            <a:off x="1998812" y="1070043"/>
            <a:ext cx="6707443" cy="2738339"/>
          </a:xfrm>
          <a:prstGeom prst="rect">
            <a:avLst/>
          </a:prstGeom>
        </p:spPr>
        <p:txBody>
          <a:bodyPr vert="horz" lIns="91440" tIns="45720" rIns="91440" bIns="45720" rtlCol="0" anchor="t">
            <a:no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Téléchargement</a:t>
            </a:r>
            <a:r>
              <a:rPr lang="en-US" sz="1300" u="sng"/>
              <a:t> </a:t>
            </a:r>
            <a:r>
              <a:rPr lang="en-US" sz="1300" u="sng" err="1"/>
              <a:t>d’image</a:t>
            </a:r>
            <a:r>
              <a:rPr lang="en-US" sz="1300" u="sng"/>
              <a:t> (depuis le docker Hub) </a:t>
            </a:r>
            <a:r>
              <a:rPr lang="en-US" sz="1300"/>
              <a:t>:  docker pull [mot clé]</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Afficher</a:t>
            </a:r>
            <a:r>
              <a:rPr lang="en-US" sz="1300" u="sng"/>
              <a:t> les </a:t>
            </a:r>
            <a:r>
              <a:rPr lang="en-US" sz="1300" u="sng" err="1"/>
              <a:t>conteneurs</a:t>
            </a:r>
            <a:r>
              <a:rPr lang="en-US" sz="1300" u="sng"/>
              <a:t> </a:t>
            </a:r>
            <a:r>
              <a:rPr lang="en-US" sz="1300" u="sng" err="1"/>
              <a:t>actifs</a:t>
            </a:r>
            <a:r>
              <a:rPr lang="en-US" sz="1300" u="sng"/>
              <a:t> </a:t>
            </a:r>
            <a:r>
              <a:rPr lang="en-US" sz="1300"/>
              <a:t>: docker </a:t>
            </a:r>
            <a:r>
              <a:rPr lang="en-US" sz="1300" err="1"/>
              <a:t>ps</a:t>
            </a:r>
            <a:endParaRPr lang="en-US" sz="1300"/>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Créer</a:t>
            </a:r>
            <a:r>
              <a:rPr lang="en-US" sz="1300" u="sng"/>
              <a:t> </a:t>
            </a:r>
            <a:r>
              <a:rPr lang="en-US" sz="1300" u="sng" err="1"/>
              <a:t>une</a:t>
            </a:r>
            <a:r>
              <a:rPr lang="en-US" sz="1300" u="sng"/>
              <a:t> image docker à partir d’un </a:t>
            </a:r>
            <a:r>
              <a:rPr lang="en-US" sz="1300" u="sng" err="1"/>
              <a:t>Dockerfile</a:t>
            </a:r>
            <a:r>
              <a:rPr lang="en-US" sz="1300" u="sng"/>
              <a:t> </a:t>
            </a:r>
            <a:r>
              <a:rPr lang="en-US" sz="1300"/>
              <a:t>: docker build</a:t>
            </a:r>
          </a:p>
          <a:p>
            <a:pPr>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Afficher</a:t>
            </a:r>
            <a:r>
              <a:rPr lang="en-US" sz="1300" u="sng"/>
              <a:t> la liste </a:t>
            </a:r>
            <a:r>
              <a:rPr lang="en-US" sz="1300" u="sng" err="1"/>
              <a:t>d’images</a:t>
            </a:r>
            <a:r>
              <a:rPr lang="en-US" sz="1300" u="sng"/>
              <a:t> disponibles : </a:t>
            </a:r>
            <a:r>
              <a:rPr lang="en-US" sz="1300"/>
              <a:t>docker images</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Afficher</a:t>
            </a:r>
            <a:r>
              <a:rPr lang="en-US" sz="1300" u="sng"/>
              <a:t> les </a:t>
            </a:r>
            <a:r>
              <a:rPr lang="en-US" sz="1300" u="sng" err="1"/>
              <a:t>conteneur</a:t>
            </a:r>
            <a:r>
              <a:rPr lang="en-US" sz="1300" u="sng"/>
              <a:t> actif :</a:t>
            </a:r>
            <a:r>
              <a:rPr lang="en-US" sz="1300"/>
              <a:t>docker container ls</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a:t>Stopper un </a:t>
            </a:r>
            <a:r>
              <a:rPr lang="en-US" sz="1300" u="sng" err="1"/>
              <a:t>conteneur</a:t>
            </a:r>
            <a:r>
              <a:rPr lang="en-US" sz="1300" u="sng"/>
              <a:t> : </a:t>
            </a:r>
            <a:r>
              <a:rPr lang="en-US" sz="1300"/>
              <a:t>docker stop [</a:t>
            </a:r>
            <a:r>
              <a:rPr lang="en-US" sz="1300" err="1"/>
              <a:t>containerID</a:t>
            </a:r>
            <a:r>
              <a:rPr lang="en-US" sz="1300"/>
              <a:t>]</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a:t>Stopper tous les </a:t>
            </a:r>
            <a:r>
              <a:rPr lang="en-US" sz="1300" u="sng" err="1"/>
              <a:t>conteneurs</a:t>
            </a:r>
            <a:r>
              <a:rPr lang="en-US" sz="1300" u="sng"/>
              <a:t> :</a:t>
            </a:r>
            <a:r>
              <a:rPr lang="en-US" sz="1300"/>
              <a:t>docker container stop $(docker container ls -</a:t>
            </a:r>
            <a:r>
              <a:rPr lang="en-US" sz="1300" err="1"/>
              <a:t>aq</a:t>
            </a:r>
            <a:r>
              <a:rPr lang="en-US" sz="1300"/>
              <a:t>)</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a:t>Effacer un </a:t>
            </a:r>
            <a:r>
              <a:rPr lang="en-US" sz="1300" u="sng" err="1"/>
              <a:t>conteneur</a:t>
            </a:r>
            <a:r>
              <a:rPr lang="en-US" sz="1300" u="sng"/>
              <a:t> </a:t>
            </a:r>
            <a:r>
              <a:rPr lang="en-US" sz="1300"/>
              <a:t>: docker rm [</a:t>
            </a:r>
            <a:r>
              <a:rPr lang="en-US" sz="1300" err="1"/>
              <a:t>containerID</a:t>
            </a:r>
            <a:r>
              <a:rPr lang="en-US" sz="1300"/>
              <a:t>]</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Redémarrer</a:t>
            </a:r>
            <a:r>
              <a:rPr lang="en-US" sz="1300" u="sng"/>
              <a:t> un </a:t>
            </a:r>
            <a:r>
              <a:rPr lang="en-US" sz="1300" u="sng" err="1"/>
              <a:t>conteneur</a:t>
            </a:r>
            <a:r>
              <a:rPr lang="en-US" sz="1300" u="sng"/>
              <a:t> </a:t>
            </a:r>
            <a:r>
              <a:rPr lang="en-US" sz="1300"/>
              <a:t>: docker restart [</a:t>
            </a:r>
            <a:r>
              <a:rPr lang="en-US" sz="1300" err="1"/>
              <a:t>containerID</a:t>
            </a:r>
            <a:r>
              <a:rPr lang="en-US" sz="1300"/>
              <a:t>]</a:t>
            </a:r>
            <a:endParaRPr lang="en-US" sz="1300" u="sng"/>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a:p>
          <a:p>
            <a:pPr marL="285750" indent="-285750">
              <a:lnSpc>
                <a:spcPct val="90000"/>
              </a:lnSpc>
              <a:spcBef>
                <a:spcPct val="20000"/>
              </a:spcBef>
              <a:spcAft>
                <a:spcPts val="600"/>
              </a:spcAft>
              <a:buClr>
                <a:schemeClr val="accent1">
                  <a:lumMod val="75000"/>
                </a:schemeClr>
              </a:buClr>
              <a:buSzPct val="145000"/>
              <a:buFont typeface="Arial"/>
              <a:buChar char="•"/>
            </a:pPr>
            <a:r>
              <a:rPr lang="en-US" sz="1300" u="sng" err="1"/>
              <a:t>Démarrer</a:t>
            </a:r>
            <a:r>
              <a:rPr lang="en-US" sz="1300" u="sng"/>
              <a:t> un </a:t>
            </a:r>
            <a:r>
              <a:rPr lang="en-US" sz="1300" u="sng" err="1"/>
              <a:t>conteneur</a:t>
            </a:r>
            <a:r>
              <a:rPr lang="en-US" sz="1300"/>
              <a:t>:  docker run [OPTIONS] IMAGE[:TAG] [COMMAND] [ARG...]</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a:p>
        </p:txBody>
      </p:sp>
      <p:sp>
        <p:nvSpPr>
          <p:cNvPr id="14" name="Slide Number Placeholder 13">
            <a:extLst>
              <a:ext uri="{FF2B5EF4-FFF2-40B4-BE49-F238E27FC236}">
                <a16:creationId xmlns:a16="http://schemas.microsoft.com/office/drawing/2014/main" id="{76EF7CD2-E217-486C-9D5D-B8F2FCC71201}"/>
              </a:ext>
            </a:extLst>
          </p:cNvPr>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val="2109246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6"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8"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9"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81" name="Rectangle 80">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84"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5"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6"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7"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8"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9"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5" name="Titre 4">
            <a:extLst>
              <a:ext uri="{FF2B5EF4-FFF2-40B4-BE49-F238E27FC236}">
                <a16:creationId xmlns:a16="http://schemas.microsoft.com/office/drawing/2014/main" id="{8905E721-5630-4C32-808D-4EE4AC005A3E}"/>
              </a:ext>
            </a:extLst>
          </p:cNvPr>
          <p:cNvSpPr>
            <a:spLocks noGrp="1"/>
          </p:cNvSpPr>
          <p:nvPr>
            <p:ph type="title"/>
          </p:nvPr>
        </p:nvSpPr>
        <p:spPr>
          <a:xfrm>
            <a:off x="5448299" y="1380068"/>
            <a:ext cx="6054723" cy="2616199"/>
          </a:xfrm>
        </p:spPr>
        <p:txBody>
          <a:bodyPr vert="horz" lIns="91440" tIns="45720" rIns="91440" bIns="45720" rtlCol="0" anchor="b">
            <a:normAutofit/>
          </a:bodyPr>
          <a:lstStyle/>
          <a:p>
            <a:pPr algn="r"/>
            <a:r>
              <a:rPr lang="en-US" sz="6000"/>
              <a:t>Cas d’utilisation </a:t>
            </a:r>
          </a:p>
        </p:txBody>
      </p:sp>
      <p:pic>
        <p:nvPicPr>
          <p:cNvPr id="6148" name="Picture 4">
            <a:extLst>
              <a:ext uri="{FF2B5EF4-FFF2-40B4-BE49-F238E27FC236}">
                <a16:creationId xmlns:a16="http://schemas.microsoft.com/office/drawing/2014/main" id="{18330462-3ADB-43C0-BB1C-A02D500011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65" r="-3" b="9089"/>
          <a:stretch/>
        </p:blipFill>
        <p:spPr bwMode="auto">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57502EC3-0D04-416B-BEE7-E570847FC9EF}"/>
              </a:ext>
            </a:extLst>
          </p:cNvPr>
          <p:cNvSpPr>
            <a:spLocks noGrp="1"/>
          </p:cNvSpPr>
          <p:nvPr>
            <p:ph type="sldNum" sz="quarter" idx="12"/>
          </p:nvPr>
        </p:nvSpPr>
        <p:spPr/>
        <p:txBody>
          <a:bodyPr/>
          <a:lstStyle/>
          <a:p>
            <a:fld id="{D57F1E4F-1CFF-5643-939E-217C01CDF565}" type="slidenum">
              <a:rPr lang="en-US" smtClean="0"/>
              <a:pPr/>
              <a:t>28</a:t>
            </a:fld>
            <a:endParaRPr lang="en-US"/>
          </a:p>
        </p:txBody>
      </p:sp>
    </p:spTree>
    <p:extLst>
      <p:ext uri="{BB962C8B-B14F-4D97-AF65-F5344CB8AC3E}">
        <p14:creationId xmlns:p14="http://schemas.microsoft.com/office/powerpoint/2010/main" val="307403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711479" y="276610"/>
            <a:ext cx="5249030" cy="681135"/>
          </a:xfrm>
        </p:spPr>
        <p:txBody>
          <a:bodyPr>
            <a:normAutofit/>
          </a:bodyPr>
          <a:lstStyle/>
          <a:p>
            <a:r>
              <a:rPr lang="en-US" sz="3200"/>
              <a:t>Compiler avec des </a:t>
            </a:r>
            <a:r>
              <a:rPr lang="en-US" sz="3200" err="1"/>
              <a:t>conteneurs</a:t>
            </a:r>
            <a:endParaRPr lang="en-US" sz="3200"/>
          </a:p>
        </p:txBody>
      </p:sp>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2">
            <a:extLst>
              <a:ext uri="{FF2B5EF4-FFF2-40B4-BE49-F238E27FC236}">
                <a16:creationId xmlns:a16="http://schemas.microsoft.com/office/drawing/2014/main" id="{59147F36-5C0B-4F94-926A-E1F31633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746" y="324412"/>
            <a:ext cx="964842" cy="7429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BD7AEB4-DE64-4087-BE65-9D7EB7C330C4}"/>
              </a:ext>
            </a:extLst>
          </p:cNvPr>
          <p:cNvPicPr>
            <a:picLocks noChangeAspect="1"/>
          </p:cNvPicPr>
          <p:nvPr/>
        </p:nvPicPr>
        <p:blipFill>
          <a:blip r:embed="rId3"/>
          <a:stretch>
            <a:fillRect/>
          </a:stretch>
        </p:blipFill>
        <p:spPr>
          <a:xfrm>
            <a:off x="1711479" y="1922495"/>
            <a:ext cx="4408603" cy="2665542"/>
          </a:xfrm>
          <a:prstGeom prst="rect">
            <a:avLst/>
          </a:prstGeom>
        </p:spPr>
      </p:pic>
      <p:pic>
        <p:nvPicPr>
          <p:cNvPr id="7" name="Image 6">
            <a:extLst>
              <a:ext uri="{FF2B5EF4-FFF2-40B4-BE49-F238E27FC236}">
                <a16:creationId xmlns:a16="http://schemas.microsoft.com/office/drawing/2014/main" id="{1FCB5109-9D6B-41E5-9FA0-6A9992ADA260}"/>
              </a:ext>
            </a:extLst>
          </p:cNvPr>
          <p:cNvPicPr>
            <a:picLocks noChangeAspect="1"/>
          </p:cNvPicPr>
          <p:nvPr/>
        </p:nvPicPr>
        <p:blipFill>
          <a:blip r:embed="rId4"/>
          <a:stretch>
            <a:fillRect/>
          </a:stretch>
        </p:blipFill>
        <p:spPr>
          <a:xfrm>
            <a:off x="6784297" y="2537449"/>
            <a:ext cx="5086350" cy="2050588"/>
          </a:xfrm>
          <a:prstGeom prst="rect">
            <a:avLst/>
          </a:prstGeom>
        </p:spPr>
      </p:pic>
      <p:sp>
        <p:nvSpPr>
          <p:cNvPr id="15" name="ZoneTexte 14">
            <a:extLst>
              <a:ext uri="{FF2B5EF4-FFF2-40B4-BE49-F238E27FC236}">
                <a16:creationId xmlns:a16="http://schemas.microsoft.com/office/drawing/2014/main" id="{A19DFA3E-42B7-4DDE-83DF-EF0CE3E284C9}"/>
              </a:ext>
            </a:extLst>
          </p:cNvPr>
          <p:cNvSpPr txBox="1"/>
          <p:nvPr/>
        </p:nvSpPr>
        <p:spPr>
          <a:xfrm>
            <a:off x="3161555" y="4748986"/>
            <a:ext cx="1603699" cy="369332"/>
          </a:xfrm>
          <a:prstGeom prst="rect">
            <a:avLst/>
          </a:prstGeom>
          <a:noFill/>
        </p:spPr>
        <p:txBody>
          <a:bodyPr wrap="square">
            <a:spAutoFit/>
          </a:bodyPr>
          <a:lstStyle/>
          <a:p>
            <a:r>
              <a:rPr lang="fr-FR" err="1"/>
              <a:t>Dockerfile</a:t>
            </a:r>
            <a:endParaRPr lang="fr-FR"/>
          </a:p>
        </p:txBody>
      </p:sp>
      <p:sp>
        <p:nvSpPr>
          <p:cNvPr id="16" name="ZoneTexte 15">
            <a:extLst>
              <a:ext uri="{FF2B5EF4-FFF2-40B4-BE49-F238E27FC236}">
                <a16:creationId xmlns:a16="http://schemas.microsoft.com/office/drawing/2014/main" id="{54BBBBD2-55B3-4C0E-A4FD-E5EB1A847DB1}"/>
              </a:ext>
            </a:extLst>
          </p:cNvPr>
          <p:cNvSpPr txBox="1"/>
          <p:nvPr/>
        </p:nvSpPr>
        <p:spPr>
          <a:xfrm>
            <a:off x="8525622" y="4748986"/>
            <a:ext cx="1603699" cy="369332"/>
          </a:xfrm>
          <a:prstGeom prst="rect">
            <a:avLst/>
          </a:prstGeom>
          <a:noFill/>
        </p:spPr>
        <p:txBody>
          <a:bodyPr wrap="square">
            <a:spAutoFit/>
          </a:bodyPr>
          <a:lstStyle/>
          <a:p>
            <a:r>
              <a:rPr lang="fr-FR"/>
              <a:t>Code source</a:t>
            </a:r>
          </a:p>
        </p:txBody>
      </p:sp>
      <p:sp>
        <p:nvSpPr>
          <p:cNvPr id="8" name="Espace réservé du numéro de diapositive 7">
            <a:extLst>
              <a:ext uri="{FF2B5EF4-FFF2-40B4-BE49-F238E27FC236}">
                <a16:creationId xmlns:a16="http://schemas.microsoft.com/office/drawing/2014/main" id="{7274F900-AD91-4CCE-AE8C-41EFD35CD4BA}"/>
              </a:ext>
            </a:extLst>
          </p:cNvPr>
          <p:cNvSpPr>
            <a:spLocks noGrp="1"/>
          </p:cNvSpPr>
          <p:nvPr>
            <p:ph type="sldNum" sz="quarter" idx="12"/>
          </p:nvPr>
        </p:nvSpPr>
        <p:spPr/>
        <p:txBody>
          <a:bodyPr/>
          <a:lstStyle/>
          <a:p>
            <a:fld id="{D57F1E4F-1CFF-5643-939E-217C01CDF565}" type="slidenum">
              <a:rPr lang="en-US" smtClean="0"/>
              <a:pPr/>
              <a:t>29</a:t>
            </a:fld>
            <a:endParaRPr lang="en-US"/>
          </a:p>
        </p:txBody>
      </p:sp>
    </p:spTree>
    <p:extLst>
      <p:ext uri="{BB962C8B-B14F-4D97-AF65-F5344CB8AC3E}">
        <p14:creationId xmlns:p14="http://schemas.microsoft.com/office/powerpoint/2010/main" val="326150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484312" y="685800"/>
            <a:ext cx="2812386" cy="1752599"/>
          </a:xfrm>
        </p:spPr>
        <p:txBody>
          <a:bodyPr>
            <a:normAutofit/>
          </a:bodyPr>
          <a:lstStyle/>
          <a:p>
            <a:r>
              <a:rPr lang="en-US" sz="3200"/>
              <a:t>C’est quoi la </a:t>
            </a:r>
            <a:r>
              <a:rPr lang="en-US" sz="3200" err="1"/>
              <a:t>virtualisation</a:t>
            </a:r>
            <a:r>
              <a:rPr lang="en-US" sz="3200"/>
              <a:t> ?</a:t>
            </a:r>
          </a:p>
        </p:txBody>
      </p:sp>
      <p:sp>
        <p:nvSpPr>
          <p:cNvPr id="3" name="Content Placeholder 2">
            <a:extLst>
              <a:ext uri="{FF2B5EF4-FFF2-40B4-BE49-F238E27FC236}">
                <a16:creationId xmlns:a16="http://schemas.microsoft.com/office/drawing/2014/main" id="{997F86FC-C302-4332-9374-A961D48C197D}"/>
              </a:ext>
            </a:extLst>
          </p:cNvPr>
          <p:cNvSpPr>
            <a:spLocks noGrp="1"/>
          </p:cNvSpPr>
          <p:nvPr>
            <p:ph idx="1"/>
          </p:nvPr>
        </p:nvSpPr>
        <p:spPr>
          <a:xfrm>
            <a:off x="1484311" y="2666999"/>
            <a:ext cx="2812386" cy="3124201"/>
          </a:xfrm>
        </p:spPr>
        <p:txBody>
          <a:bodyPr>
            <a:normAutofit/>
          </a:bodyPr>
          <a:lstStyle/>
          <a:p>
            <a:pPr marL="0" indent="0">
              <a:buNone/>
            </a:pPr>
            <a:r>
              <a:rPr lang="fr-FR" sz="1800"/>
              <a:t>La virtualisation est une technologie qui permet de faire fonctionner plusieurs systèmes d'exploitation, en parallèle, sur un même ordinateur</a:t>
            </a:r>
            <a:endParaRPr lang="en-US" sz="1800"/>
          </a:p>
        </p:txBody>
      </p:sp>
      <p:pic>
        <p:nvPicPr>
          <p:cNvPr id="5" name="Picture 4" descr="Diagram&#10;&#10;Description automatically generated">
            <a:extLst>
              <a:ext uri="{FF2B5EF4-FFF2-40B4-BE49-F238E27FC236}">
                <a16:creationId xmlns:a16="http://schemas.microsoft.com/office/drawing/2014/main" id="{ADB10724-6ACA-4C05-8D4F-12BFB26EA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551" y="1929146"/>
            <a:ext cx="3329643" cy="26553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descr="Diagram&#10;&#10;Description automatically generated">
            <a:extLst>
              <a:ext uri="{FF2B5EF4-FFF2-40B4-BE49-F238E27FC236}">
                <a16:creationId xmlns:a16="http://schemas.microsoft.com/office/drawing/2014/main" id="{D3289266-034F-4401-B613-3A1F66D0E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1947" y="1699755"/>
            <a:ext cx="3297635" cy="325641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cxnSp>
        <p:nvCxnSpPr>
          <p:cNvPr id="11" name="Straight Arrow Connector 10">
            <a:extLst>
              <a:ext uri="{FF2B5EF4-FFF2-40B4-BE49-F238E27FC236}">
                <a16:creationId xmlns:a16="http://schemas.microsoft.com/office/drawing/2014/main" id="{EF7B11B6-1205-4E5E-9338-C6621F5DA30C}"/>
              </a:ext>
            </a:extLst>
          </p:cNvPr>
          <p:cNvCxnSpPr/>
          <p:nvPr/>
        </p:nvCxnSpPr>
        <p:spPr>
          <a:xfrm>
            <a:off x="8077200" y="3256841"/>
            <a:ext cx="355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Slide Number Placeholder 3">
            <a:extLst>
              <a:ext uri="{FF2B5EF4-FFF2-40B4-BE49-F238E27FC236}">
                <a16:creationId xmlns:a16="http://schemas.microsoft.com/office/drawing/2014/main" id="{15F111E5-8CEA-4F52-8085-1C41806D1793}"/>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482070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711478" y="276610"/>
            <a:ext cx="8417645" cy="681135"/>
          </a:xfrm>
        </p:spPr>
        <p:txBody>
          <a:bodyPr>
            <a:normAutofit fontScale="90000"/>
          </a:bodyPr>
          <a:lstStyle/>
          <a:p>
            <a:r>
              <a:rPr lang="en-US" sz="3200" err="1"/>
              <a:t>Monitorer</a:t>
            </a:r>
            <a:r>
              <a:rPr lang="en-US" sz="3200"/>
              <a:t> un ensemble de </a:t>
            </a:r>
            <a:r>
              <a:rPr lang="en-US" sz="3200" err="1"/>
              <a:t>conteneurs</a:t>
            </a:r>
            <a:r>
              <a:rPr lang="en-US" sz="3200"/>
              <a:t> (</a:t>
            </a:r>
            <a:r>
              <a:rPr lang="en-US" sz="3200" err="1"/>
              <a:t>Utilisation</a:t>
            </a:r>
            <a:r>
              <a:rPr lang="en-US" sz="3200"/>
              <a:t> RAM, CPU, …)</a:t>
            </a:r>
          </a:p>
        </p:txBody>
      </p:sp>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2">
            <a:extLst>
              <a:ext uri="{FF2B5EF4-FFF2-40B4-BE49-F238E27FC236}">
                <a16:creationId xmlns:a16="http://schemas.microsoft.com/office/drawing/2014/main" id="{59147F36-5C0B-4F94-926A-E1F31633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746" y="324412"/>
            <a:ext cx="964842" cy="742980"/>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A19DFA3E-42B7-4DDE-83DF-EF0CE3E284C9}"/>
              </a:ext>
            </a:extLst>
          </p:cNvPr>
          <p:cNvSpPr txBox="1"/>
          <p:nvPr/>
        </p:nvSpPr>
        <p:spPr>
          <a:xfrm>
            <a:off x="3208289" y="4748986"/>
            <a:ext cx="1081833" cy="369332"/>
          </a:xfrm>
          <a:prstGeom prst="rect">
            <a:avLst/>
          </a:prstGeom>
          <a:noFill/>
        </p:spPr>
        <p:txBody>
          <a:bodyPr wrap="square">
            <a:spAutoFit/>
          </a:bodyPr>
          <a:lstStyle/>
          <a:p>
            <a:r>
              <a:rPr lang="fr-FR" err="1"/>
              <a:t>cAdvisor</a:t>
            </a:r>
            <a:endParaRPr lang="fr-FR"/>
          </a:p>
        </p:txBody>
      </p:sp>
      <p:sp>
        <p:nvSpPr>
          <p:cNvPr id="16" name="ZoneTexte 15">
            <a:extLst>
              <a:ext uri="{FF2B5EF4-FFF2-40B4-BE49-F238E27FC236}">
                <a16:creationId xmlns:a16="http://schemas.microsoft.com/office/drawing/2014/main" id="{54BBBBD2-55B3-4C0E-A4FD-E5EB1A847DB1}"/>
              </a:ext>
            </a:extLst>
          </p:cNvPr>
          <p:cNvSpPr txBox="1"/>
          <p:nvPr/>
        </p:nvSpPr>
        <p:spPr>
          <a:xfrm>
            <a:off x="8439897" y="5915798"/>
            <a:ext cx="1603699" cy="369332"/>
          </a:xfrm>
          <a:prstGeom prst="rect">
            <a:avLst/>
          </a:prstGeom>
          <a:noFill/>
        </p:spPr>
        <p:txBody>
          <a:bodyPr wrap="square">
            <a:spAutoFit/>
          </a:bodyPr>
          <a:lstStyle/>
          <a:p>
            <a:r>
              <a:rPr lang="fr-FR"/>
              <a:t>Code source</a:t>
            </a:r>
          </a:p>
        </p:txBody>
      </p:sp>
      <p:pic>
        <p:nvPicPr>
          <p:cNvPr id="9218" name="Picture 2" descr="cAdvisor Logo - Album on Imgur">
            <a:extLst>
              <a:ext uri="{FF2B5EF4-FFF2-40B4-BE49-F238E27FC236}">
                <a16:creationId xmlns:a16="http://schemas.microsoft.com/office/drawing/2014/main" id="{240A8EC1-0082-47CF-B2CD-88FFB10BC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713" y="2612208"/>
            <a:ext cx="1804987" cy="197582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57C7EE7C-D1F3-415E-8322-40DF35ECA34D}"/>
              </a:ext>
            </a:extLst>
          </p:cNvPr>
          <p:cNvPicPr>
            <a:picLocks noChangeAspect="1"/>
          </p:cNvPicPr>
          <p:nvPr/>
        </p:nvPicPr>
        <p:blipFill>
          <a:blip r:embed="rId4"/>
          <a:stretch>
            <a:fillRect/>
          </a:stretch>
        </p:blipFill>
        <p:spPr>
          <a:xfrm>
            <a:off x="7375789" y="1471613"/>
            <a:ext cx="3438223" cy="4281189"/>
          </a:xfrm>
          <a:prstGeom prst="rect">
            <a:avLst/>
          </a:prstGeom>
        </p:spPr>
      </p:pic>
      <p:sp>
        <p:nvSpPr>
          <p:cNvPr id="8" name="Espace réservé du numéro de diapositive 7">
            <a:extLst>
              <a:ext uri="{FF2B5EF4-FFF2-40B4-BE49-F238E27FC236}">
                <a16:creationId xmlns:a16="http://schemas.microsoft.com/office/drawing/2014/main" id="{06FEB568-0D66-4816-B857-21515C667FD4}"/>
              </a:ext>
            </a:extLst>
          </p:cNvPr>
          <p:cNvSpPr>
            <a:spLocks noGrp="1"/>
          </p:cNvSpPr>
          <p:nvPr>
            <p:ph type="sldNum" sz="quarter" idx="12"/>
          </p:nvPr>
        </p:nvSpPr>
        <p:spPr/>
        <p:txBody>
          <a:bodyPr/>
          <a:lstStyle/>
          <a:p>
            <a:fld id="{D57F1E4F-1CFF-5643-939E-217C01CDF565}" type="slidenum">
              <a:rPr lang="en-US" smtClean="0"/>
              <a:pPr/>
              <a:t>30</a:t>
            </a:fld>
            <a:endParaRPr lang="en-US"/>
          </a:p>
        </p:txBody>
      </p:sp>
    </p:spTree>
    <p:extLst>
      <p:ext uri="{BB962C8B-B14F-4D97-AF65-F5344CB8AC3E}">
        <p14:creationId xmlns:p14="http://schemas.microsoft.com/office/powerpoint/2010/main" val="1515767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64824" y="424063"/>
            <a:ext cx="9256525" cy="681135"/>
          </a:xfrm>
        </p:spPr>
        <p:txBody>
          <a:bodyPr>
            <a:normAutofit fontScale="90000"/>
          </a:bodyPr>
          <a:lstStyle/>
          <a:p>
            <a:pPr algn="l"/>
            <a:r>
              <a:rPr lang="en-US" sz="3200" err="1"/>
              <a:t>Utiliser</a:t>
            </a:r>
            <a:r>
              <a:rPr lang="en-US" sz="3200"/>
              <a:t> un firewall pour </a:t>
            </a:r>
            <a:r>
              <a:rPr lang="en-US" sz="3200" err="1"/>
              <a:t>sécuriser</a:t>
            </a:r>
            <a:r>
              <a:rPr lang="en-US" sz="3200"/>
              <a:t> </a:t>
            </a:r>
            <a:r>
              <a:rPr lang="en-US" sz="3200" err="1"/>
              <a:t>une</a:t>
            </a:r>
            <a:r>
              <a:rPr lang="en-US" sz="3200"/>
              <a:t> application </a:t>
            </a:r>
            <a:r>
              <a:rPr lang="en-US" sz="3200" err="1"/>
              <a:t>vulnérable</a:t>
            </a:r>
            <a:endParaRPr lang="en-US" sz="3200"/>
          </a:p>
        </p:txBody>
      </p:sp>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2">
            <a:extLst>
              <a:ext uri="{FF2B5EF4-FFF2-40B4-BE49-F238E27FC236}">
                <a16:creationId xmlns:a16="http://schemas.microsoft.com/office/drawing/2014/main" id="{59147F36-5C0B-4F94-926A-E1F31633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3656" y="315081"/>
            <a:ext cx="964842" cy="742980"/>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A19DFA3E-42B7-4DDE-83DF-EF0CE3E284C9}"/>
              </a:ext>
            </a:extLst>
          </p:cNvPr>
          <p:cNvSpPr txBox="1"/>
          <p:nvPr/>
        </p:nvSpPr>
        <p:spPr>
          <a:xfrm>
            <a:off x="2719728" y="3983876"/>
            <a:ext cx="2114825" cy="369332"/>
          </a:xfrm>
          <a:prstGeom prst="rect">
            <a:avLst/>
          </a:prstGeom>
          <a:noFill/>
        </p:spPr>
        <p:txBody>
          <a:bodyPr wrap="square">
            <a:spAutoFit/>
          </a:bodyPr>
          <a:lstStyle/>
          <a:p>
            <a:r>
              <a:rPr lang="fr-FR" err="1"/>
              <a:t>Owasp</a:t>
            </a:r>
            <a:r>
              <a:rPr lang="fr-FR"/>
              <a:t>/</a:t>
            </a:r>
            <a:r>
              <a:rPr lang="fr-FR" err="1"/>
              <a:t>modsecurity</a:t>
            </a:r>
            <a:endParaRPr lang="fr-FR"/>
          </a:p>
        </p:txBody>
      </p:sp>
      <p:sp>
        <p:nvSpPr>
          <p:cNvPr id="16" name="ZoneTexte 15">
            <a:extLst>
              <a:ext uri="{FF2B5EF4-FFF2-40B4-BE49-F238E27FC236}">
                <a16:creationId xmlns:a16="http://schemas.microsoft.com/office/drawing/2014/main" id="{54BBBBD2-55B3-4C0E-A4FD-E5EB1A847DB1}"/>
              </a:ext>
            </a:extLst>
          </p:cNvPr>
          <p:cNvSpPr txBox="1"/>
          <p:nvPr/>
        </p:nvSpPr>
        <p:spPr>
          <a:xfrm>
            <a:off x="8201967" y="5965909"/>
            <a:ext cx="1603699" cy="369332"/>
          </a:xfrm>
          <a:prstGeom prst="rect">
            <a:avLst/>
          </a:prstGeom>
          <a:noFill/>
        </p:spPr>
        <p:txBody>
          <a:bodyPr wrap="square">
            <a:spAutoFit/>
          </a:bodyPr>
          <a:lstStyle/>
          <a:p>
            <a:r>
              <a:rPr lang="fr-FR"/>
              <a:t>Code source</a:t>
            </a:r>
          </a:p>
        </p:txBody>
      </p:sp>
      <p:pic>
        <p:nvPicPr>
          <p:cNvPr id="5" name="Image 4">
            <a:extLst>
              <a:ext uri="{FF2B5EF4-FFF2-40B4-BE49-F238E27FC236}">
                <a16:creationId xmlns:a16="http://schemas.microsoft.com/office/drawing/2014/main" id="{195E4C03-E117-4513-BF01-9B27F4D33F0A}"/>
              </a:ext>
            </a:extLst>
          </p:cNvPr>
          <p:cNvPicPr>
            <a:picLocks noChangeAspect="1"/>
          </p:cNvPicPr>
          <p:nvPr/>
        </p:nvPicPr>
        <p:blipFill>
          <a:blip r:embed="rId3"/>
          <a:stretch>
            <a:fillRect/>
          </a:stretch>
        </p:blipFill>
        <p:spPr>
          <a:xfrm>
            <a:off x="7357449" y="1464020"/>
            <a:ext cx="3158152" cy="4366433"/>
          </a:xfrm>
          <a:prstGeom prst="rect">
            <a:avLst/>
          </a:prstGeom>
        </p:spPr>
      </p:pic>
      <p:pic>
        <p:nvPicPr>
          <p:cNvPr id="11266" name="Picture 2" descr="OWASP ModSecurity Core Rule Set | OWASP Foundation">
            <a:extLst>
              <a:ext uri="{FF2B5EF4-FFF2-40B4-BE49-F238E27FC236}">
                <a16:creationId xmlns:a16="http://schemas.microsoft.com/office/drawing/2014/main" id="{A176C2A6-34E1-4771-A545-193DA20E5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189" y="2265688"/>
            <a:ext cx="3102317" cy="155721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a:extLst>
              <a:ext uri="{FF2B5EF4-FFF2-40B4-BE49-F238E27FC236}">
                <a16:creationId xmlns:a16="http://schemas.microsoft.com/office/drawing/2014/main" id="{575E2437-D0B5-4ED3-996B-5368201E4350}"/>
              </a:ext>
            </a:extLst>
          </p:cNvPr>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3766794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473BA01E-B183-4BEF-9D51-2EB6EB17D714}"/>
              </a:ext>
            </a:extLst>
          </p:cNvPr>
          <p:cNvSpPr>
            <a:spLocks noGrp="1"/>
          </p:cNvSpPr>
          <p:nvPr>
            <p:ph type="title"/>
          </p:nvPr>
        </p:nvSpPr>
        <p:spPr>
          <a:xfrm>
            <a:off x="4089399" y="4078424"/>
            <a:ext cx="7413623" cy="1155427"/>
          </a:xfrm>
        </p:spPr>
        <p:txBody>
          <a:bodyPr vert="horz" lIns="91440" tIns="45720" rIns="91440" bIns="45720" rtlCol="0" anchor="b">
            <a:normAutofit/>
          </a:bodyPr>
          <a:lstStyle/>
          <a:p>
            <a:pPr algn="r"/>
            <a:r>
              <a:rPr lang="en-US" sz="6000"/>
              <a:t>Quiz Kahoot #3</a:t>
            </a:r>
          </a:p>
        </p:txBody>
      </p:sp>
      <p:sp>
        <p:nvSpPr>
          <p:cNvPr id="19"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8">
            <a:extLst>
              <a:ext uri="{FF2B5EF4-FFF2-40B4-BE49-F238E27FC236}">
                <a16:creationId xmlns:a16="http://schemas.microsoft.com/office/drawing/2014/main" id="{E106E5FF-F756-4922-9703-A011F691A9D3}"/>
              </a:ext>
            </a:extLst>
          </p:cNvPr>
          <p:cNvPicPr>
            <a:picLocks noChangeAspect="1"/>
          </p:cNvPicPr>
          <p:nvPr/>
        </p:nvPicPr>
        <p:blipFill>
          <a:blip r:embed="rId3"/>
          <a:stretch>
            <a:fillRect/>
          </a:stretch>
        </p:blipFill>
        <p:spPr>
          <a:xfrm>
            <a:off x="4047309" y="959423"/>
            <a:ext cx="7175863" cy="2439793"/>
          </a:xfrm>
          <a:prstGeom prst="rect">
            <a:avLst/>
          </a:prstGeom>
        </p:spPr>
      </p:pic>
      <p:sp>
        <p:nvSpPr>
          <p:cNvPr id="4" name="Espace réservé du numéro de diapositive 3">
            <a:extLst>
              <a:ext uri="{FF2B5EF4-FFF2-40B4-BE49-F238E27FC236}">
                <a16:creationId xmlns:a16="http://schemas.microsoft.com/office/drawing/2014/main" id="{B634C42E-8654-4AC7-AD27-CDEA0D3F870B}"/>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pPr defTabSz="914400">
              <a:spcAft>
                <a:spcPts val="600"/>
              </a:spcAft>
            </a:pPr>
            <a:fld id="{D57F1E4F-1CFF-5643-939E-217C01CDF565}" type="slidenum">
              <a:rPr lang="en-US" dirty="0"/>
              <a:pPr defTabSz="914400">
                <a:spcAft>
                  <a:spcPts val="600"/>
                </a:spcAft>
              </a:pPr>
              <a:t>32</a:t>
            </a:fld>
            <a:endParaRPr lang="en-US"/>
          </a:p>
        </p:txBody>
      </p:sp>
    </p:spTree>
    <p:extLst>
      <p:ext uri="{BB962C8B-B14F-4D97-AF65-F5344CB8AC3E}">
        <p14:creationId xmlns:p14="http://schemas.microsoft.com/office/powerpoint/2010/main" val="1133280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
            <a:extLst>
              <a:ext uri="{FF2B5EF4-FFF2-40B4-BE49-F238E27FC236}">
                <a16:creationId xmlns:a16="http://schemas.microsoft.com/office/drawing/2014/main" id="{271F11B2-F517-4D7B-8CC9-16AC4D065283}"/>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F80A29E2-1A6F-4BF7-8628-16B21C3CCEA1}"/>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9987C1-91E7-46D7-AC7B-9F55A10DE512}"/>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4E6585-649A-4975-99DF-1AD255A52120}"/>
              </a:ext>
            </a:extLst>
          </p:cNvPr>
          <p:cNvSpPr>
            <a:spLocks noChangeArrowheads="1"/>
          </p:cNvSpPr>
          <p:nvPr/>
        </p:nvSpPr>
        <p:spPr bwMode="auto">
          <a:xfrm>
            <a:off x="0" y="74075"/>
            <a:ext cx="65" cy="30904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F5C758C-F00D-47F7-A849-FFE2DCDDA267}"/>
              </a:ext>
            </a:extLst>
          </p:cNvPr>
          <p:cNvSpPr>
            <a:spLocks noChangeArrowheads="1"/>
          </p:cNvSpPr>
          <p:nvPr/>
        </p:nvSpPr>
        <p:spPr bwMode="auto">
          <a:xfrm>
            <a:off x="0" y="90100"/>
            <a:ext cx="65" cy="276999"/>
          </a:xfrm>
          <a:prstGeom prst="rect">
            <a:avLst/>
          </a:prstGeom>
          <a:solidFill>
            <a:srgbClr val="FB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re 5">
            <a:extLst>
              <a:ext uri="{FF2B5EF4-FFF2-40B4-BE49-F238E27FC236}">
                <a16:creationId xmlns:a16="http://schemas.microsoft.com/office/drawing/2014/main" id="{93D0C4DE-1BEF-445B-96E8-72C9E6703379}"/>
              </a:ext>
            </a:extLst>
          </p:cNvPr>
          <p:cNvSpPr>
            <a:spLocks noGrp="1"/>
          </p:cNvSpPr>
          <p:nvPr>
            <p:ph type="title"/>
          </p:nvPr>
        </p:nvSpPr>
        <p:spPr>
          <a:xfrm>
            <a:off x="1591614" y="265924"/>
            <a:ext cx="7748330" cy="914400"/>
          </a:xfrm>
        </p:spPr>
        <p:txBody>
          <a:bodyPr/>
          <a:lstStyle/>
          <a:p>
            <a:r>
              <a:rPr lang="fr-FR"/>
              <a:t>Lien des ressources de la formation</a:t>
            </a:r>
          </a:p>
        </p:txBody>
      </p:sp>
      <p:sp>
        <p:nvSpPr>
          <p:cNvPr id="17" name="ZoneTexte 16">
            <a:extLst>
              <a:ext uri="{FF2B5EF4-FFF2-40B4-BE49-F238E27FC236}">
                <a16:creationId xmlns:a16="http://schemas.microsoft.com/office/drawing/2014/main" id="{65C2367E-D800-4E9F-A336-E37BF332FFFB}"/>
              </a:ext>
            </a:extLst>
          </p:cNvPr>
          <p:cNvSpPr txBox="1"/>
          <p:nvPr/>
        </p:nvSpPr>
        <p:spPr>
          <a:xfrm>
            <a:off x="2424630" y="2309727"/>
            <a:ext cx="8403262" cy="923330"/>
          </a:xfrm>
          <a:prstGeom prst="rect">
            <a:avLst/>
          </a:prstGeom>
          <a:noFill/>
        </p:spPr>
        <p:txBody>
          <a:bodyPr wrap="none" rtlCol="0">
            <a:spAutoFit/>
          </a:bodyPr>
          <a:lstStyle/>
          <a:p>
            <a:r>
              <a:rPr lang="en-US">
                <a:effectLst/>
                <a:latin typeface="Noto Sans" panose="020B0502040504020204" pitchFamily="34" charset="0"/>
                <a:ea typeface="Times New Roman" panose="02020603050405020304" pitchFamily="18" charset="0"/>
              </a:rPr>
              <a:t>- </a:t>
            </a:r>
            <a:r>
              <a:rPr lang="en-US" err="1">
                <a:effectLst/>
                <a:latin typeface="Noto Sans" panose="020B0502040504020204" pitchFamily="34" charset="0"/>
                <a:ea typeface="Times New Roman" panose="02020603050405020304" pitchFamily="18" charset="0"/>
              </a:rPr>
              <a:t>Fichiers</a:t>
            </a:r>
            <a:r>
              <a:rPr lang="en-US">
                <a:effectLst/>
                <a:latin typeface="Noto Sans" panose="020B0502040504020204" pitchFamily="34" charset="0"/>
                <a:ea typeface="Times New Roman" panose="02020603050405020304" pitchFamily="18" charset="0"/>
              </a:rPr>
              <a:t> </a:t>
            </a:r>
            <a:r>
              <a:rPr lang="en-US" err="1">
                <a:effectLst/>
                <a:latin typeface="Noto Sans" panose="020B0502040504020204" pitchFamily="34" charset="0"/>
                <a:ea typeface="Times New Roman" panose="02020603050405020304" pitchFamily="18" charset="0"/>
              </a:rPr>
              <a:t>Dockerfile</a:t>
            </a:r>
            <a:r>
              <a:rPr lang="en-US">
                <a:effectLst/>
                <a:latin typeface="Noto Sans" panose="020B0502040504020204" pitchFamily="34" charset="0"/>
                <a:ea typeface="Times New Roman" panose="02020603050405020304" pitchFamily="18" charset="0"/>
              </a:rPr>
              <a:t>, docker-</a:t>
            </a:r>
            <a:r>
              <a:rPr lang="en-US" err="1">
                <a:effectLst/>
                <a:latin typeface="Noto Sans" panose="020B0502040504020204" pitchFamily="34" charset="0"/>
                <a:ea typeface="Times New Roman" panose="02020603050405020304" pitchFamily="18" charset="0"/>
              </a:rPr>
              <a:t>compose.yaml</a:t>
            </a:r>
            <a:r>
              <a:rPr lang="en-US">
                <a:effectLst/>
                <a:latin typeface="Noto Sans" panose="020B0502040504020204" pitchFamily="34" charset="0"/>
                <a:ea typeface="Times New Roman" panose="02020603050405020304" pitchFamily="18" charset="0"/>
              </a:rPr>
              <a:t>, code source et </a:t>
            </a:r>
            <a:r>
              <a:rPr lang="en-US" err="1">
                <a:effectLst/>
                <a:latin typeface="Noto Sans" panose="020B0502040504020204" pitchFamily="34" charset="0"/>
                <a:ea typeface="Times New Roman" panose="02020603050405020304" pitchFamily="18" charset="0"/>
              </a:rPr>
              <a:t>autres</a:t>
            </a:r>
            <a:r>
              <a:rPr lang="en-US">
                <a:effectLst/>
                <a:latin typeface="Noto Sans" panose="020B0502040504020204" pitchFamily="34" charset="0"/>
                <a:ea typeface="Times New Roman" panose="02020603050405020304" pitchFamily="18" charset="0"/>
              </a:rPr>
              <a:t>: </a:t>
            </a:r>
          </a:p>
          <a:p>
            <a:endParaRPr lang="en-US">
              <a:effectLst/>
              <a:latin typeface="Noto Sans" panose="020B0502040504020204" pitchFamily="34" charset="0"/>
              <a:ea typeface="Times New Roman" panose="02020603050405020304" pitchFamily="18" charset="0"/>
            </a:endParaRPr>
          </a:p>
          <a:p>
            <a:r>
              <a:rPr lang="en-US">
                <a:latin typeface="Noto Sans" panose="020B0502040504020204" pitchFamily="34" charset="0"/>
                <a:ea typeface="Times New Roman" panose="02020603050405020304" pitchFamily="18" charset="0"/>
              </a:rPr>
              <a:t>	</a:t>
            </a:r>
            <a:r>
              <a:rPr lang="en-US">
                <a:latin typeface="Noto Sans" panose="020B0502040504020204" pitchFamily="34" charset="0"/>
                <a:ea typeface="Times New Roman" panose="02020603050405020304" pitchFamily="18" charset="0"/>
                <a:hlinkClick r:id="rId2"/>
              </a:rPr>
              <a:t>https://github.com/anamaymane/Formation_docker_management_ZZ3</a:t>
            </a:r>
            <a:endParaRPr lang="en-US">
              <a:effectLst/>
              <a:latin typeface="Noto Sans" panose="020B0502040504020204" pitchFamily="34" charset="0"/>
              <a:ea typeface="Times New Roman" panose="02020603050405020304" pitchFamily="18" charset="0"/>
            </a:endParaRPr>
          </a:p>
        </p:txBody>
      </p:sp>
      <p:sp>
        <p:nvSpPr>
          <p:cNvPr id="7" name="Espace réservé du numéro de diapositive 6">
            <a:extLst>
              <a:ext uri="{FF2B5EF4-FFF2-40B4-BE49-F238E27FC236}">
                <a16:creationId xmlns:a16="http://schemas.microsoft.com/office/drawing/2014/main" id="{6BE651C7-7149-40EB-93F2-9F10926BC86F}"/>
              </a:ext>
            </a:extLst>
          </p:cNvPr>
          <p:cNvSpPr>
            <a:spLocks noGrp="1"/>
          </p:cNvSpPr>
          <p:nvPr>
            <p:ph type="sldNum" sz="quarter" idx="12"/>
          </p:nvPr>
        </p:nvSpPr>
        <p:spPr/>
        <p:txBody>
          <a:bodyPr/>
          <a:lstStyle/>
          <a:p>
            <a:fld id="{D57F1E4F-1CFF-5643-939E-217C01CDF565}" type="slidenum">
              <a:rPr lang="en-US" smtClean="0"/>
              <a:pPr/>
              <a:t>33</a:t>
            </a:fld>
            <a:endParaRPr lang="en-US"/>
          </a:p>
        </p:txBody>
      </p:sp>
    </p:spTree>
    <p:extLst>
      <p:ext uri="{BB962C8B-B14F-4D97-AF65-F5344CB8AC3E}">
        <p14:creationId xmlns:p14="http://schemas.microsoft.com/office/powerpoint/2010/main" val="147715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Virtualisation : qu&amp;#39;est-ce que c&amp;#39;est et à quoi ça sert ?">
            <a:extLst>
              <a:ext uri="{FF2B5EF4-FFF2-40B4-BE49-F238E27FC236}">
                <a16:creationId xmlns:a16="http://schemas.microsoft.com/office/drawing/2014/main" id="{3CC1E42B-5C1D-43AB-B561-CB01E36A9A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24" r="33769" b="-1"/>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4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a:t>Inconvénients ?</a:t>
            </a:r>
          </a:p>
        </p:txBody>
      </p:sp>
      <p:sp>
        <p:nvSpPr>
          <p:cNvPr id="8" name="TextBox 7">
            <a:extLst>
              <a:ext uri="{FF2B5EF4-FFF2-40B4-BE49-F238E27FC236}">
                <a16:creationId xmlns:a16="http://schemas.microsoft.com/office/drawing/2014/main" id="{903F810E-4503-423A-8350-3CF33D8C58BA}"/>
              </a:ext>
            </a:extLst>
          </p:cNvPr>
          <p:cNvSpPr txBox="1"/>
          <p:nvPr/>
        </p:nvSpPr>
        <p:spPr>
          <a:xfrm>
            <a:off x="643468" y="2666999"/>
            <a:ext cx="5260680" cy="312420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Arial"/>
              <a:buChar char="•"/>
            </a:pPr>
            <a:r>
              <a:rPr lang="en-US" sz="1900" err="1"/>
              <a:t>Complexité</a:t>
            </a:r>
            <a:r>
              <a:rPr lang="en-US" sz="1900"/>
              <a:t> de gestion </a:t>
            </a:r>
            <a:r>
              <a:rPr lang="en-US" sz="1900" err="1"/>
              <a:t>apporte</a:t>
            </a:r>
            <a:r>
              <a:rPr lang="en-US" sz="1900"/>
              <a:t> son lot de </a:t>
            </a:r>
            <a:r>
              <a:rPr lang="en-US" sz="1900" err="1"/>
              <a:t>risques</a:t>
            </a:r>
            <a:r>
              <a:rPr lang="en-US" sz="1900"/>
              <a:t> </a:t>
            </a:r>
            <a:r>
              <a:rPr lang="en-US" sz="1900" err="1"/>
              <a:t>inhérents</a:t>
            </a:r>
            <a:r>
              <a:rPr lang="en-US" sz="1900"/>
              <a:t> au “tout </a:t>
            </a:r>
            <a:r>
              <a:rPr lang="en-US" sz="1900" err="1"/>
              <a:t>virtuel</a:t>
            </a:r>
            <a:r>
              <a:rPr lang="en-US" sz="1900"/>
              <a:t>”. </a:t>
            </a:r>
          </a:p>
          <a:p>
            <a:pPr marL="285750" indent="-285750">
              <a:spcBef>
                <a:spcPct val="20000"/>
              </a:spcBef>
              <a:spcAft>
                <a:spcPts val="600"/>
              </a:spcAft>
              <a:buClr>
                <a:schemeClr val="accent1">
                  <a:lumMod val="75000"/>
                </a:schemeClr>
              </a:buClr>
              <a:buSzPct val="145000"/>
              <a:buFont typeface="Arial"/>
              <a:buChar char="•"/>
            </a:pPr>
            <a:r>
              <a:rPr lang="en-US" sz="1900"/>
              <a:t>Si la machine qui </a:t>
            </a:r>
            <a:r>
              <a:rPr lang="en-US" sz="1900" err="1"/>
              <a:t>héberge</a:t>
            </a:r>
            <a:r>
              <a:rPr lang="en-US" sz="1900"/>
              <a:t> </a:t>
            </a:r>
            <a:r>
              <a:rPr lang="en-US" sz="1900" err="1"/>
              <a:t>tous</a:t>
            </a:r>
            <a:r>
              <a:rPr lang="en-US" sz="1900"/>
              <a:t> les OS </a:t>
            </a:r>
            <a:r>
              <a:rPr lang="en-US" sz="1900" err="1"/>
              <a:t>s’arrête</a:t>
            </a:r>
            <a:r>
              <a:rPr lang="en-US" sz="1900"/>
              <a:t> </a:t>
            </a:r>
            <a:r>
              <a:rPr lang="en-US" sz="1900" err="1"/>
              <a:t>ou</a:t>
            </a:r>
            <a:r>
              <a:rPr lang="en-US" sz="1900"/>
              <a:t> </a:t>
            </a:r>
            <a:r>
              <a:rPr lang="en-US" sz="1900" err="1"/>
              <a:t>si</a:t>
            </a:r>
            <a:r>
              <a:rPr lang="en-US" sz="1900"/>
              <a:t> la montée </a:t>
            </a:r>
            <a:r>
              <a:rPr lang="en-US" sz="1900" err="1"/>
              <a:t>en</a:t>
            </a:r>
            <a:r>
              <a:rPr lang="en-US" sz="1900"/>
              <a:t> charge </a:t>
            </a:r>
            <a:r>
              <a:rPr lang="en-US" sz="1900" err="1"/>
              <a:t>d’une</a:t>
            </a:r>
            <a:r>
              <a:rPr lang="en-US" sz="1900"/>
              <a:t> application </a:t>
            </a:r>
            <a:r>
              <a:rPr lang="en-US" sz="1900" err="1"/>
              <a:t>est</a:t>
            </a:r>
            <a:r>
              <a:rPr lang="en-US" sz="1900"/>
              <a:t> flagrante, la situation </a:t>
            </a:r>
            <a:r>
              <a:rPr lang="en-US" sz="1900" err="1"/>
              <a:t>peut</a:t>
            </a:r>
            <a:r>
              <a:rPr lang="en-US" sz="1900"/>
              <a:t> </a:t>
            </a:r>
            <a:r>
              <a:rPr lang="en-US" sz="1900" err="1"/>
              <a:t>vite</a:t>
            </a:r>
            <a:r>
              <a:rPr lang="en-US" sz="1900"/>
              <a:t> </a:t>
            </a:r>
            <a:r>
              <a:rPr lang="en-US" sz="1900" err="1"/>
              <a:t>tourner</a:t>
            </a:r>
            <a:r>
              <a:rPr lang="en-US" sz="1900"/>
              <a:t> mal.</a:t>
            </a:r>
          </a:p>
          <a:p>
            <a:pPr marL="285750" indent="-285750">
              <a:spcBef>
                <a:spcPct val="20000"/>
              </a:spcBef>
              <a:spcAft>
                <a:spcPts val="600"/>
              </a:spcAft>
              <a:buClr>
                <a:schemeClr val="accent1">
                  <a:lumMod val="75000"/>
                </a:schemeClr>
              </a:buClr>
              <a:buSzPct val="145000"/>
              <a:buFont typeface="Arial"/>
              <a:buChar char="•"/>
            </a:pPr>
            <a:r>
              <a:rPr lang="en-US" sz="1900" err="1"/>
              <a:t>Difficulté</a:t>
            </a:r>
            <a:r>
              <a:rPr lang="en-US" sz="1900"/>
              <a:t> de </a:t>
            </a:r>
            <a:r>
              <a:rPr lang="en-US" sz="1900" err="1"/>
              <a:t>localiser</a:t>
            </a:r>
            <a:r>
              <a:rPr lang="en-US" sz="1900"/>
              <a:t> </a:t>
            </a:r>
            <a:r>
              <a:rPr lang="en-US" sz="1900" err="1"/>
              <a:t>l’origine</a:t>
            </a:r>
            <a:r>
              <a:rPr lang="en-US" sz="1900"/>
              <a:t> des </a:t>
            </a:r>
            <a:r>
              <a:rPr lang="en-US" sz="1900" err="1"/>
              <a:t>pannes</a:t>
            </a:r>
            <a:r>
              <a:rPr lang="en-US" sz="1900"/>
              <a:t>, grâce aux </a:t>
            </a:r>
            <a:r>
              <a:rPr lang="en-US" sz="1900" err="1"/>
              <a:t>fonctionnalités</a:t>
            </a:r>
            <a:r>
              <a:rPr lang="en-US" sz="1900"/>
              <a:t> </a:t>
            </a:r>
            <a:r>
              <a:rPr lang="en-US" sz="1900" err="1"/>
              <a:t>automatiques</a:t>
            </a:r>
            <a:r>
              <a:rPr lang="en-US" sz="1900"/>
              <a:t> de </a:t>
            </a:r>
            <a:r>
              <a:rPr lang="en-US" sz="1900" err="1"/>
              <a:t>répartition</a:t>
            </a:r>
            <a:r>
              <a:rPr lang="en-US" sz="1900"/>
              <a:t> de charge.</a:t>
            </a:r>
          </a:p>
        </p:txBody>
      </p:sp>
      <p:sp>
        <p:nvSpPr>
          <p:cNvPr id="3" name="Slide Number Placeholder 2">
            <a:extLst>
              <a:ext uri="{FF2B5EF4-FFF2-40B4-BE49-F238E27FC236}">
                <a16:creationId xmlns:a16="http://schemas.microsoft.com/office/drawing/2014/main" id="{5CD565A2-7FC6-484D-AC65-2690203E9333}"/>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26940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55" name="Rectangle 70">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6" name="Group 72">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3962399" y="685800"/>
            <a:ext cx="7345891" cy="1413933"/>
          </a:xfrm>
        </p:spPr>
        <p:txBody>
          <a:bodyPr>
            <a:normAutofit/>
          </a:bodyPr>
          <a:lstStyle/>
          <a:p>
            <a:r>
              <a:rPr lang="en-US"/>
              <a:t>C’est quoi la </a:t>
            </a:r>
            <a:r>
              <a:rPr lang="fr-FR" b="0" i="0">
                <a:effectLst/>
                <a:latin typeface="RedHatText"/>
              </a:rPr>
              <a:t>containérisation</a:t>
            </a:r>
            <a:r>
              <a:rPr lang="en-US"/>
              <a:t> ?</a:t>
            </a:r>
          </a:p>
        </p:txBody>
      </p:sp>
      <p:pic>
        <p:nvPicPr>
          <p:cNvPr id="2050" name="Picture 2" descr="4 avantages de la conteneurisation des applications -">
            <a:extLst>
              <a:ext uri="{FF2B5EF4-FFF2-40B4-BE49-F238E27FC236}">
                <a16:creationId xmlns:a16="http://schemas.microsoft.com/office/drawing/2014/main" id="{11C39F4F-FCD5-4B59-B80D-91AD946C5C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84" r="33465" b="1"/>
          <a:stretch/>
        </p:blipFill>
        <p:spPr bwMode="auto">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97F86FC-C302-4332-9374-A961D48C197D}"/>
              </a:ext>
            </a:extLst>
          </p:cNvPr>
          <p:cNvSpPr>
            <a:spLocks noGrp="1"/>
          </p:cNvSpPr>
          <p:nvPr>
            <p:ph idx="1"/>
          </p:nvPr>
        </p:nvSpPr>
        <p:spPr>
          <a:xfrm>
            <a:off x="3843867" y="2048933"/>
            <a:ext cx="7659156" cy="3742267"/>
          </a:xfrm>
        </p:spPr>
        <p:txBody>
          <a:bodyPr>
            <a:normAutofit/>
          </a:bodyPr>
          <a:lstStyle/>
          <a:p>
            <a:pPr marL="0" indent="0">
              <a:buNone/>
            </a:pPr>
            <a:r>
              <a:rPr lang="fr-FR" b="0" i="0">
                <a:effectLst/>
                <a:latin typeface="RedHatText"/>
              </a:rPr>
              <a:t>La containérisation est une technique qui permet d’empaqueter votre application et toutes ses dépendances ensemble sous la forme d’un container pour assurer que votre application fonctionne de manière identique dans </a:t>
            </a:r>
            <a:r>
              <a:rPr lang="fr-FR">
                <a:latin typeface="RedHatText"/>
              </a:rPr>
              <a:t>tous</a:t>
            </a:r>
            <a:r>
              <a:rPr lang="fr-FR" b="0" i="0">
                <a:effectLst/>
                <a:latin typeface="RedHatText"/>
              </a:rPr>
              <a:t> les environnements.</a:t>
            </a:r>
            <a:endParaRPr lang="en-US"/>
          </a:p>
        </p:txBody>
      </p:sp>
      <p:sp>
        <p:nvSpPr>
          <p:cNvPr id="4" name="Slide Number Placeholder 3">
            <a:extLst>
              <a:ext uri="{FF2B5EF4-FFF2-40B4-BE49-F238E27FC236}">
                <a16:creationId xmlns:a16="http://schemas.microsoft.com/office/drawing/2014/main" id="{9E97393A-D919-4EF1-9395-2C96E4791C4B}"/>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185817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599133" y="58589"/>
            <a:ext cx="8594426" cy="1504335"/>
          </a:xfrm>
        </p:spPr>
        <p:txBody>
          <a:bodyPr vert="horz" lIns="91440" tIns="45720" rIns="91440" bIns="45720" rtlCol="0" anchor="ctr">
            <a:normAutofit/>
          </a:bodyPr>
          <a:lstStyle/>
          <a:p>
            <a:pPr>
              <a:lnSpc>
                <a:spcPct val="90000"/>
              </a:lnSpc>
            </a:pPr>
            <a:r>
              <a:rPr lang="en-US" sz="2400"/>
              <a:t>Avantages de la containérisation par rapport à la virtualisation ? </a:t>
            </a:r>
          </a:p>
        </p:txBody>
      </p:sp>
      <p:sp>
        <p:nvSpPr>
          <p:cNvPr id="4" name="TextBox 3">
            <a:extLst>
              <a:ext uri="{FF2B5EF4-FFF2-40B4-BE49-F238E27FC236}">
                <a16:creationId xmlns:a16="http://schemas.microsoft.com/office/drawing/2014/main" id="{593F88CB-CA4C-4DA7-9F68-132D3F5FB451}"/>
              </a:ext>
            </a:extLst>
          </p:cNvPr>
          <p:cNvSpPr txBox="1"/>
          <p:nvPr/>
        </p:nvSpPr>
        <p:spPr>
          <a:xfrm>
            <a:off x="1466165" y="2056564"/>
            <a:ext cx="3333496" cy="3124201"/>
          </a:xfrm>
          <a:prstGeom prst="rect">
            <a:avLst/>
          </a:prstGeom>
        </p:spPr>
        <p:txBody>
          <a:bodyPr vert="horz" lIns="91440" tIns="45720" rIns="91440" bIns="45720" rtlCol="0" anchor="t">
            <a:normAutofit/>
          </a:bodyPr>
          <a:lstStyle/>
          <a:p>
            <a:pPr marL="285750" indent="-285750">
              <a:spcBef>
                <a:spcPct val="20000"/>
              </a:spcBef>
              <a:spcAft>
                <a:spcPts val="600"/>
              </a:spcAft>
              <a:buClr>
                <a:schemeClr val="accent1">
                  <a:lumMod val="75000"/>
                </a:schemeClr>
              </a:buClr>
              <a:buSzPct val="145000"/>
              <a:buFont typeface="Arial"/>
              <a:buChar char="•"/>
            </a:pPr>
            <a:r>
              <a:rPr lang="en-US" sz="2100"/>
              <a:t>Les machines </a:t>
            </a:r>
            <a:r>
              <a:rPr lang="en-US" sz="2100" err="1"/>
              <a:t>virtuelles</a:t>
            </a:r>
            <a:r>
              <a:rPr lang="en-US" sz="2100"/>
              <a:t> </a:t>
            </a:r>
            <a:r>
              <a:rPr lang="en-US" sz="2100" err="1"/>
              <a:t>sont</a:t>
            </a:r>
            <a:r>
              <a:rPr lang="en-US" sz="2100"/>
              <a:t> plus </a:t>
            </a:r>
            <a:r>
              <a:rPr lang="en-US" sz="2100" err="1"/>
              <a:t>lourdes</a:t>
            </a:r>
            <a:r>
              <a:rPr lang="en-US" sz="2100"/>
              <a:t>.</a:t>
            </a:r>
          </a:p>
          <a:p>
            <a:pPr marL="285750" indent="-285750">
              <a:spcBef>
                <a:spcPct val="20000"/>
              </a:spcBef>
              <a:spcAft>
                <a:spcPts val="600"/>
              </a:spcAft>
              <a:buClr>
                <a:schemeClr val="accent1">
                  <a:lumMod val="75000"/>
                </a:schemeClr>
              </a:buClr>
              <a:buSzPct val="145000"/>
              <a:buFont typeface="Arial"/>
              <a:buChar char="•"/>
            </a:pPr>
            <a:r>
              <a:rPr lang="en-US" sz="2100" err="1"/>
              <a:t>Facilité</a:t>
            </a:r>
            <a:r>
              <a:rPr lang="en-US" sz="2100"/>
              <a:t> du </a:t>
            </a:r>
            <a:r>
              <a:rPr lang="en-US" sz="2100" err="1"/>
              <a:t>déploiement</a:t>
            </a:r>
            <a:r>
              <a:rPr lang="en-US" sz="2100"/>
              <a:t> </a:t>
            </a:r>
          </a:p>
          <a:p>
            <a:pPr marL="285750" indent="-285750">
              <a:spcBef>
                <a:spcPct val="20000"/>
              </a:spcBef>
              <a:spcAft>
                <a:spcPts val="600"/>
              </a:spcAft>
              <a:buClr>
                <a:schemeClr val="accent1">
                  <a:lumMod val="75000"/>
                </a:schemeClr>
              </a:buClr>
              <a:buSzPct val="145000"/>
              <a:buFont typeface="Arial"/>
              <a:buChar char="•"/>
            </a:pPr>
            <a:r>
              <a:rPr lang="en-US" sz="2100"/>
              <a:t>Vitesse</a:t>
            </a:r>
          </a:p>
          <a:p>
            <a:pPr marL="285750" indent="-285750">
              <a:spcBef>
                <a:spcPct val="20000"/>
              </a:spcBef>
              <a:spcAft>
                <a:spcPts val="600"/>
              </a:spcAft>
              <a:buClr>
                <a:schemeClr val="accent1">
                  <a:lumMod val="75000"/>
                </a:schemeClr>
              </a:buClr>
              <a:buSzPct val="145000"/>
              <a:buFont typeface="Arial"/>
              <a:buChar char="•"/>
            </a:pPr>
            <a:r>
              <a:rPr lang="en-US" sz="2100"/>
              <a:t>Isolation des </a:t>
            </a:r>
            <a:r>
              <a:rPr lang="en-US" sz="2100" err="1"/>
              <a:t>erreurs</a:t>
            </a:r>
            <a:endParaRPr lang="en-US" sz="2100"/>
          </a:p>
          <a:p>
            <a:pPr marL="285750" indent="-285750">
              <a:spcBef>
                <a:spcPct val="20000"/>
              </a:spcBef>
              <a:spcAft>
                <a:spcPts val="600"/>
              </a:spcAft>
              <a:buClr>
                <a:schemeClr val="accent1">
                  <a:lumMod val="75000"/>
                </a:schemeClr>
              </a:buClr>
              <a:buSzPct val="145000"/>
              <a:buFont typeface="Arial"/>
              <a:buChar char="•"/>
            </a:pPr>
            <a:r>
              <a:rPr lang="en-US" sz="2100" err="1"/>
              <a:t>Sécurité</a:t>
            </a:r>
            <a:endParaRPr lang="en-US" sz="2100"/>
          </a:p>
        </p:txBody>
      </p:sp>
      <p:pic>
        <p:nvPicPr>
          <p:cNvPr id="3" name="Image 5">
            <a:extLst>
              <a:ext uri="{FF2B5EF4-FFF2-40B4-BE49-F238E27FC236}">
                <a16:creationId xmlns:a16="http://schemas.microsoft.com/office/drawing/2014/main" id="{B8516D2E-C809-4525-A756-5D948D178A4E}"/>
              </a:ext>
            </a:extLst>
          </p:cNvPr>
          <p:cNvPicPr>
            <a:picLocks noChangeAspect="1"/>
          </p:cNvPicPr>
          <p:nvPr/>
        </p:nvPicPr>
        <p:blipFill>
          <a:blip r:embed="rId3"/>
          <a:stretch>
            <a:fillRect/>
          </a:stretch>
        </p:blipFill>
        <p:spPr>
          <a:xfrm>
            <a:off x="5449923" y="1712400"/>
            <a:ext cx="6240990" cy="329212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E9D26C61-C1EA-4109-AD72-2D8C0B9859D0}"/>
              </a:ext>
            </a:extLst>
          </p:cNvPr>
          <p:cNvSpPr>
            <a:spLocks noGrp="1"/>
          </p:cNvSpPr>
          <p:nvPr>
            <p:ph type="sldNum" sz="quarter" idx="12"/>
          </p:nvPr>
        </p:nvSpPr>
        <p:spPr>
          <a:xfrm>
            <a:off x="10951856" y="5867131"/>
            <a:ext cx="551167"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6</a:t>
            </a:fld>
            <a:endParaRPr lang="en-US"/>
          </a:p>
        </p:txBody>
      </p:sp>
    </p:spTree>
    <p:extLst>
      <p:ext uri="{BB962C8B-B14F-4D97-AF65-F5344CB8AC3E}">
        <p14:creationId xmlns:p14="http://schemas.microsoft.com/office/powerpoint/2010/main" val="387504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473BA01E-B183-4BEF-9D51-2EB6EB17D714}"/>
              </a:ext>
            </a:extLst>
          </p:cNvPr>
          <p:cNvSpPr>
            <a:spLocks noGrp="1"/>
          </p:cNvSpPr>
          <p:nvPr>
            <p:ph type="title"/>
          </p:nvPr>
        </p:nvSpPr>
        <p:spPr>
          <a:xfrm>
            <a:off x="4089399" y="4078424"/>
            <a:ext cx="7413623" cy="1155427"/>
          </a:xfrm>
        </p:spPr>
        <p:txBody>
          <a:bodyPr vert="horz" lIns="91440" tIns="45720" rIns="91440" bIns="45720" rtlCol="0" anchor="b">
            <a:normAutofit/>
          </a:bodyPr>
          <a:lstStyle/>
          <a:p>
            <a:pPr algn="r"/>
            <a:r>
              <a:rPr lang="en-US" sz="6000"/>
              <a:t>Quiz Kahoot #1</a:t>
            </a:r>
          </a:p>
        </p:txBody>
      </p:sp>
      <p:sp>
        <p:nvSpPr>
          <p:cNvPr id="19"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8">
            <a:extLst>
              <a:ext uri="{FF2B5EF4-FFF2-40B4-BE49-F238E27FC236}">
                <a16:creationId xmlns:a16="http://schemas.microsoft.com/office/drawing/2014/main" id="{E106E5FF-F756-4922-9703-A011F691A9D3}"/>
              </a:ext>
            </a:extLst>
          </p:cNvPr>
          <p:cNvPicPr>
            <a:picLocks noChangeAspect="1"/>
          </p:cNvPicPr>
          <p:nvPr/>
        </p:nvPicPr>
        <p:blipFill>
          <a:blip r:embed="rId3"/>
          <a:stretch>
            <a:fillRect/>
          </a:stretch>
        </p:blipFill>
        <p:spPr>
          <a:xfrm>
            <a:off x="4047309" y="959423"/>
            <a:ext cx="7175863" cy="2439793"/>
          </a:xfrm>
          <a:prstGeom prst="rect">
            <a:avLst/>
          </a:prstGeom>
        </p:spPr>
      </p:pic>
      <p:sp>
        <p:nvSpPr>
          <p:cNvPr id="4" name="Espace réservé du numéro de diapositive 3">
            <a:extLst>
              <a:ext uri="{FF2B5EF4-FFF2-40B4-BE49-F238E27FC236}">
                <a16:creationId xmlns:a16="http://schemas.microsoft.com/office/drawing/2014/main" id="{B634C42E-8654-4AC7-AD27-CDEA0D3F870B}"/>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pPr defTabSz="914400">
              <a:spcAft>
                <a:spcPts val="600"/>
              </a:spcAft>
            </a:pPr>
            <a:fld id="{D57F1E4F-1CFF-5643-939E-217C01CDF565}" type="slidenum">
              <a:rPr lang="en-US" dirty="0"/>
              <a:pPr defTabSz="914400">
                <a:spcAft>
                  <a:spcPts val="600"/>
                </a:spcAft>
              </a:pPr>
              <a:t>7</a:t>
            </a:fld>
            <a:endParaRPr lang="en-US"/>
          </a:p>
        </p:txBody>
      </p:sp>
    </p:spTree>
    <p:extLst>
      <p:ext uri="{BB962C8B-B14F-4D97-AF65-F5344CB8AC3E}">
        <p14:creationId xmlns:p14="http://schemas.microsoft.com/office/powerpoint/2010/main" val="193647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367680" y="667139"/>
            <a:ext cx="9889704" cy="681135"/>
          </a:xfrm>
        </p:spPr>
        <p:txBody>
          <a:bodyPr>
            <a:normAutofit/>
          </a:bodyPr>
          <a:lstStyle/>
          <a:p>
            <a:r>
              <a:rPr lang="en-US" sz="3200"/>
              <a:t>Concepts derrière le </a:t>
            </a:r>
            <a:r>
              <a:rPr lang="en-US" sz="3200" err="1"/>
              <a:t>fonctionnement</a:t>
            </a:r>
            <a:r>
              <a:rPr lang="en-US" sz="3200"/>
              <a:t> des </a:t>
            </a:r>
            <a:r>
              <a:rPr lang="en-US" sz="3200" err="1"/>
              <a:t>conteneurs</a:t>
            </a:r>
            <a:endParaRPr lang="en-US" sz="3200"/>
          </a:p>
        </p:txBody>
      </p:sp>
      <p:sp>
        <p:nvSpPr>
          <p:cNvPr id="4" name="Slide Number Placeholder 3">
            <a:extLst>
              <a:ext uri="{FF2B5EF4-FFF2-40B4-BE49-F238E27FC236}">
                <a16:creationId xmlns:a16="http://schemas.microsoft.com/office/drawing/2014/main" id="{0376759F-7ADD-4786-A198-41E9F0339320}"/>
              </a:ext>
            </a:extLst>
          </p:cNvPr>
          <p:cNvSpPr>
            <a:spLocks noGrp="1"/>
          </p:cNvSpPr>
          <p:nvPr>
            <p:ph type="sldNum" sz="quarter" idx="12"/>
          </p:nvPr>
        </p:nvSpPr>
        <p:spPr/>
        <p:txBody>
          <a:bodyPr/>
          <a:lstStyle/>
          <a:p>
            <a:fld id="{D57F1E4F-1CFF-5643-939E-217C01CDF565}" type="slidenum">
              <a:rPr lang="en-US" smtClean="0"/>
              <a:pPr/>
              <a:t>8</a:t>
            </a:fld>
            <a:endParaRPr lang="en-US"/>
          </a:p>
        </p:txBody>
      </p:sp>
      <p:pic>
        <p:nvPicPr>
          <p:cNvPr id="1026" name="Picture 2" descr="Débuter avec les conteneurs Linux, Windows, Docker, Azure – partie 2 –  Introduction à Docker – Stanislas.io">
            <a:extLst>
              <a:ext uri="{FF2B5EF4-FFF2-40B4-BE49-F238E27FC236}">
                <a16:creationId xmlns:a16="http://schemas.microsoft.com/office/drawing/2014/main" id="{8B03564F-6120-4C0A-96B9-DE94DC81A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538" y="2589245"/>
            <a:ext cx="5231363" cy="232711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66F9C20-EB3E-4A58-913F-B85F323324D7}"/>
              </a:ext>
            </a:extLst>
          </p:cNvPr>
          <p:cNvSpPr txBox="1"/>
          <p:nvPr/>
        </p:nvSpPr>
        <p:spPr>
          <a:xfrm>
            <a:off x="2589245" y="3079102"/>
            <a:ext cx="2369559" cy="1661993"/>
          </a:xfrm>
          <a:prstGeom prst="rect">
            <a:avLst/>
          </a:prstGeom>
          <a:noFill/>
        </p:spPr>
        <p:txBody>
          <a:bodyPr wrap="none" rtlCol="0">
            <a:spAutoFit/>
          </a:bodyPr>
          <a:lstStyle/>
          <a:p>
            <a:pPr marL="285750" indent="-285750">
              <a:buFont typeface="Arial" panose="020B0604020202020204" pitchFamily="34" charset="0"/>
              <a:buChar char="•"/>
            </a:pPr>
            <a:r>
              <a:rPr lang="fr-FR" sz="2800"/>
              <a:t>Kernel linux</a:t>
            </a:r>
          </a:p>
          <a:p>
            <a:pPr marL="285750" indent="-285750">
              <a:buFont typeface="Arial" panose="020B0604020202020204" pitchFamily="34" charset="0"/>
              <a:buChar char="•"/>
            </a:pPr>
            <a:r>
              <a:rPr lang="fr-FR" sz="2800" err="1"/>
              <a:t>Namespaces</a:t>
            </a:r>
            <a:endParaRPr lang="fr-FR" sz="2800"/>
          </a:p>
          <a:p>
            <a:pPr marL="285750" indent="-285750">
              <a:buFont typeface="Arial" panose="020B0604020202020204" pitchFamily="34" charset="0"/>
              <a:buChar char="•"/>
            </a:pPr>
            <a:r>
              <a:rPr lang="fr-FR" sz="2800" err="1"/>
              <a:t>cgroups</a:t>
            </a:r>
            <a:endParaRPr lang="fr-FR" sz="2800"/>
          </a:p>
          <a:p>
            <a:pPr marL="285750" indent="-285750">
              <a:buFont typeface="Arial" panose="020B0604020202020204" pitchFamily="34" charset="0"/>
              <a:buChar char="•"/>
            </a:pPr>
            <a:endParaRPr lang="fr-FR"/>
          </a:p>
        </p:txBody>
      </p:sp>
    </p:spTree>
    <p:extLst>
      <p:ext uri="{BB962C8B-B14F-4D97-AF65-F5344CB8AC3E}">
        <p14:creationId xmlns:p14="http://schemas.microsoft.com/office/powerpoint/2010/main" val="228321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DC64-EF48-4013-86D4-8797C9DBCDF2}"/>
              </a:ext>
            </a:extLst>
          </p:cNvPr>
          <p:cNvSpPr>
            <a:spLocks noGrp="1"/>
          </p:cNvSpPr>
          <p:nvPr>
            <p:ph type="title"/>
          </p:nvPr>
        </p:nvSpPr>
        <p:spPr>
          <a:xfrm>
            <a:off x="1665513" y="452535"/>
            <a:ext cx="4240764" cy="681135"/>
          </a:xfrm>
        </p:spPr>
        <p:txBody>
          <a:bodyPr>
            <a:normAutofit/>
          </a:bodyPr>
          <a:lstStyle/>
          <a:p>
            <a:r>
              <a:rPr lang="en-US" sz="3200" err="1"/>
              <a:t>Présentation</a:t>
            </a:r>
            <a:r>
              <a:rPr lang="en-US" sz="3200"/>
              <a:t> du kernel</a:t>
            </a:r>
          </a:p>
        </p:txBody>
      </p:sp>
      <p:sp>
        <p:nvSpPr>
          <p:cNvPr id="4" name="Slide Number Placeholder 3">
            <a:extLst>
              <a:ext uri="{FF2B5EF4-FFF2-40B4-BE49-F238E27FC236}">
                <a16:creationId xmlns:a16="http://schemas.microsoft.com/office/drawing/2014/main" id="{0376759F-7ADD-4786-A198-41E9F0339320}"/>
              </a:ext>
            </a:extLst>
          </p:cNvPr>
          <p:cNvSpPr>
            <a:spLocks noGrp="1"/>
          </p:cNvSpPr>
          <p:nvPr>
            <p:ph type="sldNum" sz="quarter" idx="12"/>
          </p:nvPr>
        </p:nvSpPr>
        <p:spPr/>
        <p:txBody>
          <a:bodyPr/>
          <a:lstStyle/>
          <a:p>
            <a:fld id="{D57F1E4F-1CFF-5643-939E-217C01CDF565}" type="slidenum">
              <a:rPr lang="en-US" smtClean="0"/>
              <a:pPr/>
              <a:t>9</a:t>
            </a:fld>
            <a:endParaRPr lang="en-US"/>
          </a:p>
        </p:txBody>
      </p:sp>
      <p:pic>
        <p:nvPicPr>
          <p:cNvPr id="3076" name="Picture 4" descr="2. Brève histoire de GNU/Linux - Thomas VEILLARD">
            <a:extLst>
              <a:ext uri="{FF2B5EF4-FFF2-40B4-BE49-F238E27FC236}">
                <a16:creationId xmlns:a16="http://schemas.microsoft.com/office/drawing/2014/main" id="{8CFCF528-5E45-468C-AD59-F9BE32A78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9894" y="2392145"/>
            <a:ext cx="2829294" cy="19805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 World System Software Engineering">
            <a:extLst>
              <a:ext uri="{FF2B5EF4-FFF2-40B4-BE49-F238E27FC236}">
                <a16:creationId xmlns:a16="http://schemas.microsoft.com/office/drawing/2014/main" id="{ED069386-9204-4D51-BFAA-AE168BFB5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477" y="2392145"/>
            <a:ext cx="3022243" cy="18066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8EE08FF-2904-4003-A4EC-E4355B034887}"/>
              </a:ext>
            </a:extLst>
          </p:cNvPr>
          <p:cNvSpPr txBox="1">
            <a:spLocks/>
          </p:cNvSpPr>
          <p:nvPr/>
        </p:nvSpPr>
        <p:spPr>
          <a:xfrm>
            <a:off x="4654024" y="5116682"/>
            <a:ext cx="4189446" cy="68113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err="1">
                <a:latin typeface="Calibri" panose="020F0502020204030204" pitchFamily="34" charset="0"/>
                <a:cs typeface="Calibri" panose="020F0502020204030204" pitchFamily="34" charset="0"/>
              </a:rPr>
              <a:t>Ça</a:t>
            </a:r>
            <a:r>
              <a:rPr lang="en-US" sz="1600">
                <a:latin typeface="Calibri" panose="020F0502020204030204" pitchFamily="34" charset="0"/>
                <a:cs typeface="Calibri" panose="020F0502020204030204" pitchFamily="34" charset="0"/>
              </a:rPr>
              <a:t> </a:t>
            </a:r>
            <a:r>
              <a:rPr lang="en-US" sz="1800" err="1">
                <a:solidFill>
                  <a:srgbClr val="000000"/>
                </a:solidFill>
                <a:latin typeface="Calibri" panose="020F0502020204030204" pitchFamily="34" charset="0"/>
                <a:cs typeface="Calibri" panose="020F0502020204030204" pitchFamily="34" charset="0"/>
              </a:rPr>
              <a:t>s’appelle</a:t>
            </a:r>
            <a:r>
              <a:rPr lang="en-US" sz="1600">
                <a:latin typeface="Calibri" panose="020F0502020204030204" pitchFamily="34" charset="0"/>
                <a:cs typeface="Calibri" panose="020F0502020204030204" pitchFamily="34" charset="0"/>
              </a:rPr>
              <a:t> GNU/Linux et non Linux 🙂, Linux </a:t>
            </a:r>
            <a:r>
              <a:rPr lang="en-US" sz="1600" err="1">
                <a:latin typeface="Calibri" panose="020F0502020204030204" pitchFamily="34" charset="0"/>
                <a:cs typeface="Calibri" panose="020F0502020204030204" pitchFamily="34" charset="0"/>
              </a:rPr>
              <a:t>c’est</a:t>
            </a:r>
            <a:r>
              <a:rPr lang="en-US" sz="1600">
                <a:latin typeface="Calibri" panose="020F0502020204030204" pitchFamily="34" charset="0"/>
                <a:cs typeface="Calibri" panose="020F0502020204030204" pitchFamily="34" charset="0"/>
              </a:rPr>
              <a:t> le kernel et pas tout </a:t>
            </a:r>
            <a:r>
              <a:rPr lang="en-US" sz="1600" err="1">
                <a:latin typeface="Calibri" panose="020F0502020204030204" pitchFamily="34" charset="0"/>
                <a:cs typeface="Calibri" panose="020F0502020204030204" pitchFamily="34" charset="0"/>
              </a:rPr>
              <a:t>l’OS</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4474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1287</Words>
  <Application>Microsoft Office PowerPoint</Application>
  <PresentationFormat>Grand écran</PresentationFormat>
  <Paragraphs>202</Paragraphs>
  <Slides>33</Slides>
  <Notes>8</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33</vt:i4>
      </vt:variant>
    </vt:vector>
  </HeadingPairs>
  <TitlesOfParts>
    <vt:vector size="45" baseType="lpstr">
      <vt:lpstr>Arial</vt:lpstr>
      <vt:lpstr>Calibri</vt:lpstr>
      <vt:lpstr>Corbel</vt:lpstr>
      <vt:lpstr>Corbel (Body)</vt:lpstr>
      <vt:lpstr>Courier New</vt:lpstr>
      <vt:lpstr>Menlo</vt:lpstr>
      <vt:lpstr>Noto Sans</vt:lpstr>
      <vt:lpstr>RedHatText</vt:lpstr>
      <vt:lpstr>Ubuntu</vt:lpstr>
      <vt:lpstr>Ubuntu Mono</vt:lpstr>
      <vt:lpstr>var(--ff-mono)</vt:lpstr>
      <vt:lpstr>Parallax</vt:lpstr>
      <vt:lpstr>Formation Docker</vt:lpstr>
      <vt:lpstr>Présentation PowerPoint</vt:lpstr>
      <vt:lpstr>C’est quoi la virtualisation ?</vt:lpstr>
      <vt:lpstr>Inconvénients ?</vt:lpstr>
      <vt:lpstr>C’est quoi la containérisation ?</vt:lpstr>
      <vt:lpstr>Avantages de la containérisation par rapport à la virtualisation ? </vt:lpstr>
      <vt:lpstr>Quiz Kahoot #1</vt:lpstr>
      <vt:lpstr>Concepts derrière le fonctionnement des conteneurs</vt:lpstr>
      <vt:lpstr>Présentation du kernel</vt:lpstr>
      <vt:lpstr>Rôle d’un kernel</vt:lpstr>
      <vt:lpstr>Présentation des namespaces</vt:lpstr>
      <vt:lpstr>Présentation des cgroups</vt:lpstr>
      <vt:lpstr>Points faibles des conteneurs</vt:lpstr>
      <vt:lpstr>Présentation des conteneurs Linux</vt:lpstr>
      <vt:lpstr>Présentation de la technologie Docker(1/2)</vt:lpstr>
      <vt:lpstr>Présentation de la technologie Docker(2/2)</vt:lpstr>
      <vt:lpstr>C’est quoi un Dockerfile ?</vt:lpstr>
      <vt:lpstr>C’est quoi un fichier dockerignore ?</vt:lpstr>
      <vt:lpstr>Quiz Kahoot #2</vt:lpstr>
      <vt:lpstr>Présentation PowerPoint</vt:lpstr>
      <vt:lpstr>Présentation PowerPoint</vt:lpstr>
      <vt:lpstr>Lancement des conteneurs (1/2)</vt:lpstr>
      <vt:lpstr>Lancement des conteneurs (2/2)</vt:lpstr>
      <vt:lpstr>Lancement d’un ensemble de conteneurs</vt:lpstr>
      <vt:lpstr>Lancement d’un ensemble de conteneurs</vt:lpstr>
      <vt:lpstr>Lancement de conteneurs orchestrés</vt:lpstr>
      <vt:lpstr>Présentation PowerPoint</vt:lpstr>
      <vt:lpstr>Cas d’utilisation </vt:lpstr>
      <vt:lpstr>Compiler avec des conteneurs</vt:lpstr>
      <vt:lpstr>Monitorer un ensemble de conteneurs (Utilisation RAM, CPU, …)</vt:lpstr>
      <vt:lpstr>Utiliser un firewall pour sécuriser une application vulnérable</vt:lpstr>
      <vt:lpstr>Quiz Kahoot #3</vt:lpstr>
      <vt:lpstr>Lien des ressources de la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Youssef Benmira</dc:creator>
  <cp:lastModifiedBy>Aymane ANAM</cp:lastModifiedBy>
  <cp:revision>1</cp:revision>
  <dcterms:created xsi:type="dcterms:W3CDTF">2022-01-22T16:46:28Z</dcterms:created>
  <dcterms:modified xsi:type="dcterms:W3CDTF">2022-01-29T18:55:59Z</dcterms:modified>
</cp:coreProperties>
</file>