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De-souza-mendes" initials="AD" lastIdx="1" clrIdx="0">
    <p:extLst>
      <p:ext uri="{19B8F6BF-5375-455C-9EA6-DF929625EA0E}">
        <p15:presenceInfo xmlns:p15="http://schemas.microsoft.com/office/powerpoint/2012/main" userId="Ana De-souza-mend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24" y="-4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6T13:44:21.165" idx="1">
    <p:pos x="4124" y="260"/>
    <p:text>CSS:
When mouse hover over or on click, open menu with:
Home
Photos
Videos
Techniques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F2027-D3C3-4B11-9BAE-C9159921DF86}" type="datetimeFigureOut">
              <a:rPr lang="en-US" smtClean="0"/>
              <a:t>6/8/2018</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689C8-FDF6-46AA-85F9-7218CD42B427}" type="slidenum">
              <a:rPr lang="en-US" smtClean="0"/>
              <a:t>‹#›</a:t>
            </a:fld>
            <a:endParaRPr lang="en-US"/>
          </a:p>
        </p:txBody>
      </p:sp>
    </p:spTree>
    <p:extLst>
      <p:ext uri="{BB962C8B-B14F-4D97-AF65-F5344CB8AC3E}">
        <p14:creationId xmlns:p14="http://schemas.microsoft.com/office/powerpoint/2010/main" val="136779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9689C8-FDF6-46AA-85F9-7218CD42B427}" type="slidenum">
              <a:rPr lang="en-US" smtClean="0"/>
              <a:t>2</a:t>
            </a:fld>
            <a:endParaRPr lang="en-US"/>
          </a:p>
        </p:txBody>
      </p:sp>
    </p:spTree>
    <p:extLst>
      <p:ext uri="{BB962C8B-B14F-4D97-AF65-F5344CB8AC3E}">
        <p14:creationId xmlns:p14="http://schemas.microsoft.com/office/powerpoint/2010/main" val="326185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EB5209-39B8-4CB7-B43D-4059CA607A9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71010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B5209-39B8-4CB7-B43D-4059CA607A9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407664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B5209-39B8-4CB7-B43D-4059CA607A9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87958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B5209-39B8-4CB7-B43D-4059CA607A9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7914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EB5209-39B8-4CB7-B43D-4059CA607A9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36853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EB5209-39B8-4CB7-B43D-4059CA607A91}"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389294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EB5209-39B8-4CB7-B43D-4059CA607A91}" type="datetimeFigureOut">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325176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EB5209-39B8-4CB7-B43D-4059CA607A91}" type="datetimeFigureOut">
              <a:rPr lang="en-US" smtClean="0"/>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33288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B5209-39B8-4CB7-B43D-4059CA607A91}" type="datetimeFigureOut">
              <a:rPr lang="en-US" smtClean="0"/>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410912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9EB5209-39B8-4CB7-B43D-4059CA607A91}"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193270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9EB5209-39B8-4CB7-B43D-4059CA607A91}"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5D4BD-720B-4698-B962-36EA68D5F436}" type="slidenum">
              <a:rPr lang="en-US" smtClean="0"/>
              <a:t>‹#›</a:t>
            </a:fld>
            <a:endParaRPr lang="en-US"/>
          </a:p>
        </p:txBody>
      </p:sp>
    </p:spTree>
    <p:extLst>
      <p:ext uri="{BB962C8B-B14F-4D97-AF65-F5344CB8AC3E}">
        <p14:creationId xmlns:p14="http://schemas.microsoft.com/office/powerpoint/2010/main" val="291324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9EB5209-39B8-4CB7-B43D-4059CA607A91}" type="datetimeFigureOut">
              <a:rPr lang="en-US" smtClean="0"/>
              <a:t>6/8/2018</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4B5D4BD-720B-4698-B962-36EA68D5F436}" type="slidenum">
              <a:rPr lang="en-US" smtClean="0"/>
              <a:t>‹#›</a:t>
            </a:fld>
            <a:endParaRPr lang="en-US"/>
          </a:p>
        </p:txBody>
      </p:sp>
    </p:spTree>
    <p:extLst>
      <p:ext uri="{BB962C8B-B14F-4D97-AF65-F5344CB8AC3E}">
        <p14:creationId xmlns:p14="http://schemas.microsoft.com/office/powerpoint/2010/main" val="1430949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video" Target="https://www.youtube.com/embed/z0-mlZvJD-E" TargetMode="External"/><Relationship Id="rId7" Type="http://schemas.openxmlformats.org/officeDocument/2006/relationships/slideLayout" Target="../slideLayouts/slideLayout7.xml"/><Relationship Id="rId2" Type="http://schemas.openxmlformats.org/officeDocument/2006/relationships/video" Target="https://www.youtube.com/embed/pB0FMshudqE" TargetMode="External"/><Relationship Id="rId1" Type="http://schemas.openxmlformats.org/officeDocument/2006/relationships/video" Target="https://www.youtube.com/embed/sH4E_JIWqtU" TargetMode="External"/><Relationship Id="rId6" Type="http://schemas.openxmlformats.org/officeDocument/2006/relationships/video" Target="https://www.youtube.com/embed/FyC7pkT-dE0" TargetMode="External"/><Relationship Id="rId5" Type="http://schemas.openxmlformats.org/officeDocument/2006/relationships/video" Target="https://www.youtube.com/embed/uqGG48FJA30" TargetMode="External"/><Relationship Id="rId4" Type="http://schemas.openxmlformats.org/officeDocument/2006/relationships/video" Target="https://www.youtube.com/embed/wSesWQ-51Z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C1E122-2FE7-4707-A504-E36AED801D44}"/>
              </a:ext>
            </a:extLst>
          </p:cNvPr>
          <p:cNvSpPr/>
          <p:nvPr/>
        </p:nvSpPr>
        <p:spPr>
          <a:xfrm>
            <a:off x="-5612" y="9349409"/>
            <a:ext cx="6863612"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1C3C787-D552-4DEA-9F7E-FF804FA3A78F}"/>
              </a:ext>
            </a:extLst>
          </p:cNvPr>
          <p:cNvPicPr>
            <a:picLocks noChangeAspect="1"/>
          </p:cNvPicPr>
          <p:nvPr/>
        </p:nvPicPr>
        <p:blipFill rotWithShape="1">
          <a:blip r:embed="rId2">
            <a:extLst>
              <a:ext uri="{28A0092B-C50C-407E-A947-70E740481C1C}">
                <a14:useLocalDpi xmlns:a14="http://schemas.microsoft.com/office/drawing/2010/main" val="0"/>
              </a:ext>
            </a:extLst>
          </a:blip>
          <a:srcRect t="24900"/>
          <a:stretch/>
        </p:blipFill>
        <p:spPr>
          <a:xfrm>
            <a:off x="-2117" y="0"/>
            <a:ext cx="6852388" cy="3425384"/>
          </a:xfrm>
          <a:prstGeom prst="rect">
            <a:avLst/>
          </a:prstGeom>
        </p:spPr>
      </p:pic>
      <p:sp>
        <p:nvSpPr>
          <p:cNvPr id="11" name="Rectangle 10">
            <a:extLst>
              <a:ext uri="{FF2B5EF4-FFF2-40B4-BE49-F238E27FC236}">
                <a16:creationId xmlns:a16="http://schemas.microsoft.com/office/drawing/2014/main" id="{695C8E14-F3FE-4CC8-AA9E-54C34B94437B}"/>
              </a:ext>
            </a:extLst>
          </p:cNvPr>
          <p:cNvSpPr/>
          <p:nvPr/>
        </p:nvSpPr>
        <p:spPr>
          <a:xfrm>
            <a:off x="-5612" y="-1"/>
            <a:ext cx="6858000" cy="2917804"/>
          </a:xfrm>
          <a:prstGeom prst="rect">
            <a:avLst/>
          </a:prstGeom>
          <a:gradFill flip="none" rotWithShape="1">
            <a:gsLst>
              <a:gs pos="0">
                <a:schemeClr val="tx1"/>
              </a:gs>
              <a:gs pos="100000">
                <a:srgbClr val="FFFFFF">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CD64BA-A23D-4D04-9DBB-555022FAAC76}"/>
              </a:ext>
            </a:extLst>
          </p:cNvPr>
          <p:cNvSpPr txBox="1"/>
          <p:nvPr/>
        </p:nvSpPr>
        <p:spPr>
          <a:xfrm>
            <a:off x="1273753" y="1389526"/>
            <a:ext cx="4714010" cy="646331"/>
          </a:xfrm>
          <a:prstGeom prst="rect">
            <a:avLst/>
          </a:prstGeom>
          <a:noFill/>
        </p:spPr>
        <p:txBody>
          <a:bodyPr wrap="square" rtlCol="0">
            <a:spAutoFit/>
          </a:bodyPr>
          <a:lstStyle/>
          <a:p>
            <a:r>
              <a:rPr lang="en-US" sz="3600" b="1" dirty="0">
                <a:solidFill>
                  <a:schemeClr val="bg1"/>
                </a:solidFill>
                <a:latin typeface="Tahoma" panose="020B0604030504040204" pitchFamily="34" charset="0"/>
                <a:ea typeface="Tahoma" panose="020B0604030504040204" pitchFamily="34" charset="0"/>
                <a:cs typeface="Tahoma" panose="020B0604030504040204" pitchFamily="34" charset="0"/>
              </a:rPr>
              <a:t>The Art of Origami</a:t>
            </a:r>
          </a:p>
        </p:txBody>
      </p:sp>
      <p:sp>
        <p:nvSpPr>
          <p:cNvPr id="13" name="TextBox 12">
            <a:extLst>
              <a:ext uri="{FF2B5EF4-FFF2-40B4-BE49-F238E27FC236}">
                <a16:creationId xmlns:a16="http://schemas.microsoft.com/office/drawing/2014/main" id="{D0EB4381-25A5-44AA-BF22-EDCF3975202D}"/>
              </a:ext>
            </a:extLst>
          </p:cNvPr>
          <p:cNvSpPr txBox="1"/>
          <p:nvPr/>
        </p:nvSpPr>
        <p:spPr>
          <a:xfrm>
            <a:off x="225528" y="9435390"/>
            <a:ext cx="6395720" cy="338554"/>
          </a:xfrm>
          <a:prstGeom prst="rect">
            <a:avLst/>
          </a:prstGeom>
          <a:noFill/>
        </p:spPr>
        <p:txBody>
          <a:bodyPr wrap="square" rtlCol="0">
            <a:spAutoFit/>
          </a:bodyPr>
          <a:lstStyle/>
          <a:p>
            <a:pPr algn="ctr"/>
            <a:r>
              <a:rPr lang="en-US" sz="800" dirty="0">
                <a:solidFill>
                  <a:schemeClr val="bg2"/>
                </a:solidFill>
              </a:rPr>
              <a:t>The text content of this site was lovingly borrowed from the Wikipedia article on Origami on May 6 2018 under the Creative Commons Attribution-</a:t>
            </a:r>
            <a:r>
              <a:rPr lang="en-US" sz="800" dirty="0" err="1">
                <a:solidFill>
                  <a:schemeClr val="bg2"/>
                </a:solidFill>
              </a:rPr>
              <a:t>ShareAlike</a:t>
            </a:r>
            <a:r>
              <a:rPr lang="en-US" sz="800" dirty="0">
                <a:solidFill>
                  <a:schemeClr val="bg2"/>
                </a:solidFill>
              </a:rPr>
              <a:t> License. Licensing terms of content from other sources (photos, </a:t>
            </a:r>
            <a:r>
              <a:rPr lang="en-US" sz="800" dirty="0" err="1">
                <a:solidFill>
                  <a:schemeClr val="bg2"/>
                </a:solidFill>
              </a:rPr>
              <a:t>etc</a:t>
            </a:r>
            <a:r>
              <a:rPr lang="en-US" sz="800" dirty="0">
                <a:solidFill>
                  <a:schemeClr val="bg2"/>
                </a:solidFill>
              </a:rPr>
              <a:t>) is noted along with each respective resource.</a:t>
            </a:r>
          </a:p>
        </p:txBody>
      </p:sp>
      <p:sp>
        <p:nvSpPr>
          <p:cNvPr id="15" name="TextBox 14">
            <a:extLst>
              <a:ext uri="{FF2B5EF4-FFF2-40B4-BE49-F238E27FC236}">
                <a16:creationId xmlns:a16="http://schemas.microsoft.com/office/drawing/2014/main" id="{D2B8ED5D-A2FB-460B-B426-B6BB4CC51B0D}"/>
              </a:ext>
            </a:extLst>
          </p:cNvPr>
          <p:cNvSpPr txBox="1"/>
          <p:nvPr/>
        </p:nvSpPr>
        <p:spPr>
          <a:xfrm>
            <a:off x="786067" y="4543562"/>
            <a:ext cx="5274641" cy="3416320"/>
          </a:xfrm>
          <a:prstGeom prst="rect">
            <a:avLst/>
          </a:prstGeom>
          <a:noFill/>
        </p:spPr>
        <p:txBody>
          <a:bodyPr wrap="square" rtlCol="0">
            <a:spAutoFit/>
          </a:bodyPr>
          <a:lstStyle/>
          <a:p>
            <a:pPr algn="just"/>
            <a:r>
              <a:rPr lang="en-US" sz="1200" dirty="0">
                <a:latin typeface="+mj-lt"/>
                <a:ea typeface="Tahoma" panose="020B0604030504040204" pitchFamily="34" charset="0"/>
                <a:cs typeface="Tahoma" panose="020B0604030504040204" pitchFamily="34" charset="0"/>
              </a:rPr>
              <a:t>	Origami (</a:t>
            </a:r>
            <a:r>
              <a:rPr lang="ja-JP" altLang="en-US" sz="1200" dirty="0">
                <a:latin typeface="+mj-lt"/>
                <a:cs typeface="Tahoma" panose="020B0604030504040204" pitchFamily="34" charset="0"/>
              </a:rPr>
              <a:t>折り紙</a:t>
            </a:r>
            <a:r>
              <a:rPr lang="en-US" altLang="ja-JP" sz="1200" dirty="0">
                <a:latin typeface="+mj-lt"/>
                <a:ea typeface="Tahoma" panose="020B0604030504040204" pitchFamily="34" charset="0"/>
                <a:cs typeface="Tahoma" panose="020B0604030504040204" pitchFamily="34" charset="0"/>
              </a:rPr>
              <a:t>, </a:t>
            </a:r>
            <a:r>
              <a:rPr lang="en-US" sz="1200" dirty="0">
                <a:latin typeface="+mj-lt"/>
                <a:ea typeface="Tahoma" panose="020B0604030504040204" pitchFamily="34" charset="0"/>
                <a:cs typeface="Tahoma" panose="020B0604030504040204" pitchFamily="34" charset="0"/>
              </a:rPr>
              <a:t>from </a:t>
            </a:r>
            <a:r>
              <a:rPr lang="en-US" sz="1200" dirty="0" err="1">
                <a:latin typeface="+mj-lt"/>
                <a:ea typeface="Tahoma" panose="020B0604030504040204" pitchFamily="34" charset="0"/>
                <a:cs typeface="Tahoma" panose="020B0604030504040204" pitchFamily="34" charset="0"/>
              </a:rPr>
              <a:t>ori</a:t>
            </a:r>
            <a:r>
              <a:rPr lang="en-US" sz="1200" dirty="0">
                <a:latin typeface="+mj-lt"/>
                <a:ea typeface="Tahoma" panose="020B0604030504040204" pitchFamily="34" charset="0"/>
                <a:cs typeface="Tahoma" panose="020B0604030504040204" pitchFamily="34" charset="0"/>
              </a:rPr>
              <a:t> meaning "folding", and kami meaning "paper" (kami changes to </a:t>
            </a:r>
            <a:r>
              <a:rPr lang="en-US" sz="1200" dirty="0" err="1">
                <a:latin typeface="+mj-lt"/>
                <a:ea typeface="Tahoma" panose="020B0604030504040204" pitchFamily="34" charset="0"/>
                <a:cs typeface="Tahoma" panose="020B0604030504040204" pitchFamily="34" charset="0"/>
              </a:rPr>
              <a:t>gami</a:t>
            </a:r>
            <a:r>
              <a:rPr lang="en-US" sz="1200" dirty="0">
                <a:latin typeface="+mj-lt"/>
                <a:ea typeface="Tahoma" panose="020B0604030504040204" pitchFamily="34" charset="0"/>
                <a:cs typeface="Tahoma" panose="020B0604030504040204" pitchFamily="34" charset="0"/>
              </a:rPr>
              <a:t> due to rendaku)) is the art of paper folding, which is often associated with Japanese culture. In modern usage, the word "origami" is used as an inclusive term for all folding practices, regardless of their culture of origin. The goal is to transform a flat square sheet of paper into a finished sculpture through folding and sculpting techniques. Modern origami practitioners generally discourage the use of cuts, glue, or markings on the paper. Origami folders often use the Japanese word </a:t>
            </a:r>
            <a:r>
              <a:rPr lang="en-US" sz="1200" dirty="0" err="1">
                <a:latin typeface="+mj-lt"/>
                <a:ea typeface="Tahoma" panose="020B0604030504040204" pitchFamily="34" charset="0"/>
                <a:cs typeface="Tahoma" panose="020B0604030504040204" pitchFamily="34" charset="0"/>
              </a:rPr>
              <a:t>kirigami</a:t>
            </a:r>
            <a:r>
              <a:rPr lang="en-US" sz="1200" dirty="0">
                <a:latin typeface="+mj-lt"/>
                <a:ea typeface="Tahoma" panose="020B0604030504040204" pitchFamily="34" charset="0"/>
                <a:cs typeface="Tahoma" panose="020B0604030504040204" pitchFamily="34" charset="0"/>
              </a:rPr>
              <a:t> to refer to designs which use cuts, although cutting is more characteristic of Chinese papercrafts.</a:t>
            </a:r>
          </a:p>
          <a:p>
            <a:pPr algn="just"/>
            <a:endParaRPr lang="en-US" sz="1200" dirty="0">
              <a:latin typeface="+mj-lt"/>
              <a:ea typeface="Tahoma" panose="020B0604030504040204" pitchFamily="34" charset="0"/>
              <a:cs typeface="Tahoma" panose="020B0604030504040204" pitchFamily="34" charset="0"/>
            </a:endParaRPr>
          </a:p>
          <a:p>
            <a:pPr algn="just"/>
            <a:r>
              <a:rPr lang="en-US" sz="1200" dirty="0">
                <a:latin typeface="+mj-lt"/>
                <a:ea typeface="Tahoma" panose="020B0604030504040204" pitchFamily="34" charset="0"/>
                <a:cs typeface="Tahoma" panose="020B0604030504040204" pitchFamily="34" charset="0"/>
              </a:rPr>
              <a:t>	The small number of basic origami folds can be combined in a variety of ways to make intricate designs. The best-known origami model is the Japanese paper crane. In general, these designs begin with a square sheet of paper whose sides may be of different colors, prints, or patterns. Traditional Japanese origami, which has been practiced since the Edo period (1603–1867), has often been less strict about these conventions, sometimes cutting the paper or using </a:t>
            </a:r>
            <a:r>
              <a:rPr lang="en-US" sz="1200" dirty="0" err="1">
                <a:latin typeface="+mj-lt"/>
                <a:ea typeface="Tahoma" panose="020B0604030504040204" pitchFamily="34" charset="0"/>
                <a:cs typeface="Tahoma" panose="020B0604030504040204" pitchFamily="34" charset="0"/>
              </a:rPr>
              <a:t>nonsquare</a:t>
            </a:r>
            <a:r>
              <a:rPr lang="en-US" sz="1200" dirty="0">
                <a:latin typeface="+mj-lt"/>
                <a:ea typeface="Tahoma" panose="020B0604030504040204" pitchFamily="34" charset="0"/>
                <a:cs typeface="Tahoma" panose="020B0604030504040204" pitchFamily="34" charset="0"/>
              </a:rPr>
              <a:t> shapes to start with. The principles of origami are also used in stents, packaging and other engineering applications.</a:t>
            </a:r>
          </a:p>
        </p:txBody>
      </p:sp>
      <p:sp>
        <p:nvSpPr>
          <p:cNvPr id="16" name="TextBox 15">
            <a:extLst>
              <a:ext uri="{FF2B5EF4-FFF2-40B4-BE49-F238E27FC236}">
                <a16:creationId xmlns:a16="http://schemas.microsoft.com/office/drawing/2014/main" id="{429F42A4-48DA-47E5-B97B-1B1CE2D957DA}"/>
              </a:ext>
            </a:extLst>
          </p:cNvPr>
          <p:cNvSpPr txBox="1"/>
          <p:nvPr/>
        </p:nvSpPr>
        <p:spPr>
          <a:xfrm>
            <a:off x="817770" y="6740350"/>
            <a:ext cx="5274641" cy="276999"/>
          </a:xfrm>
          <a:prstGeom prst="rect">
            <a:avLst/>
          </a:prstGeom>
          <a:noFill/>
        </p:spPr>
        <p:txBody>
          <a:bodyPr wrap="square" rtlCol="0">
            <a:spAutoFit/>
          </a:bodyPr>
          <a:lstStyle/>
          <a:p>
            <a:pPr algn="just"/>
            <a:r>
              <a:rPr lang="en-US" sz="1200" dirty="0">
                <a:latin typeface="+mj-lt"/>
                <a:ea typeface="Tahoma" panose="020B0604030504040204" pitchFamily="34" charset="0"/>
                <a:cs typeface="Tahoma" panose="020B0604030504040204" pitchFamily="34" charset="0"/>
              </a:rPr>
              <a:t>	</a:t>
            </a:r>
          </a:p>
        </p:txBody>
      </p:sp>
      <p:sp>
        <p:nvSpPr>
          <p:cNvPr id="17" name="TextBox 16">
            <a:extLst>
              <a:ext uri="{FF2B5EF4-FFF2-40B4-BE49-F238E27FC236}">
                <a16:creationId xmlns:a16="http://schemas.microsoft.com/office/drawing/2014/main" id="{7B4A9BE8-A9AE-4252-8FD4-6CDE5107D548}"/>
              </a:ext>
            </a:extLst>
          </p:cNvPr>
          <p:cNvSpPr txBox="1"/>
          <p:nvPr/>
        </p:nvSpPr>
        <p:spPr>
          <a:xfrm>
            <a:off x="2760870" y="3801134"/>
            <a:ext cx="2324100"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Introduction</a:t>
            </a:r>
          </a:p>
        </p:txBody>
      </p:sp>
      <p:grpSp>
        <p:nvGrpSpPr>
          <p:cNvPr id="29" name="Group 28">
            <a:extLst>
              <a:ext uri="{FF2B5EF4-FFF2-40B4-BE49-F238E27FC236}">
                <a16:creationId xmlns:a16="http://schemas.microsoft.com/office/drawing/2014/main" id="{A3B931CA-229D-4E46-B83D-B06C342692B4}"/>
              </a:ext>
            </a:extLst>
          </p:cNvPr>
          <p:cNvGrpSpPr/>
          <p:nvPr/>
        </p:nvGrpSpPr>
        <p:grpSpPr>
          <a:xfrm>
            <a:off x="6239776" y="114499"/>
            <a:ext cx="404598" cy="404598"/>
            <a:chOff x="6239776" y="114499"/>
            <a:chExt cx="404598" cy="404598"/>
          </a:xfrm>
        </p:grpSpPr>
        <p:sp>
          <p:nvSpPr>
            <p:cNvPr id="24" name="Rectangle: Rounded Corners 23">
              <a:extLst>
                <a:ext uri="{FF2B5EF4-FFF2-40B4-BE49-F238E27FC236}">
                  <a16:creationId xmlns:a16="http://schemas.microsoft.com/office/drawing/2014/main" id="{FB7C2EC6-A420-4824-8DA6-FE806BF5B002}"/>
                </a:ext>
              </a:extLst>
            </p:cNvPr>
            <p:cNvSpPr/>
            <p:nvPr/>
          </p:nvSpPr>
          <p:spPr>
            <a:xfrm>
              <a:off x="6239776" y="114499"/>
              <a:ext cx="404598" cy="404598"/>
            </a:xfrm>
            <a:prstGeom prst="round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22C875A-F06C-4620-ADF5-8D4C25DF85AA}"/>
                </a:ext>
              </a:extLst>
            </p:cNvPr>
            <p:cNvCxnSpPr/>
            <p:nvPr/>
          </p:nvCxnSpPr>
          <p:spPr>
            <a:xfrm>
              <a:off x="6337300" y="222250"/>
              <a:ext cx="2095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B70A33A-AFA7-4725-8760-3C6DF2ADA98E}"/>
                </a:ext>
              </a:extLst>
            </p:cNvPr>
            <p:cNvCxnSpPr/>
            <p:nvPr/>
          </p:nvCxnSpPr>
          <p:spPr>
            <a:xfrm>
              <a:off x="6337300" y="317500"/>
              <a:ext cx="2095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1E43E1-4AE9-461A-A115-03007305218F}"/>
                </a:ext>
              </a:extLst>
            </p:cNvPr>
            <p:cNvCxnSpPr/>
            <p:nvPr/>
          </p:nvCxnSpPr>
          <p:spPr>
            <a:xfrm>
              <a:off x="6337300" y="412750"/>
              <a:ext cx="2095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4B608AF6-2EFC-48AF-AE8A-5F7F1400B3D1}"/>
              </a:ext>
            </a:extLst>
          </p:cNvPr>
          <p:cNvSpPr txBox="1"/>
          <p:nvPr/>
        </p:nvSpPr>
        <p:spPr>
          <a:xfrm>
            <a:off x="4903171" y="8683522"/>
            <a:ext cx="1084592" cy="276999"/>
          </a:xfrm>
          <a:prstGeom prst="rect">
            <a:avLst/>
          </a:prstGeom>
          <a:noFill/>
        </p:spPr>
        <p:txBody>
          <a:bodyPr wrap="none" rtlCol="0">
            <a:spAutoFit/>
          </a:bodyPr>
          <a:lstStyle/>
          <a:p>
            <a:r>
              <a:rPr lang="en-US" sz="1200" u="sng" dirty="0">
                <a:latin typeface="+mj-lt"/>
              </a:rPr>
              <a:t>Top</a:t>
            </a:r>
            <a:r>
              <a:rPr lang="en-US" sz="1200" dirty="0">
                <a:latin typeface="+mj-lt"/>
              </a:rPr>
              <a:t> | </a:t>
            </a:r>
            <a:r>
              <a:rPr lang="en-US" sz="1200" u="sng" dirty="0">
                <a:latin typeface="+mj-lt"/>
              </a:rPr>
              <a:t>Photos &gt;</a:t>
            </a:r>
          </a:p>
        </p:txBody>
      </p:sp>
    </p:spTree>
    <p:extLst>
      <p:ext uri="{BB962C8B-B14F-4D97-AF65-F5344CB8AC3E}">
        <p14:creationId xmlns:p14="http://schemas.microsoft.com/office/powerpoint/2010/main" val="8270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3D81BF-3F2A-4A80-999E-015F524D404B}"/>
              </a:ext>
            </a:extLst>
          </p:cNvPr>
          <p:cNvSpPr/>
          <p:nvPr/>
        </p:nvSpPr>
        <p:spPr>
          <a:xfrm>
            <a:off x="-5612" y="-1"/>
            <a:ext cx="6858000" cy="584201"/>
          </a:xfrm>
          <a:prstGeom prst="rect">
            <a:avLst/>
          </a:prstGeom>
          <a:gradFill flip="none" rotWithShape="1">
            <a:gsLst>
              <a:gs pos="100000">
                <a:srgbClr val="B3B3B3"/>
              </a:gs>
              <a:gs pos="62000">
                <a:srgbClr val="6B6B6B"/>
              </a:gs>
              <a:gs pos="1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C6EA93-7A43-4DAE-93B6-B5482DFDEFF1}"/>
              </a:ext>
            </a:extLst>
          </p:cNvPr>
          <p:cNvSpPr txBox="1"/>
          <p:nvPr/>
        </p:nvSpPr>
        <p:spPr>
          <a:xfrm>
            <a:off x="2901775" y="132056"/>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Home</a:t>
            </a:r>
          </a:p>
        </p:txBody>
      </p:sp>
      <p:sp>
        <p:nvSpPr>
          <p:cNvPr id="10" name="TextBox 9">
            <a:extLst>
              <a:ext uri="{FF2B5EF4-FFF2-40B4-BE49-F238E27FC236}">
                <a16:creationId xmlns:a16="http://schemas.microsoft.com/office/drawing/2014/main" id="{2DE31B97-12AC-4D29-ABC8-77A4514BA26C}"/>
              </a:ext>
            </a:extLst>
          </p:cNvPr>
          <p:cNvSpPr txBox="1"/>
          <p:nvPr/>
        </p:nvSpPr>
        <p:spPr>
          <a:xfrm>
            <a:off x="3748924"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Photos</a:t>
            </a:r>
          </a:p>
        </p:txBody>
      </p:sp>
      <p:sp>
        <p:nvSpPr>
          <p:cNvPr id="11" name="TextBox 10">
            <a:extLst>
              <a:ext uri="{FF2B5EF4-FFF2-40B4-BE49-F238E27FC236}">
                <a16:creationId xmlns:a16="http://schemas.microsoft.com/office/drawing/2014/main" id="{9E652E6D-4D39-40AB-BE0C-A5E037A25C32}"/>
              </a:ext>
            </a:extLst>
          </p:cNvPr>
          <p:cNvSpPr txBox="1"/>
          <p:nvPr/>
        </p:nvSpPr>
        <p:spPr>
          <a:xfrm>
            <a:off x="4661882"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Videos</a:t>
            </a:r>
          </a:p>
        </p:txBody>
      </p:sp>
      <p:sp>
        <p:nvSpPr>
          <p:cNvPr id="12" name="TextBox 11">
            <a:extLst>
              <a:ext uri="{FF2B5EF4-FFF2-40B4-BE49-F238E27FC236}">
                <a16:creationId xmlns:a16="http://schemas.microsoft.com/office/drawing/2014/main" id="{B5C94480-4501-4AE4-B00E-33CD68B7B174}"/>
              </a:ext>
            </a:extLst>
          </p:cNvPr>
          <p:cNvSpPr txBox="1"/>
          <p:nvPr/>
        </p:nvSpPr>
        <p:spPr>
          <a:xfrm>
            <a:off x="5524905" y="126353"/>
            <a:ext cx="1205633"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Techniques</a:t>
            </a:r>
          </a:p>
        </p:txBody>
      </p:sp>
      <p:sp>
        <p:nvSpPr>
          <p:cNvPr id="13" name="TextBox 12">
            <a:extLst>
              <a:ext uri="{FF2B5EF4-FFF2-40B4-BE49-F238E27FC236}">
                <a16:creationId xmlns:a16="http://schemas.microsoft.com/office/drawing/2014/main" id="{E4ABD64E-ED33-4D92-99B1-82114CCDE080}"/>
              </a:ext>
            </a:extLst>
          </p:cNvPr>
          <p:cNvSpPr txBox="1"/>
          <p:nvPr/>
        </p:nvSpPr>
        <p:spPr>
          <a:xfrm>
            <a:off x="116048" y="80186"/>
            <a:ext cx="4714010" cy="400110"/>
          </a:xfrm>
          <a:prstGeom prst="rect">
            <a:avLst/>
          </a:prstGeom>
          <a:noFill/>
        </p:spPr>
        <p:txBody>
          <a:bodyPr wrap="squar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The Art of Origami</a:t>
            </a:r>
          </a:p>
        </p:txBody>
      </p:sp>
      <p:sp>
        <p:nvSpPr>
          <p:cNvPr id="14" name="Rectangle 13">
            <a:extLst>
              <a:ext uri="{FF2B5EF4-FFF2-40B4-BE49-F238E27FC236}">
                <a16:creationId xmlns:a16="http://schemas.microsoft.com/office/drawing/2014/main" id="{C56F289A-A1C2-4304-9AB3-518A798D0E19}"/>
              </a:ext>
            </a:extLst>
          </p:cNvPr>
          <p:cNvSpPr/>
          <p:nvPr/>
        </p:nvSpPr>
        <p:spPr>
          <a:xfrm>
            <a:off x="-5612" y="9349409"/>
            <a:ext cx="6863612"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12FEA7E-E048-499E-8D37-E2A16AEA2079}"/>
              </a:ext>
            </a:extLst>
          </p:cNvPr>
          <p:cNvSpPr txBox="1"/>
          <p:nvPr/>
        </p:nvSpPr>
        <p:spPr>
          <a:xfrm>
            <a:off x="225528" y="9435390"/>
            <a:ext cx="6395720" cy="338554"/>
          </a:xfrm>
          <a:prstGeom prst="rect">
            <a:avLst/>
          </a:prstGeom>
          <a:noFill/>
        </p:spPr>
        <p:txBody>
          <a:bodyPr wrap="square" rtlCol="0">
            <a:spAutoFit/>
          </a:bodyPr>
          <a:lstStyle/>
          <a:p>
            <a:pPr algn="ctr"/>
            <a:r>
              <a:rPr lang="en-US" sz="800" dirty="0">
                <a:solidFill>
                  <a:schemeClr val="bg2"/>
                </a:solidFill>
              </a:rPr>
              <a:t>The text content of this site was lovingly borrowed from the Wikipedia article on Origami on May 6 2018 under the Creative Commons Attribution-</a:t>
            </a:r>
            <a:r>
              <a:rPr lang="en-US" sz="800" dirty="0" err="1">
                <a:solidFill>
                  <a:schemeClr val="bg2"/>
                </a:solidFill>
              </a:rPr>
              <a:t>ShareAlike</a:t>
            </a:r>
            <a:r>
              <a:rPr lang="en-US" sz="800" dirty="0">
                <a:solidFill>
                  <a:schemeClr val="bg2"/>
                </a:solidFill>
              </a:rPr>
              <a:t> License. Licensing terms of content from other sources (photos, </a:t>
            </a:r>
            <a:r>
              <a:rPr lang="en-US" sz="800" dirty="0" err="1">
                <a:solidFill>
                  <a:schemeClr val="bg2"/>
                </a:solidFill>
              </a:rPr>
              <a:t>etc</a:t>
            </a:r>
            <a:r>
              <a:rPr lang="en-US" sz="800" dirty="0">
                <a:solidFill>
                  <a:schemeClr val="bg2"/>
                </a:solidFill>
              </a:rPr>
              <a:t>) is noted along with each respective resource.</a:t>
            </a:r>
          </a:p>
        </p:txBody>
      </p:sp>
      <p:sp>
        <p:nvSpPr>
          <p:cNvPr id="16" name="TextBox 15">
            <a:extLst>
              <a:ext uri="{FF2B5EF4-FFF2-40B4-BE49-F238E27FC236}">
                <a16:creationId xmlns:a16="http://schemas.microsoft.com/office/drawing/2014/main" id="{21FC9B78-A908-4CE6-9A6E-2E2C8247E6C6}"/>
              </a:ext>
            </a:extLst>
          </p:cNvPr>
          <p:cNvSpPr txBox="1"/>
          <p:nvPr/>
        </p:nvSpPr>
        <p:spPr>
          <a:xfrm>
            <a:off x="197532" y="622715"/>
            <a:ext cx="2324100"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Photo Gallery</a:t>
            </a:r>
          </a:p>
        </p:txBody>
      </p:sp>
      <p:grpSp>
        <p:nvGrpSpPr>
          <p:cNvPr id="43" name="Group 42">
            <a:extLst>
              <a:ext uri="{FF2B5EF4-FFF2-40B4-BE49-F238E27FC236}">
                <a16:creationId xmlns:a16="http://schemas.microsoft.com/office/drawing/2014/main" id="{732A5A0E-289E-40D5-AB05-8AC843CA5BD9}"/>
              </a:ext>
            </a:extLst>
          </p:cNvPr>
          <p:cNvGrpSpPr/>
          <p:nvPr/>
        </p:nvGrpSpPr>
        <p:grpSpPr>
          <a:xfrm>
            <a:off x="133411" y="1038299"/>
            <a:ext cx="2610004" cy="1698126"/>
            <a:chOff x="133411" y="1235149"/>
            <a:chExt cx="2610004" cy="1698126"/>
          </a:xfrm>
        </p:grpSpPr>
        <p:pic>
          <p:nvPicPr>
            <p:cNvPr id="22" name="Picture 21">
              <a:extLst>
                <a:ext uri="{FF2B5EF4-FFF2-40B4-BE49-F238E27FC236}">
                  <a16:creationId xmlns:a16="http://schemas.microsoft.com/office/drawing/2014/main" id="{FCEFFED1-FA93-42FD-A1CC-405ABEDC1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4" y="1235149"/>
              <a:ext cx="2604281" cy="1464908"/>
            </a:xfrm>
            <a:prstGeom prst="rect">
              <a:avLst/>
            </a:prstGeom>
          </p:spPr>
        </p:pic>
        <p:sp>
          <p:nvSpPr>
            <p:cNvPr id="41" name="TextBox 40">
              <a:extLst>
                <a:ext uri="{FF2B5EF4-FFF2-40B4-BE49-F238E27FC236}">
                  <a16:creationId xmlns:a16="http://schemas.microsoft.com/office/drawing/2014/main" id="{C0AB7775-2FFA-4E36-BDB8-2BDA58A98AAD}"/>
                </a:ext>
              </a:extLst>
            </p:cNvPr>
            <p:cNvSpPr txBox="1"/>
            <p:nvPr/>
          </p:nvSpPr>
          <p:spPr>
            <a:xfrm>
              <a:off x="133411" y="2687054"/>
              <a:ext cx="2604281" cy="246221"/>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Origami art Javier Miranda  - Venezuela</a:t>
              </a:r>
            </a:p>
          </p:txBody>
        </p:sp>
      </p:grpSp>
      <p:grpSp>
        <p:nvGrpSpPr>
          <p:cNvPr id="44" name="Group 43">
            <a:extLst>
              <a:ext uri="{FF2B5EF4-FFF2-40B4-BE49-F238E27FC236}">
                <a16:creationId xmlns:a16="http://schemas.microsoft.com/office/drawing/2014/main" id="{6AB22ACF-7A06-4628-B481-08ED747D3464}"/>
              </a:ext>
            </a:extLst>
          </p:cNvPr>
          <p:cNvGrpSpPr/>
          <p:nvPr/>
        </p:nvGrpSpPr>
        <p:grpSpPr>
          <a:xfrm>
            <a:off x="2834980" y="1038584"/>
            <a:ext cx="2229932" cy="1876103"/>
            <a:chOff x="2834980" y="1235434"/>
            <a:chExt cx="2229932" cy="1876103"/>
          </a:xfrm>
        </p:grpSpPr>
        <p:pic>
          <p:nvPicPr>
            <p:cNvPr id="34" name="Picture 33">
              <a:extLst>
                <a:ext uri="{FF2B5EF4-FFF2-40B4-BE49-F238E27FC236}">
                  <a16:creationId xmlns:a16="http://schemas.microsoft.com/office/drawing/2014/main" id="{6F8F532C-F46F-4F34-84BD-8081D1060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980" y="1235434"/>
              <a:ext cx="2229932" cy="1460605"/>
            </a:xfrm>
            <a:prstGeom prst="rect">
              <a:avLst/>
            </a:prstGeom>
          </p:spPr>
        </p:pic>
        <p:sp>
          <p:nvSpPr>
            <p:cNvPr id="42" name="TextBox 41">
              <a:extLst>
                <a:ext uri="{FF2B5EF4-FFF2-40B4-BE49-F238E27FC236}">
                  <a16:creationId xmlns:a16="http://schemas.microsoft.com/office/drawing/2014/main" id="{2DDB2041-8884-4FA0-B4CC-456E1457FF01}"/>
                </a:ext>
              </a:extLst>
            </p:cNvPr>
            <p:cNvSpPr txBox="1"/>
            <p:nvPr/>
          </p:nvSpPr>
          <p:spPr>
            <a:xfrm>
              <a:off x="2834980" y="2696039"/>
              <a:ext cx="2229932" cy="415498"/>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Origami made by Kazuko Law</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Pensacola, Florida </a:t>
              </a:r>
            </a:p>
          </p:txBody>
        </p:sp>
      </p:grpSp>
      <p:grpSp>
        <p:nvGrpSpPr>
          <p:cNvPr id="46" name="Group 45">
            <a:extLst>
              <a:ext uri="{FF2B5EF4-FFF2-40B4-BE49-F238E27FC236}">
                <a16:creationId xmlns:a16="http://schemas.microsoft.com/office/drawing/2014/main" id="{66010FF5-4CC4-4CA0-970F-89479E474FD4}"/>
              </a:ext>
            </a:extLst>
          </p:cNvPr>
          <p:cNvGrpSpPr/>
          <p:nvPr/>
        </p:nvGrpSpPr>
        <p:grpSpPr>
          <a:xfrm>
            <a:off x="5168381" y="1033760"/>
            <a:ext cx="1573793" cy="1860715"/>
            <a:chOff x="5156745" y="1705090"/>
            <a:chExt cx="1573793" cy="1860715"/>
          </a:xfrm>
        </p:grpSpPr>
        <p:pic>
          <p:nvPicPr>
            <p:cNvPr id="30" name="Picture 29">
              <a:extLst>
                <a:ext uri="{FF2B5EF4-FFF2-40B4-BE49-F238E27FC236}">
                  <a16:creationId xmlns:a16="http://schemas.microsoft.com/office/drawing/2014/main" id="{D270959A-453F-42A4-9411-045B5477BD6D}"/>
                </a:ext>
              </a:extLst>
            </p:cNvPr>
            <p:cNvPicPr>
              <a:picLocks noChangeAspect="1"/>
            </p:cNvPicPr>
            <p:nvPr/>
          </p:nvPicPr>
          <p:blipFill rotWithShape="1">
            <a:blip r:embed="rId5">
              <a:extLst>
                <a:ext uri="{28A0092B-C50C-407E-A947-70E740481C1C}">
                  <a14:useLocalDpi xmlns:a14="http://schemas.microsoft.com/office/drawing/2010/main" val="0"/>
                </a:ext>
              </a:extLst>
            </a:blip>
            <a:srcRect t="21286" b="12559"/>
            <a:stretch/>
          </p:blipFill>
          <p:spPr>
            <a:xfrm>
              <a:off x="5162468" y="1705090"/>
              <a:ext cx="1568070" cy="1460605"/>
            </a:xfrm>
            <a:prstGeom prst="rect">
              <a:avLst/>
            </a:prstGeom>
          </p:spPr>
        </p:pic>
        <p:sp>
          <p:nvSpPr>
            <p:cNvPr id="45" name="TextBox 44">
              <a:extLst>
                <a:ext uri="{FF2B5EF4-FFF2-40B4-BE49-F238E27FC236}">
                  <a16:creationId xmlns:a16="http://schemas.microsoft.com/office/drawing/2014/main" id="{3955613E-2018-4FA5-9958-8CF866A96841}"/>
                </a:ext>
              </a:extLst>
            </p:cNvPr>
            <p:cNvSpPr txBox="1"/>
            <p:nvPr/>
          </p:nvSpPr>
          <p:spPr>
            <a:xfrm>
              <a:off x="5156745" y="3165695"/>
              <a:ext cx="1562121" cy="400110"/>
            </a:xfrm>
            <a:prstGeom prst="rect">
              <a:avLst/>
            </a:prstGeom>
            <a:noFill/>
          </p:spPr>
          <p:txBody>
            <a:bodyPr wrap="square" rtlCol="0">
              <a:spAutoFit/>
            </a:bodyPr>
            <a:lstStyle/>
            <a:p>
              <a:pPr algn="ctr"/>
              <a:r>
                <a:rPr lang="en-US" sz="1000" dirty="0" err="1">
                  <a:latin typeface="+mj-lt"/>
                  <a:ea typeface="Tahoma" panose="020B0604030504040204" pitchFamily="34" charset="0"/>
                  <a:cs typeface="Tahoma" panose="020B0604030504040204" pitchFamily="34" charset="0"/>
                </a:rPr>
                <a:t>Sliceform</a:t>
              </a:r>
              <a:r>
                <a:rPr lang="en-US" sz="1000" dirty="0">
                  <a:latin typeface="+mj-lt"/>
                  <a:ea typeface="Tahoma" panose="020B0604030504040204" pitchFamily="34" charset="0"/>
                  <a:cs typeface="Tahoma" panose="020B0604030504040204" pitchFamily="34" charset="0"/>
                </a:rPr>
                <a:t> of a cone</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 The Science Museum</a:t>
              </a:r>
            </a:p>
          </p:txBody>
        </p:sp>
      </p:grpSp>
      <p:grpSp>
        <p:nvGrpSpPr>
          <p:cNvPr id="54" name="Group 53">
            <a:extLst>
              <a:ext uri="{FF2B5EF4-FFF2-40B4-BE49-F238E27FC236}">
                <a16:creationId xmlns:a16="http://schemas.microsoft.com/office/drawing/2014/main" id="{6BC31CD6-DB6A-4F33-9626-034565390B78}"/>
              </a:ext>
            </a:extLst>
          </p:cNvPr>
          <p:cNvGrpSpPr/>
          <p:nvPr/>
        </p:nvGrpSpPr>
        <p:grpSpPr>
          <a:xfrm>
            <a:off x="2834980" y="3018170"/>
            <a:ext cx="2263160" cy="1874850"/>
            <a:chOff x="133411" y="3257912"/>
            <a:chExt cx="2263160" cy="1874850"/>
          </a:xfrm>
        </p:grpSpPr>
        <p:pic>
          <p:nvPicPr>
            <p:cNvPr id="26" name="Picture 25">
              <a:extLst>
                <a:ext uri="{FF2B5EF4-FFF2-40B4-BE49-F238E27FC236}">
                  <a16:creationId xmlns:a16="http://schemas.microsoft.com/office/drawing/2014/main" id="{EB404C8B-12E0-4E1E-A0A4-A3AFD34E82C6}"/>
                </a:ext>
              </a:extLst>
            </p:cNvPr>
            <p:cNvPicPr>
              <a:picLocks noChangeAspect="1"/>
            </p:cNvPicPr>
            <p:nvPr/>
          </p:nvPicPr>
          <p:blipFill rotWithShape="1">
            <a:blip r:embed="rId6">
              <a:extLst>
                <a:ext uri="{28A0092B-C50C-407E-A947-70E740481C1C}">
                  <a14:useLocalDpi xmlns:a14="http://schemas.microsoft.com/office/drawing/2010/main" val="0"/>
                </a:ext>
              </a:extLst>
            </a:blip>
            <a:srcRect t="6028" b="6895"/>
            <a:stretch/>
          </p:blipFill>
          <p:spPr>
            <a:xfrm>
              <a:off x="133411" y="3257912"/>
              <a:ext cx="2263160" cy="1476124"/>
            </a:xfrm>
            <a:prstGeom prst="rect">
              <a:avLst/>
            </a:prstGeom>
          </p:spPr>
        </p:pic>
        <p:sp>
          <p:nvSpPr>
            <p:cNvPr id="47" name="TextBox 46">
              <a:extLst>
                <a:ext uri="{FF2B5EF4-FFF2-40B4-BE49-F238E27FC236}">
                  <a16:creationId xmlns:a16="http://schemas.microsoft.com/office/drawing/2014/main" id="{021E29B9-52CE-448F-806E-3562361D516D}"/>
                </a:ext>
              </a:extLst>
            </p:cNvPr>
            <p:cNvSpPr txBox="1"/>
            <p:nvPr/>
          </p:nvSpPr>
          <p:spPr>
            <a:xfrm>
              <a:off x="133411" y="4732652"/>
              <a:ext cx="2263160" cy="400110"/>
            </a:xfrm>
            <a:prstGeom prst="rect">
              <a:avLst/>
            </a:prstGeom>
            <a:noFill/>
          </p:spPr>
          <p:txBody>
            <a:bodyPr wrap="square" rtlCol="0">
              <a:spAutoFit/>
            </a:bodyPr>
            <a:lstStyle/>
            <a:p>
              <a:pPr algn="ctr"/>
              <a:r>
                <a:rPr lang="pt-BR" sz="1000" dirty="0">
                  <a:latin typeface="+mj-lt"/>
                  <a:ea typeface="Tahoma" panose="020B0604030504040204" pitchFamily="34" charset="0"/>
                  <a:cs typeface="Tahoma" panose="020B0604030504040204" pitchFamily="34" charset="0"/>
                </a:rPr>
                <a:t>Snub Icosidodecadodecahedron</a:t>
              </a:r>
              <a:br>
                <a:rPr lang="pt-BR"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 The Science Museum</a:t>
              </a:r>
            </a:p>
          </p:txBody>
        </p:sp>
      </p:grpSp>
      <p:grpSp>
        <p:nvGrpSpPr>
          <p:cNvPr id="55" name="Group 54">
            <a:extLst>
              <a:ext uri="{FF2B5EF4-FFF2-40B4-BE49-F238E27FC236}">
                <a16:creationId xmlns:a16="http://schemas.microsoft.com/office/drawing/2014/main" id="{FBE6621C-4060-4D2B-9B7B-5D4FE5AD16CF}"/>
              </a:ext>
            </a:extLst>
          </p:cNvPr>
          <p:cNvGrpSpPr/>
          <p:nvPr/>
        </p:nvGrpSpPr>
        <p:grpSpPr>
          <a:xfrm>
            <a:off x="5194284" y="3022060"/>
            <a:ext cx="1524164" cy="1951961"/>
            <a:chOff x="2652272" y="3274633"/>
            <a:chExt cx="1524164" cy="1951961"/>
          </a:xfrm>
        </p:grpSpPr>
        <p:pic>
          <p:nvPicPr>
            <p:cNvPr id="32" name="Picture 31">
              <a:extLst>
                <a:ext uri="{FF2B5EF4-FFF2-40B4-BE49-F238E27FC236}">
                  <a16:creationId xmlns:a16="http://schemas.microsoft.com/office/drawing/2014/main" id="{F358D073-E7BD-43AB-93C4-FD1CA928B00F}"/>
                </a:ext>
              </a:extLst>
            </p:cNvPr>
            <p:cNvPicPr>
              <a:picLocks noChangeAspect="1"/>
            </p:cNvPicPr>
            <p:nvPr/>
          </p:nvPicPr>
          <p:blipFill rotWithShape="1">
            <a:blip r:embed="rId7">
              <a:extLst>
                <a:ext uri="{28A0092B-C50C-407E-A947-70E740481C1C}">
                  <a14:useLocalDpi xmlns:a14="http://schemas.microsoft.com/office/drawing/2010/main" val="0"/>
                </a:ext>
              </a:extLst>
            </a:blip>
            <a:srcRect t="6956" b="5503"/>
            <a:stretch/>
          </p:blipFill>
          <p:spPr>
            <a:xfrm>
              <a:off x="2652274" y="3274633"/>
              <a:ext cx="1524162" cy="1461018"/>
            </a:xfrm>
            <a:prstGeom prst="rect">
              <a:avLst/>
            </a:prstGeom>
          </p:spPr>
        </p:pic>
        <p:sp>
          <p:nvSpPr>
            <p:cNvPr id="48" name="TextBox 47">
              <a:extLst>
                <a:ext uri="{FF2B5EF4-FFF2-40B4-BE49-F238E27FC236}">
                  <a16:creationId xmlns:a16="http://schemas.microsoft.com/office/drawing/2014/main" id="{53D4D6EA-6F1E-4496-9C38-D694E88587C1}"/>
                </a:ext>
              </a:extLst>
            </p:cNvPr>
            <p:cNvSpPr txBox="1"/>
            <p:nvPr/>
          </p:nvSpPr>
          <p:spPr>
            <a:xfrm>
              <a:off x="2652272" y="4811096"/>
              <a:ext cx="1523987" cy="415498"/>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Origami led tea light</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Author: Susan Barnum</a:t>
              </a:r>
            </a:p>
          </p:txBody>
        </p:sp>
      </p:grpSp>
      <p:grpSp>
        <p:nvGrpSpPr>
          <p:cNvPr id="56" name="Group 55">
            <a:extLst>
              <a:ext uri="{FF2B5EF4-FFF2-40B4-BE49-F238E27FC236}">
                <a16:creationId xmlns:a16="http://schemas.microsoft.com/office/drawing/2014/main" id="{0A393653-260E-43E9-8984-D3087069B20E}"/>
              </a:ext>
            </a:extLst>
          </p:cNvPr>
          <p:cNvGrpSpPr/>
          <p:nvPr/>
        </p:nvGrpSpPr>
        <p:grpSpPr>
          <a:xfrm>
            <a:off x="3837824" y="5087830"/>
            <a:ext cx="1846164" cy="1790247"/>
            <a:chOff x="4895788" y="3841951"/>
            <a:chExt cx="1846164" cy="1790247"/>
          </a:xfrm>
        </p:grpSpPr>
        <p:pic>
          <p:nvPicPr>
            <p:cNvPr id="36" name="Picture 35">
              <a:extLst>
                <a:ext uri="{FF2B5EF4-FFF2-40B4-BE49-F238E27FC236}">
                  <a16:creationId xmlns:a16="http://schemas.microsoft.com/office/drawing/2014/main" id="{18775E33-EB1F-47A7-AAB8-2BEC805D2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789" y="3841951"/>
              <a:ext cx="1828800" cy="1531620"/>
            </a:xfrm>
            <a:prstGeom prst="rect">
              <a:avLst/>
            </a:prstGeom>
          </p:spPr>
        </p:pic>
        <p:sp>
          <p:nvSpPr>
            <p:cNvPr id="49" name="TextBox 48">
              <a:extLst>
                <a:ext uri="{FF2B5EF4-FFF2-40B4-BE49-F238E27FC236}">
                  <a16:creationId xmlns:a16="http://schemas.microsoft.com/office/drawing/2014/main" id="{581FCF2D-8C57-4695-9976-F146A578ED03}"/>
                </a:ext>
              </a:extLst>
            </p:cNvPr>
            <p:cNvSpPr txBox="1"/>
            <p:nvPr/>
          </p:nvSpPr>
          <p:spPr>
            <a:xfrm>
              <a:off x="4895788" y="5385977"/>
              <a:ext cx="1846164" cy="246221"/>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Jedi - Folded by Phillip West</a:t>
              </a:r>
            </a:p>
          </p:txBody>
        </p:sp>
      </p:grpSp>
      <p:grpSp>
        <p:nvGrpSpPr>
          <p:cNvPr id="57" name="Group 56">
            <a:extLst>
              <a:ext uri="{FF2B5EF4-FFF2-40B4-BE49-F238E27FC236}">
                <a16:creationId xmlns:a16="http://schemas.microsoft.com/office/drawing/2014/main" id="{0B28A430-FC67-4099-8DDD-C1494138A090}"/>
              </a:ext>
            </a:extLst>
          </p:cNvPr>
          <p:cNvGrpSpPr/>
          <p:nvPr/>
        </p:nvGrpSpPr>
        <p:grpSpPr>
          <a:xfrm>
            <a:off x="1178049" y="7090149"/>
            <a:ext cx="2561552" cy="2055309"/>
            <a:chOff x="116048" y="5719710"/>
            <a:chExt cx="2561552" cy="2055309"/>
          </a:xfrm>
        </p:grpSpPr>
        <p:pic>
          <p:nvPicPr>
            <p:cNvPr id="28" name="Picture 27">
              <a:extLst>
                <a:ext uri="{FF2B5EF4-FFF2-40B4-BE49-F238E27FC236}">
                  <a16:creationId xmlns:a16="http://schemas.microsoft.com/office/drawing/2014/main" id="{D9050E21-F5CA-4EF9-83E1-79AED95AFC96}"/>
                </a:ext>
              </a:extLst>
            </p:cNvPr>
            <p:cNvPicPr>
              <a:picLocks noChangeAspect="1"/>
            </p:cNvPicPr>
            <p:nvPr/>
          </p:nvPicPr>
          <p:blipFill rotWithShape="1">
            <a:blip r:embed="rId9">
              <a:extLst>
                <a:ext uri="{28A0092B-C50C-407E-A947-70E740481C1C}">
                  <a14:useLocalDpi xmlns:a14="http://schemas.microsoft.com/office/drawing/2010/main" val="0"/>
                </a:ext>
              </a:extLst>
            </a:blip>
            <a:srcRect t="5116" b="7621"/>
            <a:stretch/>
          </p:blipFill>
          <p:spPr>
            <a:xfrm>
              <a:off x="116048" y="5719710"/>
              <a:ext cx="2561552" cy="1646449"/>
            </a:xfrm>
            <a:prstGeom prst="rect">
              <a:avLst/>
            </a:prstGeom>
          </p:spPr>
        </p:pic>
        <p:sp>
          <p:nvSpPr>
            <p:cNvPr id="50" name="TextBox 49">
              <a:extLst>
                <a:ext uri="{FF2B5EF4-FFF2-40B4-BE49-F238E27FC236}">
                  <a16:creationId xmlns:a16="http://schemas.microsoft.com/office/drawing/2014/main" id="{19A65D2A-A93F-4A7D-9EB1-1A126EF14B6A}"/>
                </a:ext>
              </a:extLst>
            </p:cNvPr>
            <p:cNvSpPr txBox="1"/>
            <p:nvPr/>
          </p:nvSpPr>
          <p:spPr>
            <a:xfrm>
              <a:off x="116048" y="7374909"/>
              <a:ext cx="2561552" cy="400110"/>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Polyhedron model</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 The Science Museum</a:t>
              </a:r>
            </a:p>
          </p:txBody>
        </p:sp>
      </p:grpSp>
      <p:grpSp>
        <p:nvGrpSpPr>
          <p:cNvPr id="58" name="Group 57">
            <a:extLst>
              <a:ext uri="{FF2B5EF4-FFF2-40B4-BE49-F238E27FC236}">
                <a16:creationId xmlns:a16="http://schemas.microsoft.com/office/drawing/2014/main" id="{4BAA4E6A-B939-4454-838A-67B1A8005057}"/>
              </a:ext>
            </a:extLst>
          </p:cNvPr>
          <p:cNvGrpSpPr/>
          <p:nvPr/>
        </p:nvGrpSpPr>
        <p:grpSpPr>
          <a:xfrm>
            <a:off x="133411" y="3018170"/>
            <a:ext cx="2604281" cy="1722328"/>
            <a:chOff x="2482851" y="6045277"/>
            <a:chExt cx="2604281" cy="1722328"/>
          </a:xfrm>
        </p:grpSpPr>
        <p:pic>
          <p:nvPicPr>
            <p:cNvPr id="24" name="Picture 23">
              <a:extLst>
                <a:ext uri="{FF2B5EF4-FFF2-40B4-BE49-F238E27FC236}">
                  <a16:creationId xmlns:a16="http://schemas.microsoft.com/office/drawing/2014/main" id="{60DD9DA0-061E-4EB6-A724-5830A6A129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82851" y="6045277"/>
              <a:ext cx="2604281" cy="1464908"/>
            </a:xfrm>
            <a:prstGeom prst="rect">
              <a:avLst/>
            </a:prstGeom>
          </p:spPr>
        </p:pic>
        <p:sp>
          <p:nvSpPr>
            <p:cNvPr id="51" name="TextBox 50">
              <a:extLst>
                <a:ext uri="{FF2B5EF4-FFF2-40B4-BE49-F238E27FC236}">
                  <a16:creationId xmlns:a16="http://schemas.microsoft.com/office/drawing/2014/main" id="{899D7F29-E853-4BC8-BA6C-33A3F59DCC5D}"/>
                </a:ext>
              </a:extLst>
            </p:cNvPr>
            <p:cNvSpPr txBox="1"/>
            <p:nvPr/>
          </p:nvSpPr>
          <p:spPr>
            <a:xfrm>
              <a:off x="2488992" y="7513689"/>
              <a:ext cx="2598139" cy="253916"/>
            </a:xfrm>
            <a:prstGeom prst="rect">
              <a:avLst/>
            </a:prstGeom>
            <a:noFill/>
          </p:spPr>
          <p:txBody>
            <a:bodyPr wrap="square" rtlCol="0">
              <a:spAutoFit/>
            </a:bodyPr>
            <a:lstStyle/>
            <a:p>
              <a:pPr algn="ctr"/>
              <a:r>
                <a:rPr lang="en-US" sz="1000" dirty="0" err="1">
                  <a:latin typeface="+mj-lt"/>
                  <a:ea typeface="Tahoma" panose="020B0604030504040204" pitchFamily="34" charset="0"/>
                  <a:cs typeface="Tahoma" panose="020B0604030504040204" pitchFamily="34" charset="0"/>
                </a:rPr>
                <a:t>Topología</a:t>
              </a:r>
              <a:r>
                <a:rPr lang="en-US" sz="1000" dirty="0">
                  <a:latin typeface="+mj-lt"/>
                  <a:ea typeface="Tahoma" panose="020B0604030504040204" pitchFamily="34" charset="0"/>
                  <a:cs typeface="Tahoma" panose="020B0604030504040204" pitchFamily="34" charset="0"/>
                </a:rPr>
                <a:t> </a:t>
              </a:r>
              <a:r>
                <a:rPr lang="en-US" sz="1000" dirty="0" err="1">
                  <a:latin typeface="+mj-lt"/>
                  <a:ea typeface="Tahoma" panose="020B0604030504040204" pitchFamily="34" charset="0"/>
                  <a:cs typeface="Tahoma" panose="020B0604030504040204" pitchFamily="34" charset="0"/>
                </a:rPr>
                <a:t>en</a:t>
              </a:r>
              <a:r>
                <a:rPr lang="en-US" sz="1000" dirty="0">
                  <a:latin typeface="+mj-lt"/>
                  <a:ea typeface="Tahoma" panose="020B0604030504040204" pitchFamily="34" charset="0"/>
                  <a:cs typeface="Tahoma" panose="020B0604030504040204" pitchFamily="34" charset="0"/>
                </a:rPr>
                <a:t> </a:t>
              </a:r>
              <a:r>
                <a:rPr lang="en-US" sz="1000" dirty="0" err="1">
                  <a:latin typeface="+mj-lt"/>
                  <a:ea typeface="Tahoma" panose="020B0604030504040204" pitchFamily="34" charset="0"/>
                  <a:cs typeface="Tahoma" panose="020B0604030504040204" pitchFamily="34" charset="0"/>
                </a:rPr>
                <a:t>invierno</a:t>
              </a:r>
              <a:r>
                <a:rPr lang="en-US" sz="1000" dirty="0">
                  <a:latin typeface="+mj-lt"/>
                  <a:ea typeface="Tahoma" panose="020B0604030504040204" pitchFamily="34" charset="0"/>
                  <a:cs typeface="Tahoma" panose="020B0604030504040204" pitchFamily="34" charset="0"/>
                </a:rPr>
                <a:t> by Javier Miranda</a:t>
              </a:r>
            </a:p>
          </p:txBody>
        </p:sp>
      </p:grpSp>
      <p:grpSp>
        <p:nvGrpSpPr>
          <p:cNvPr id="60" name="Group 59">
            <a:extLst>
              <a:ext uri="{FF2B5EF4-FFF2-40B4-BE49-F238E27FC236}">
                <a16:creationId xmlns:a16="http://schemas.microsoft.com/office/drawing/2014/main" id="{0974DA8F-59D0-4F83-BFD6-B5828A93B3E8}"/>
              </a:ext>
            </a:extLst>
          </p:cNvPr>
          <p:cNvGrpSpPr/>
          <p:nvPr/>
        </p:nvGrpSpPr>
        <p:grpSpPr>
          <a:xfrm>
            <a:off x="3837824" y="7092770"/>
            <a:ext cx="1846164" cy="2041946"/>
            <a:chOff x="1829711" y="7024083"/>
            <a:chExt cx="1846164" cy="2041946"/>
          </a:xfrm>
        </p:grpSpPr>
        <p:pic>
          <p:nvPicPr>
            <p:cNvPr id="38" name="Picture 37">
              <a:extLst>
                <a:ext uri="{FF2B5EF4-FFF2-40B4-BE49-F238E27FC236}">
                  <a16:creationId xmlns:a16="http://schemas.microsoft.com/office/drawing/2014/main" id="{F7AEF447-4F3C-4218-B96D-52B1C357A154}"/>
                </a:ext>
              </a:extLst>
            </p:cNvPr>
            <p:cNvPicPr>
              <a:picLocks noChangeAspect="1"/>
            </p:cNvPicPr>
            <p:nvPr/>
          </p:nvPicPr>
          <p:blipFill rotWithShape="1">
            <a:blip r:embed="rId11">
              <a:extLst>
                <a:ext uri="{28A0092B-C50C-407E-A947-70E740481C1C}">
                  <a14:useLocalDpi xmlns:a14="http://schemas.microsoft.com/office/drawing/2010/main" val="0"/>
                </a:ext>
              </a:extLst>
            </a:blip>
            <a:srcRect r="15263"/>
            <a:stretch/>
          </p:blipFill>
          <p:spPr>
            <a:xfrm>
              <a:off x="1829711" y="7024083"/>
              <a:ext cx="1846164" cy="1634023"/>
            </a:xfrm>
            <a:prstGeom prst="rect">
              <a:avLst/>
            </a:prstGeom>
          </p:spPr>
        </p:pic>
        <p:sp>
          <p:nvSpPr>
            <p:cNvPr id="52" name="TextBox 51">
              <a:extLst>
                <a:ext uri="{FF2B5EF4-FFF2-40B4-BE49-F238E27FC236}">
                  <a16:creationId xmlns:a16="http://schemas.microsoft.com/office/drawing/2014/main" id="{769392E5-11AA-4800-AC8C-C58529DFAC1B}"/>
                </a:ext>
              </a:extLst>
            </p:cNvPr>
            <p:cNvSpPr txBox="1"/>
            <p:nvPr/>
          </p:nvSpPr>
          <p:spPr>
            <a:xfrm>
              <a:off x="1829711" y="8650531"/>
              <a:ext cx="1846164" cy="415498"/>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Remember Summer</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Author: Hajime </a:t>
              </a:r>
              <a:r>
                <a:rPr lang="en-US" sz="1000" dirty="0" err="1">
                  <a:latin typeface="+mj-lt"/>
                  <a:ea typeface="Tahoma" panose="020B0604030504040204" pitchFamily="34" charset="0"/>
                  <a:cs typeface="Tahoma" panose="020B0604030504040204" pitchFamily="34" charset="0"/>
                </a:rPr>
                <a:t>Nagahata</a:t>
              </a:r>
              <a:endParaRPr lang="en-US" sz="1000" dirty="0">
                <a:latin typeface="+mj-lt"/>
                <a:ea typeface="Tahoma" panose="020B0604030504040204" pitchFamily="34" charset="0"/>
                <a:cs typeface="Tahoma" panose="020B0604030504040204" pitchFamily="34" charset="0"/>
              </a:endParaRPr>
            </a:p>
          </p:txBody>
        </p:sp>
      </p:grpSp>
      <p:grpSp>
        <p:nvGrpSpPr>
          <p:cNvPr id="59" name="Group 58">
            <a:extLst>
              <a:ext uri="{FF2B5EF4-FFF2-40B4-BE49-F238E27FC236}">
                <a16:creationId xmlns:a16="http://schemas.microsoft.com/office/drawing/2014/main" id="{37869D9B-54D1-4778-BDDC-E6D20647CD7B}"/>
              </a:ext>
            </a:extLst>
          </p:cNvPr>
          <p:cNvGrpSpPr/>
          <p:nvPr/>
        </p:nvGrpSpPr>
        <p:grpSpPr>
          <a:xfrm>
            <a:off x="1165764" y="5087830"/>
            <a:ext cx="2579980" cy="1947118"/>
            <a:chOff x="4041268" y="6839365"/>
            <a:chExt cx="2579980" cy="1947118"/>
          </a:xfrm>
        </p:grpSpPr>
        <p:pic>
          <p:nvPicPr>
            <p:cNvPr id="20" name="Picture 19">
              <a:extLst>
                <a:ext uri="{FF2B5EF4-FFF2-40B4-BE49-F238E27FC236}">
                  <a16:creationId xmlns:a16="http://schemas.microsoft.com/office/drawing/2014/main" id="{DA729F28-A4BB-4325-84CD-6D3574D4DF43}"/>
                </a:ext>
              </a:extLst>
            </p:cNvPr>
            <p:cNvPicPr>
              <a:picLocks noChangeAspect="1"/>
            </p:cNvPicPr>
            <p:nvPr/>
          </p:nvPicPr>
          <p:blipFill rotWithShape="1">
            <a:blip r:embed="rId12">
              <a:extLst>
                <a:ext uri="{28A0092B-C50C-407E-A947-70E740481C1C}">
                  <a14:useLocalDpi xmlns:a14="http://schemas.microsoft.com/office/drawing/2010/main" val="0"/>
                </a:ext>
              </a:extLst>
            </a:blip>
            <a:srcRect t="10704"/>
            <a:stretch/>
          </p:blipFill>
          <p:spPr>
            <a:xfrm>
              <a:off x="4047411" y="6839365"/>
              <a:ext cx="2573837" cy="1531620"/>
            </a:xfrm>
            <a:prstGeom prst="rect">
              <a:avLst/>
            </a:prstGeom>
          </p:spPr>
        </p:pic>
        <p:sp>
          <p:nvSpPr>
            <p:cNvPr id="53" name="TextBox 52">
              <a:extLst>
                <a:ext uri="{FF2B5EF4-FFF2-40B4-BE49-F238E27FC236}">
                  <a16:creationId xmlns:a16="http://schemas.microsoft.com/office/drawing/2014/main" id="{812AB652-4892-4C99-AC28-10FD6846EE9E}"/>
                </a:ext>
              </a:extLst>
            </p:cNvPr>
            <p:cNvSpPr txBox="1"/>
            <p:nvPr/>
          </p:nvSpPr>
          <p:spPr>
            <a:xfrm>
              <a:off x="4041268" y="8370985"/>
              <a:ext cx="2573837" cy="415498"/>
            </a:xfrm>
            <a:prstGeom prst="rect">
              <a:avLst/>
            </a:prstGeom>
            <a:noFill/>
          </p:spPr>
          <p:txBody>
            <a:bodyPr wrap="square" rtlCol="0">
              <a:spAutoFit/>
            </a:bodyPr>
            <a:lstStyle/>
            <a:p>
              <a:pPr algn="ctr"/>
              <a:r>
                <a:rPr lang="en-US" sz="1000" dirty="0">
                  <a:latin typeface="+mj-lt"/>
                  <a:ea typeface="Tahoma" panose="020B0604030504040204" pitchFamily="34" charset="0"/>
                  <a:cs typeface="Tahoma" panose="020B0604030504040204" pitchFamily="34" charset="0"/>
                </a:rPr>
                <a:t>Sake, Chopsticks, Paper Rest</a:t>
              </a:r>
              <a:br>
                <a:rPr lang="en-US" sz="1000" dirty="0">
                  <a:latin typeface="+mj-lt"/>
                  <a:ea typeface="Tahoma" panose="020B0604030504040204" pitchFamily="34" charset="0"/>
                  <a:cs typeface="Tahoma" panose="020B0604030504040204" pitchFamily="34" charset="0"/>
                </a:rPr>
              </a:br>
              <a:r>
                <a:rPr lang="en-US" sz="1000" dirty="0">
                  <a:latin typeface="+mj-lt"/>
                  <a:ea typeface="Tahoma" panose="020B0604030504040204" pitchFamily="34" charset="0"/>
                  <a:cs typeface="Tahoma" panose="020B0604030504040204" pitchFamily="34" charset="0"/>
                </a:rPr>
                <a:t>Author: Orin </a:t>
              </a:r>
              <a:r>
                <a:rPr lang="en-US" sz="1000" dirty="0" err="1">
                  <a:latin typeface="+mj-lt"/>
                  <a:ea typeface="Tahoma" panose="020B0604030504040204" pitchFamily="34" charset="0"/>
                  <a:cs typeface="Tahoma" panose="020B0604030504040204" pitchFamily="34" charset="0"/>
                </a:rPr>
                <a:t>Zebest</a:t>
              </a:r>
              <a:endParaRPr lang="en-US" sz="1000" dirty="0">
                <a:latin typeface="+mj-lt"/>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8910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768267-B478-4B62-B90F-E6345AF98851}"/>
              </a:ext>
            </a:extLst>
          </p:cNvPr>
          <p:cNvSpPr/>
          <p:nvPr/>
        </p:nvSpPr>
        <p:spPr>
          <a:xfrm>
            <a:off x="-5612" y="9349409"/>
            <a:ext cx="6863612"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3D1869-07B4-4E02-88F4-FF82C31F44F3}"/>
              </a:ext>
            </a:extLst>
          </p:cNvPr>
          <p:cNvSpPr txBox="1"/>
          <p:nvPr/>
        </p:nvSpPr>
        <p:spPr>
          <a:xfrm>
            <a:off x="225528" y="9435390"/>
            <a:ext cx="6395720" cy="338554"/>
          </a:xfrm>
          <a:prstGeom prst="rect">
            <a:avLst/>
          </a:prstGeom>
          <a:noFill/>
        </p:spPr>
        <p:txBody>
          <a:bodyPr wrap="square" rtlCol="0">
            <a:spAutoFit/>
          </a:bodyPr>
          <a:lstStyle/>
          <a:p>
            <a:pPr algn="ctr"/>
            <a:r>
              <a:rPr lang="en-US" sz="800" dirty="0">
                <a:solidFill>
                  <a:schemeClr val="bg2"/>
                </a:solidFill>
              </a:rPr>
              <a:t>The text content of this site was lovingly borrowed from the Wikipedia article on Origami on May 6 2018 under the Creative Commons Attribution-</a:t>
            </a:r>
            <a:r>
              <a:rPr lang="en-US" sz="800" dirty="0" err="1">
                <a:solidFill>
                  <a:schemeClr val="bg2"/>
                </a:solidFill>
              </a:rPr>
              <a:t>ShareAlike</a:t>
            </a:r>
            <a:r>
              <a:rPr lang="en-US" sz="800" dirty="0">
                <a:solidFill>
                  <a:schemeClr val="bg2"/>
                </a:solidFill>
              </a:rPr>
              <a:t> License. Licensing terms of content from other sources (photos, </a:t>
            </a:r>
            <a:r>
              <a:rPr lang="en-US" sz="800" dirty="0" err="1">
                <a:solidFill>
                  <a:schemeClr val="bg2"/>
                </a:solidFill>
              </a:rPr>
              <a:t>etc</a:t>
            </a:r>
            <a:r>
              <a:rPr lang="en-US" sz="800" dirty="0">
                <a:solidFill>
                  <a:schemeClr val="bg2"/>
                </a:solidFill>
              </a:rPr>
              <a:t>) is noted along with each respective resource.</a:t>
            </a:r>
          </a:p>
        </p:txBody>
      </p:sp>
      <p:sp>
        <p:nvSpPr>
          <p:cNvPr id="10" name="Rectangle 9">
            <a:extLst>
              <a:ext uri="{FF2B5EF4-FFF2-40B4-BE49-F238E27FC236}">
                <a16:creationId xmlns:a16="http://schemas.microsoft.com/office/drawing/2014/main" id="{954FEC12-5FC9-43C1-A23B-264BBED52DC3}"/>
              </a:ext>
            </a:extLst>
          </p:cNvPr>
          <p:cNvSpPr/>
          <p:nvPr/>
        </p:nvSpPr>
        <p:spPr>
          <a:xfrm>
            <a:off x="-5612" y="-1"/>
            <a:ext cx="6858000" cy="584201"/>
          </a:xfrm>
          <a:prstGeom prst="rect">
            <a:avLst/>
          </a:prstGeom>
          <a:gradFill flip="none" rotWithShape="1">
            <a:gsLst>
              <a:gs pos="100000">
                <a:srgbClr val="B3B3B3"/>
              </a:gs>
              <a:gs pos="62000">
                <a:srgbClr val="6B6B6B"/>
              </a:gs>
              <a:gs pos="1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55C7FA5-DA8E-474C-9492-40A10F290E64}"/>
              </a:ext>
            </a:extLst>
          </p:cNvPr>
          <p:cNvSpPr txBox="1"/>
          <p:nvPr/>
        </p:nvSpPr>
        <p:spPr>
          <a:xfrm>
            <a:off x="2901775" y="132056"/>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Home</a:t>
            </a:r>
          </a:p>
        </p:txBody>
      </p:sp>
      <p:sp>
        <p:nvSpPr>
          <p:cNvPr id="12" name="TextBox 11">
            <a:extLst>
              <a:ext uri="{FF2B5EF4-FFF2-40B4-BE49-F238E27FC236}">
                <a16:creationId xmlns:a16="http://schemas.microsoft.com/office/drawing/2014/main" id="{0839796F-B379-4FB2-91F0-346ED7F0B9D4}"/>
              </a:ext>
            </a:extLst>
          </p:cNvPr>
          <p:cNvSpPr txBox="1"/>
          <p:nvPr/>
        </p:nvSpPr>
        <p:spPr>
          <a:xfrm>
            <a:off x="3748924"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Photos</a:t>
            </a:r>
          </a:p>
        </p:txBody>
      </p:sp>
      <p:sp>
        <p:nvSpPr>
          <p:cNvPr id="13" name="TextBox 12">
            <a:extLst>
              <a:ext uri="{FF2B5EF4-FFF2-40B4-BE49-F238E27FC236}">
                <a16:creationId xmlns:a16="http://schemas.microsoft.com/office/drawing/2014/main" id="{B8DE239F-1751-4F7C-AD22-C9930BDE28AC}"/>
              </a:ext>
            </a:extLst>
          </p:cNvPr>
          <p:cNvSpPr txBox="1"/>
          <p:nvPr/>
        </p:nvSpPr>
        <p:spPr>
          <a:xfrm>
            <a:off x="4661882"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Videos</a:t>
            </a:r>
          </a:p>
        </p:txBody>
      </p:sp>
      <p:sp>
        <p:nvSpPr>
          <p:cNvPr id="14" name="TextBox 13">
            <a:extLst>
              <a:ext uri="{FF2B5EF4-FFF2-40B4-BE49-F238E27FC236}">
                <a16:creationId xmlns:a16="http://schemas.microsoft.com/office/drawing/2014/main" id="{FBC1836E-B92C-4074-823C-A68C46DCACF0}"/>
              </a:ext>
            </a:extLst>
          </p:cNvPr>
          <p:cNvSpPr txBox="1"/>
          <p:nvPr/>
        </p:nvSpPr>
        <p:spPr>
          <a:xfrm>
            <a:off x="5524905" y="126353"/>
            <a:ext cx="1205633"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Techniques</a:t>
            </a:r>
          </a:p>
        </p:txBody>
      </p:sp>
      <p:sp>
        <p:nvSpPr>
          <p:cNvPr id="15" name="TextBox 14">
            <a:extLst>
              <a:ext uri="{FF2B5EF4-FFF2-40B4-BE49-F238E27FC236}">
                <a16:creationId xmlns:a16="http://schemas.microsoft.com/office/drawing/2014/main" id="{A140F185-528C-4D73-BB55-86CAA176348E}"/>
              </a:ext>
            </a:extLst>
          </p:cNvPr>
          <p:cNvSpPr txBox="1"/>
          <p:nvPr/>
        </p:nvSpPr>
        <p:spPr>
          <a:xfrm>
            <a:off x="116048" y="80186"/>
            <a:ext cx="4714010" cy="400110"/>
          </a:xfrm>
          <a:prstGeom prst="rect">
            <a:avLst/>
          </a:prstGeom>
          <a:noFill/>
        </p:spPr>
        <p:txBody>
          <a:bodyPr wrap="squar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The Art of Origami</a:t>
            </a:r>
          </a:p>
        </p:txBody>
      </p:sp>
      <p:sp>
        <p:nvSpPr>
          <p:cNvPr id="16" name="TextBox 15">
            <a:extLst>
              <a:ext uri="{FF2B5EF4-FFF2-40B4-BE49-F238E27FC236}">
                <a16:creationId xmlns:a16="http://schemas.microsoft.com/office/drawing/2014/main" id="{683F4FD1-053F-4288-975D-15D163A64F88}"/>
              </a:ext>
            </a:extLst>
          </p:cNvPr>
          <p:cNvSpPr txBox="1"/>
          <p:nvPr/>
        </p:nvSpPr>
        <p:spPr>
          <a:xfrm>
            <a:off x="225528" y="673858"/>
            <a:ext cx="2324100"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Video Gallery</a:t>
            </a:r>
          </a:p>
        </p:txBody>
      </p:sp>
      <p:grpSp>
        <p:nvGrpSpPr>
          <p:cNvPr id="21" name="Group 20">
            <a:extLst>
              <a:ext uri="{FF2B5EF4-FFF2-40B4-BE49-F238E27FC236}">
                <a16:creationId xmlns:a16="http://schemas.microsoft.com/office/drawing/2014/main" id="{218F3F90-398C-460B-98F6-084DE5E3A2C0}"/>
              </a:ext>
            </a:extLst>
          </p:cNvPr>
          <p:cNvGrpSpPr/>
          <p:nvPr/>
        </p:nvGrpSpPr>
        <p:grpSpPr>
          <a:xfrm>
            <a:off x="225529" y="1170860"/>
            <a:ext cx="3156016" cy="2016423"/>
            <a:chOff x="225529" y="1170860"/>
            <a:chExt cx="3156016" cy="2016423"/>
          </a:xfrm>
        </p:grpSpPr>
        <p:sp>
          <p:nvSpPr>
            <p:cNvPr id="19" name="TextBox 18">
              <a:extLst>
                <a:ext uri="{FF2B5EF4-FFF2-40B4-BE49-F238E27FC236}">
                  <a16:creationId xmlns:a16="http://schemas.microsoft.com/office/drawing/2014/main" id="{5746B0C6-318D-49A9-8E40-593FB359E6A8}"/>
                </a:ext>
              </a:extLst>
            </p:cNvPr>
            <p:cNvSpPr txBox="1"/>
            <p:nvPr/>
          </p:nvSpPr>
          <p:spPr>
            <a:xfrm>
              <a:off x="225529" y="2941062"/>
              <a:ext cx="3156016" cy="246221"/>
            </a:xfrm>
            <a:prstGeom prst="rect">
              <a:avLst/>
            </a:prstGeom>
            <a:noFill/>
          </p:spPr>
          <p:txBody>
            <a:bodyPr wrap="square" rtlCol="0">
              <a:spAutoFit/>
            </a:bodyPr>
            <a:lstStyle/>
            <a:p>
              <a:r>
                <a:rPr lang="en-US" sz="1000" dirty="0">
                  <a:latin typeface="+mj-lt"/>
                </a:rPr>
                <a:t>How to fold an Origami Crane, an easy and classic origami</a:t>
              </a:r>
            </a:p>
          </p:txBody>
        </p:sp>
        <p:pic>
          <p:nvPicPr>
            <p:cNvPr id="20" name="Online Media 19">
              <a:hlinkClick r:id="" action="ppaction://media"/>
              <a:extLst>
                <a:ext uri="{FF2B5EF4-FFF2-40B4-BE49-F238E27FC236}">
                  <a16:creationId xmlns:a16="http://schemas.microsoft.com/office/drawing/2014/main" id="{83936277-9E5B-4C87-A32B-253843B82592}"/>
                </a:ext>
              </a:extLst>
            </p:cNvPr>
            <p:cNvPicPr>
              <a:picLocks noRot="1" noChangeAspect="1"/>
            </p:cNvPicPr>
            <p:nvPr>
              <a:videoFile r:link="rId6"/>
            </p:nvPr>
          </p:nvPicPr>
          <p:blipFill>
            <a:blip r:embed="rId8"/>
            <a:stretch>
              <a:fillRect/>
            </a:stretch>
          </p:blipFill>
          <p:spPr>
            <a:xfrm>
              <a:off x="286441" y="1170860"/>
              <a:ext cx="3048000" cy="1714500"/>
            </a:xfrm>
            <a:prstGeom prst="rect">
              <a:avLst/>
            </a:prstGeom>
          </p:spPr>
        </p:pic>
      </p:grpSp>
      <p:grpSp>
        <p:nvGrpSpPr>
          <p:cNvPr id="36" name="Group 35">
            <a:extLst>
              <a:ext uri="{FF2B5EF4-FFF2-40B4-BE49-F238E27FC236}">
                <a16:creationId xmlns:a16="http://schemas.microsoft.com/office/drawing/2014/main" id="{48BCED01-E902-450F-B44C-89D0E45863C0}"/>
              </a:ext>
            </a:extLst>
          </p:cNvPr>
          <p:cNvGrpSpPr/>
          <p:nvPr/>
        </p:nvGrpSpPr>
        <p:grpSpPr>
          <a:xfrm>
            <a:off x="3523561" y="1170860"/>
            <a:ext cx="3156016" cy="2016423"/>
            <a:chOff x="3523561" y="1170860"/>
            <a:chExt cx="3156016" cy="2016423"/>
          </a:xfrm>
        </p:grpSpPr>
        <p:sp>
          <p:nvSpPr>
            <p:cNvPr id="23" name="TextBox 22">
              <a:extLst>
                <a:ext uri="{FF2B5EF4-FFF2-40B4-BE49-F238E27FC236}">
                  <a16:creationId xmlns:a16="http://schemas.microsoft.com/office/drawing/2014/main" id="{DF9DCD1A-D606-4B8A-8F52-B4A2763E83E4}"/>
                </a:ext>
              </a:extLst>
            </p:cNvPr>
            <p:cNvSpPr txBox="1"/>
            <p:nvPr/>
          </p:nvSpPr>
          <p:spPr>
            <a:xfrm>
              <a:off x="3523561" y="2941062"/>
              <a:ext cx="3156016" cy="246221"/>
            </a:xfrm>
            <a:prstGeom prst="rect">
              <a:avLst/>
            </a:prstGeom>
            <a:noFill/>
          </p:spPr>
          <p:txBody>
            <a:bodyPr wrap="square" rtlCol="0">
              <a:spAutoFit/>
            </a:bodyPr>
            <a:lstStyle/>
            <a:p>
              <a:pPr algn="ctr"/>
              <a:r>
                <a:rPr lang="en-US" sz="1000" dirty="0">
                  <a:latin typeface="+mj-lt"/>
                </a:rPr>
                <a:t>Video tutorial for making an origami lily</a:t>
              </a:r>
            </a:p>
          </p:txBody>
        </p:sp>
        <p:pic>
          <p:nvPicPr>
            <p:cNvPr id="31" name="Online Media 30">
              <a:hlinkClick r:id="" action="ppaction://media"/>
              <a:extLst>
                <a:ext uri="{FF2B5EF4-FFF2-40B4-BE49-F238E27FC236}">
                  <a16:creationId xmlns:a16="http://schemas.microsoft.com/office/drawing/2014/main" id="{0EC8976F-6100-4BB7-9C78-87FF88ABDFCB}"/>
                </a:ext>
              </a:extLst>
            </p:cNvPr>
            <p:cNvPicPr>
              <a:picLocks noRot="1" noChangeAspect="1"/>
            </p:cNvPicPr>
            <p:nvPr>
              <a:videoFile r:link="rId5"/>
            </p:nvPr>
          </p:nvPicPr>
          <p:blipFill>
            <a:blip r:embed="rId8"/>
            <a:stretch>
              <a:fillRect/>
            </a:stretch>
          </p:blipFill>
          <p:spPr>
            <a:xfrm>
              <a:off x="3573248" y="1170860"/>
              <a:ext cx="3048000" cy="1714500"/>
            </a:xfrm>
            <a:prstGeom prst="rect">
              <a:avLst/>
            </a:prstGeom>
          </p:spPr>
        </p:pic>
      </p:grpSp>
      <p:grpSp>
        <p:nvGrpSpPr>
          <p:cNvPr id="34" name="Group 33">
            <a:extLst>
              <a:ext uri="{FF2B5EF4-FFF2-40B4-BE49-F238E27FC236}">
                <a16:creationId xmlns:a16="http://schemas.microsoft.com/office/drawing/2014/main" id="{3A9C309B-6866-4457-BAD4-2E2F62A2A711}"/>
              </a:ext>
            </a:extLst>
          </p:cNvPr>
          <p:cNvGrpSpPr/>
          <p:nvPr/>
        </p:nvGrpSpPr>
        <p:grpSpPr>
          <a:xfrm>
            <a:off x="232433" y="3864573"/>
            <a:ext cx="3156016" cy="2046860"/>
            <a:chOff x="232433" y="3394673"/>
            <a:chExt cx="3156016" cy="2046860"/>
          </a:xfrm>
        </p:grpSpPr>
        <p:sp>
          <p:nvSpPr>
            <p:cNvPr id="26" name="TextBox 25">
              <a:extLst>
                <a:ext uri="{FF2B5EF4-FFF2-40B4-BE49-F238E27FC236}">
                  <a16:creationId xmlns:a16="http://schemas.microsoft.com/office/drawing/2014/main" id="{7469E14F-A181-4EAE-901D-8C53EA493F93}"/>
                </a:ext>
              </a:extLst>
            </p:cNvPr>
            <p:cNvSpPr txBox="1"/>
            <p:nvPr/>
          </p:nvSpPr>
          <p:spPr>
            <a:xfrm>
              <a:off x="232433" y="5195312"/>
              <a:ext cx="3156016" cy="246221"/>
            </a:xfrm>
            <a:prstGeom prst="rect">
              <a:avLst/>
            </a:prstGeom>
            <a:noFill/>
          </p:spPr>
          <p:txBody>
            <a:bodyPr wrap="square" rtlCol="0">
              <a:spAutoFit/>
            </a:bodyPr>
            <a:lstStyle/>
            <a:p>
              <a:pPr algn="ctr"/>
              <a:r>
                <a:rPr lang="en-US" sz="1000" dirty="0">
                  <a:latin typeface="+mj-lt"/>
                </a:rPr>
                <a:t>How to make an origami Rose (Nakashima Rose)</a:t>
              </a:r>
            </a:p>
          </p:txBody>
        </p:sp>
        <p:pic>
          <p:nvPicPr>
            <p:cNvPr id="32" name="Online Media 31">
              <a:hlinkClick r:id="" action="ppaction://media"/>
              <a:extLst>
                <a:ext uri="{FF2B5EF4-FFF2-40B4-BE49-F238E27FC236}">
                  <a16:creationId xmlns:a16="http://schemas.microsoft.com/office/drawing/2014/main" id="{4241FDA9-49A2-4CFA-9ECE-F39EBC1A34EC}"/>
                </a:ext>
              </a:extLst>
            </p:cNvPr>
            <p:cNvPicPr>
              <a:picLocks noRot="1" noChangeAspect="1"/>
            </p:cNvPicPr>
            <p:nvPr>
              <a:videoFile r:link="rId4"/>
            </p:nvPr>
          </p:nvPicPr>
          <p:blipFill>
            <a:blip r:embed="rId8"/>
            <a:stretch>
              <a:fillRect/>
            </a:stretch>
          </p:blipFill>
          <p:spPr>
            <a:xfrm>
              <a:off x="286441" y="3394673"/>
              <a:ext cx="3048000" cy="1714500"/>
            </a:xfrm>
            <a:prstGeom prst="rect">
              <a:avLst/>
            </a:prstGeom>
          </p:spPr>
        </p:pic>
      </p:grpSp>
      <p:grpSp>
        <p:nvGrpSpPr>
          <p:cNvPr id="35" name="Group 34">
            <a:extLst>
              <a:ext uri="{FF2B5EF4-FFF2-40B4-BE49-F238E27FC236}">
                <a16:creationId xmlns:a16="http://schemas.microsoft.com/office/drawing/2014/main" id="{9088AFC4-F389-4ABB-B317-3AD274FDF139}"/>
              </a:ext>
            </a:extLst>
          </p:cNvPr>
          <p:cNvGrpSpPr/>
          <p:nvPr/>
        </p:nvGrpSpPr>
        <p:grpSpPr>
          <a:xfrm>
            <a:off x="3523561" y="3864573"/>
            <a:ext cx="3156016" cy="2037272"/>
            <a:chOff x="3523561" y="3394673"/>
            <a:chExt cx="3156016" cy="2037272"/>
          </a:xfrm>
        </p:grpSpPr>
        <p:sp>
          <p:nvSpPr>
            <p:cNvPr id="29" name="TextBox 28">
              <a:extLst>
                <a:ext uri="{FF2B5EF4-FFF2-40B4-BE49-F238E27FC236}">
                  <a16:creationId xmlns:a16="http://schemas.microsoft.com/office/drawing/2014/main" id="{D4001B72-F22F-4A81-9FD1-E90BEDED94CB}"/>
                </a:ext>
              </a:extLst>
            </p:cNvPr>
            <p:cNvSpPr txBox="1"/>
            <p:nvPr/>
          </p:nvSpPr>
          <p:spPr>
            <a:xfrm>
              <a:off x="3523561" y="5185724"/>
              <a:ext cx="3156016" cy="246221"/>
            </a:xfrm>
            <a:prstGeom prst="rect">
              <a:avLst/>
            </a:prstGeom>
            <a:noFill/>
          </p:spPr>
          <p:txBody>
            <a:bodyPr wrap="square" rtlCol="0">
              <a:spAutoFit/>
            </a:bodyPr>
            <a:lstStyle/>
            <a:p>
              <a:pPr algn="ctr"/>
              <a:r>
                <a:rPr lang="en-US" sz="1000" dirty="0">
                  <a:latin typeface="+mj-lt"/>
                </a:rPr>
                <a:t>How to fold the origami Fireworks by Yami Yamauchi </a:t>
              </a:r>
            </a:p>
          </p:txBody>
        </p:sp>
        <p:pic>
          <p:nvPicPr>
            <p:cNvPr id="33" name="Online Media 32">
              <a:hlinkClick r:id="" action="ppaction://media"/>
              <a:extLst>
                <a:ext uri="{FF2B5EF4-FFF2-40B4-BE49-F238E27FC236}">
                  <a16:creationId xmlns:a16="http://schemas.microsoft.com/office/drawing/2014/main" id="{24478CE4-8A38-49C0-8981-D13D69D5546A}"/>
                </a:ext>
              </a:extLst>
            </p:cNvPr>
            <p:cNvPicPr>
              <a:picLocks noRot="1" noChangeAspect="1"/>
            </p:cNvPicPr>
            <p:nvPr>
              <a:videoFile r:link="rId3"/>
            </p:nvPr>
          </p:nvPicPr>
          <p:blipFill>
            <a:blip r:embed="rId8"/>
            <a:stretch>
              <a:fillRect/>
            </a:stretch>
          </p:blipFill>
          <p:spPr>
            <a:xfrm>
              <a:off x="3573248" y="3394673"/>
              <a:ext cx="3048000" cy="1714500"/>
            </a:xfrm>
            <a:prstGeom prst="rect">
              <a:avLst/>
            </a:prstGeom>
          </p:spPr>
        </p:pic>
      </p:grpSp>
      <p:grpSp>
        <p:nvGrpSpPr>
          <p:cNvPr id="44" name="Group 43">
            <a:extLst>
              <a:ext uri="{FF2B5EF4-FFF2-40B4-BE49-F238E27FC236}">
                <a16:creationId xmlns:a16="http://schemas.microsoft.com/office/drawing/2014/main" id="{100639AA-16C9-44E2-A2A5-DF0833DFE567}"/>
              </a:ext>
            </a:extLst>
          </p:cNvPr>
          <p:cNvGrpSpPr/>
          <p:nvPr/>
        </p:nvGrpSpPr>
        <p:grpSpPr>
          <a:xfrm>
            <a:off x="232433" y="6546092"/>
            <a:ext cx="3156016" cy="2046860"/>
            <a:chOff x="232433" y="5618992"/>
            <a:chExt cx="3156016" cy="2046860"/>
          </a:xfrm>
        </p:grpSpPr>
        <p:sp>
          <p:nvSpPr>
            <p:cNvPr id="38" name="TextBox 37">
              <a:extLst>
                <a:ext uri="{FF2B5EF4-FFF2-40B4-BE49-F238E27FC236}">
                  <a16:creationId xmlns:a16="http://schemas.microsoft.com/office/drawing/2014/main" id="{CAF3EF48-EA51-4F9C-B6B0-C7D70E8E4543}"/>
                </a:ext>
              </a:extLst>
            </p:cNvPr>
            <p:cNvSpPr txBox="1"/>
            <p:nvPr/>
          </p:nvSpPr>
          <p:spPr>
            <a:xfrm>
              <a:off x="232433" y="7419631"/>
              <a:ext cx="3156016" cy="246221"/>
            </a:xfrm>
            <a:prstGeom prst="rect">
              <a:avLst/>
            </a:prstGeom>
            <a:noFill/>
          </p:spPr>
          <p:txBody>
            <a:bodyPr wrap="square" rtlCol="0">
              <a:spAutoFit/>
            </a:bodyPr>
            <a:lstStyle/>
            <a:p>
              <a:pPr algn="ctr"/>
              <a:r>
                <a:rPr lang="en-US" sz="1000" dirty="0">
                  <a:latin typeface="+mj-lt"/>
                </a:rPr>
                <a:t>How to make a spiral of  DNA origami</a:t>
              </a:r>
            </a:p>
          </p:txBody>
        </p:sp>
        <p:pic>
          <p:nvPicPr>
            <p:cNvPr id="43" name="Online Media 42">
              <a:hlinkClick r:id="" action="ppaction://media"/>
              <a:extLst>
                <a:ext uri="{FF2B5EF4-FFF2-40B4-BE49-F238E27FC236}">
                  <a16:creationId xmlns:a16="http://schemas.microsoft.com/office/drawing/2014/main" id="{6DB585E0-11CA-4F16-B48F-AC5885BADB37}"/>
                </a:ext>
              </a:extLst>
            </p:cNvPr>
            <p:cNvPicPr>
              <a:picLocks noRot="1" noChangeAspect="1"/>
            </p:cNvPicPr>
            <p:nvPr>
              <a:videoFile r:link="rId2"/>
            </p:nvPr>
          </p:nvPicPr>
          <p:blipFill>
            <a:blip r:embed="rId8"/>
            <a:stretch>
              <a:fillRect/>
            </a:stretch>
          </p:blipFill>
          <p:spPr>
            <a:xfrm>
              <a:off x="286441" y="5618992"/>
              <a:ext cx="3048000" cy="1714500"/>
            </a:xfrm>
            <a:prstGeom prst="rect">
              <a:avLst/>
            </a:prstGeom>
          </p:spPr>
        </p:pic>
      </p:grpSp>
      <p:grpSp>
        <p:nvGrpSpPr>
          <p:cNvPr id="46" name="Group 45">
            <a:extLst>
              <a:ext uri="{FF2B5EF4-FFF2-40B4-BE49-F238E27FC236}">
                <a16:creationId xmlns:a16="http://schemas.microsoft.com/office/drawing/2014/main" id="{E00BEF03-E6FA-4E7F-B771-41806D0145CD}"/>
              </a:ext>
            </a:extLst>
          </p:cNvPr>
          <p:cNvGrpSpPr/>
          <p:nvPr/>
        </p:nvGrpSpPr>
        <p:grpSpPr>
          <a:xfrm>
            <a:off x="3519240" y="6546092"/>
            <a:ext cx="3156016" cy="2046702"/>
            <a:chOff x="3519240" y="5618992"/>
            <a:chExt cx="3156016" cy="2046702"/>
          </a:xfrm>
        </p:grpSpPr>
        <p:sp>
          <p:nvSpPr>
            <p:cNvPr id="41" name="TextBox 40">
              <a:extLst>
                <a:ext uri="{FF2B5EF4-FFF2-40B4-BE49-F238E27FC236}">
                  <a16:creationId xmlns:a16="http://schemas.microsoft.com/office/drawing/2014/main" id="{F42235B2-A900-4C04-81B6-76C001C4D55B}"/>
                </a:ext>
              </a:extLst>
            </p:cNvPr>
            <p:cNvSpPr txBox="1"/>
            <p:nvPr/>
          </p:nvSpPr>
          <p:spPr>
            <a:xfrm>
              <a:off x="3519240" y="7419473"/>
              <a:ext cx="3156016" cy="246221"/>
            </a:xfrm>
            <a:prstGeom prst="rect">
              <a:avLst/>
            </a:prstGeom>
            <a:noFill/>
          </p:spPr>
          <p:txBody>
            <a:bodyPr wrap="square" rtlCol="0">
              <a:spAutoFit/>
            </a:bodyPr>
            <a:lstStyle/>
            <a:p>
              <a:pPr algn="ctr"/>
              <a:r>
                <a:rPr lang="en-US" sz="1000" dirty="0">
                  <a:latin typeface="+mj-lt"/>
                </a:rPr>
                <a:t>How to make Origami Magic Ball</a:t>
              </a:r>
            </a:p>
          </p:txBody>
        </p:sp>
        <p:pic>
          <p:nvPicPr>
            <p:cNvPr id="45" name="Online Media 44">
              <a:hlinkClick r:id="" action="ppaction://media"/>
              <a:extLst>
                <a:ext uri="{FF2B5EF4-FFF2-40B4-BE49-F238E27FC236}">
                  <a16:creationId xmlns:a16="http://schemas.microsoft.com/office/drawing/2014/main" id="{F645A8D6-97FA-4686-BC0A-3D1606FCDF74}"/>
                </a:ext>
              </a:extLst>
            </p:cNvPr>
            <p:cNvPicPr>
              <a:picLocks noRot="1" noChangeAspect="1"/>
            </p:cNvPicPr>
            <p:nvPr>
              <a:videoFile r:link="rId1"/>
            </p:nvPr>
          </p:nvPicPr>
          <p:blipFill>
            <a:blip r:embed="rId8"/>
            <a:stretch>
              <a:fillRect/>
            </a:stretch>
          </p:blipFill>
          <p:spPr>
            <a:xfrm>
              <a:off x="3573248" y="5618992"/>
              <a:ext cx="3048000" cy="1714500"/>
            </a:xfrm>
            <a:prstGeom prst="rect">
              <a:avLst/>
            </a:prstGeom>
          </p:spPr>
        </p:pic>
      </p:grpSp>
    </p:spTree>
    <p:extLst>
      <p:ext uri="{BB962C8B-B14F-4D97-AF65-F5344CB8AC3E}">
        <p14:creationId xmlns:p14="http://schemas.microsoft.com/office/powerpoint/2010/main" val="312088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D51184-8563-4E55-AEF0-A68124802EBD}"/>
              </a:ext>
            </a:extLst>
          </p:cNvPr>
          <p:cNvSpPr/>
          <p:nvPr/>
        </p:nvSpPr>
        <p:spPr>
          <a:xfrm>
            <a:off x="-5612" y="9349409"/>
            <a:ext cx="6863612"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3762F56-5FD0-4DE0-A008-D1EA71ACDA9D}"/>
              </a:ext>
            </a:extLst>
          </p:cNvPr>
          <p:cNvSpPr txBox="1"/>
          <p:nvPr/>
        </p:nvSpPr>
        <p:spPr>
          <a:xfrm>
            <a:off x="225528" y="9435390"/>
            <a:ext cx="6395720" cy="338554"/>
          </a:xfrm>
          <a:prstGeom prst="rect">
            <a:avLst/>
          </a:prstGeom>
          <a:noFill/>
        </p:spPr>
        <p:txBody>
          <a:bodyPr wrap="square" rtlCol="0">
            <a:spAutoFit/>
          </a:bodyPr>
          <a:lstStyle/>
          <a:p>
            <a:pPr algn="ctr"/>
            <a:r>
              <a:rPr lang="en-US" sz="800" dirty="0">
                <a:solidFill>
                  <a:schemeClr val="bg2"/>
                </a:solidFill>
              </a:rPr>
              <a:t>The text content of this site was lovingly borrowed from the Wikipedia article on Origami on May 6 2018 under the Creative Commons Attribution-</a:t>
            </a:r>
            <a:r>
              <a:rPr lang="en-US" sz="800" dirty="0" err="1">
                <a:solidFill>
                  <a:schemeClr val="bg2"/>
                </a:solidFill>
              </a:rPr>
              <a:t>ShareAlike</a:t>
            </a:r>
            <a:r>
              <a:rPr lang="en-US" sz="800" dirty="0">
                <a:solidFill>
                  <a:schemeClr val="bg2"/>
                </a:solidFill>
              </a:rPr>
              <a:t> License. Licensing terms of content from other sources (photos, </a:t>
            </a:r>
            <a:r>
              <a:rPr lang="en-US" sz="800" dirty="0" err="1">
                <a:solidFill>
                  <a:schemeClr val="bg2"/>
                </a:solidFill>
              </a:rPr>
              <a:t>etc</a:t>
            </a:r>
            <a:r>
              <a:rPr lang="en-US" sz="800" dirty="0">
                <a:solidFill>
                  <a:schemeClr val="bg2"/>
                </a:solidFill>
              </a:rPr>
              <a:t>) is noted along with each respective resource.</a:t>
            </a:r>
          </a:p>
        </p:txBody>
      </p:sp>
      <p:sp>
        <p:nvSpPr>
          <p:cNvPr id="10" name="Rectangle 9">
            <a:extLst>
              <a:ext uri="{FF2B5EF4-FFF2-40B4-BE49-F238E27FC236}">
                <a16:creationId xmlns:a16="http://schemas.microsoft.com/office/drawing/2014/main" id="{15D61721-3544-446D-85D0-3BB61FD0AAD7}"/>
              </a:ext>
            </a:extLst>
          </p:cNvPr>
          <p:cNvSpPr/>
          <p:nvPr/>
        </p:nvSpPr>
        <p:spPr>
          <a:xfrm>
            <a:off x="-5612" y="-1"/>
            <a:ext cx="6858000" cy="584201"/>
          </a:xfrm>
          <a:prstGeom prst="rect">
            <a:avLst/>
          </a:prstGeom>
          <a:gradFill flip="none" rotWithShape="1">
            <a:gsLst>
              <a:gs pos="100000">
                <a:srgbClr val="B3B3B3"/>
              </a:gs>
              <a:gs pos="62000">
                <a:srgbClr val="6B6B6B"/>
              </a:gs>
              <a:gs pos="10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8781355-0FFE-45DD-A1B4-1AE8D7101965}"/>
              </a:ext>
            </a:extLst>
          </p:cNvPr>
          <p:cNvSpPr txBox="1"/>
          <p:nvPr/>
        </p:nvSpPr>
        <p:spPr>
          <a:xfrm>
            <a:off x="2901775" y="132056"/>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Home</a:t>
            </a:r>
          </a:p>
        </p:txBody>
      </p:sp>
      <p:sp>
        <p:nvSpPr>
          <p:cNvPr id="12" name="TextBox 11">
            <a:extLst>
              <a:ext uri="{FF2B5EF4-FFF2-40B4-BE49-F238E27FC236}">
                <a16:creationId xmlns:a16="http://schemas.microsoft.com/office/drawing/2014/main" id="{D2C40480-F9B8-4E9E-9C62-DEBDEF10F9AC}"/>
              </a:ext>
            </a:extLst>
          </p:cNvPr>
          <p:cNvSpPr txBox="1"/>
          <p:nvPr/>
        </p:nvSpPr>
        <p:spPr>
          <a:xfrm>
            <a:off x="3748924"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Photos</a:t>
            </a:r>
          </a:p>
        </p:txBody>
      </p:sp>
      <p:sp>
        <p:nvSpPr>
          <p:cNvPr id="13" name="TextBox 12">
            <a:extLst>
              <a:ext uri="{FF2B5EF4-FFF2-40B4-BE49-F238E27FC236}">
                <a16:creationId xmlns:a16="http://schemas.microsoft.com/office/drawing/2014/main" id="{CD47837D-C870-433E-955A-36667B746057}"/>
              </a:ext>
            </a:extLst>
          </p:cNvPr>
          <p:cNvSpPr txBox="1"/>
          <p:nvPr/>
        </p:nvSpPr>
        <p:spPr>
          <a:xfrm>
            <a:off x="4661882" y="126353"/>
            <a:ext cx="1106632"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Videos</a:t>
            </a:r>
          </a:p>
        </p:txBody>
      </p:sp>
      <p:sp>
        <p:nvSpPr>
          <p:cNvPr id="14" name="TextBox 13">
            <a:extLst>
              <a:ext uri="{FF2B5EF4-FFF2-40B4-BE49-F238E27FC236}">
                <a16:creationId xmlns:a16="http://schemas.microsoft.com/office/drawing/2014/main" id="{95131425-BB96-41F3-9E51-4D13A02FEECC}"/>
              </a:ext>
            </a:extLst>
          </p:cNvPr>
          <p:cNvSpPr txBox="1"/>
          <p:nvPr/>
        </p:nvSpPr>
        <p:spPr>
          <a:xfrm>
            <a:off x="5524905" y="126353"/>
            <a:ext cx="1205633" cy="307777"/>
          </a:xfrm>
          <a:prstGeom prst="rect">
            <a:avLst/>
          </a:prstGeom>
          <a:noFill/>
        </p:spPr>
        <p:txBody>
          <a:bodyPr wrap="square" rtlCol="0">
            <a:spAutoFit/>
          </a:body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Techniques</a:t>
            </a:r>
          </a:p>
        </p:txBody>
      </p:sp>
      <p:sp>
        <p:nvSpPr>
          <p:cNvPr id="15" name="TextBox 14">
            <a:extLst>
              <a:ext uri="{FF2B5EF4-FFF2-40B4-BE49-F238E27FC236}">
                <a16:creationId xmlns:a16="http://schemas.microsoft.com/office/drawing/2014/main" id="{919BC722-DEE3-47E3-966B-A6EE94041055}"/>
              </a:ext>
            </a:extLst>
          </p:cNvPr>
          <p:cNvSpPr txBox="1"/>
          <p:nvPr/>
        </p:nvSpPr>
        <p:spPr>
          <a:xfrm>
            <a:off x="116048" y="80186"/>
            <a:ext cx="4714010" cy="400110"/>
          </a:xfrm>
          <a:prstGeom prst="rect">
            <a:avLst/>
          </a:prstGeom>
          <a:noFill/>
        </p:spPr>
        <p:txBody>
          <a:bodyPr wrap="square" rtlCol="0">
            <a:spAutoFit/>
          </a:bodyPr>
          <a:lstStyle/>
          <a:p>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The Art of Origami</a:t>
            </a:r>
          </a:p>
        </p:txBody>
      </p:sp>
      <p:sp>
        <p:nvSpPr>
          <p:cNvPr id="16" name="TextBox 15">
            <a:extLst>
              <a:ext uri="{FF2B5EF4-FFF2-40B4-BE49-F238E27FC236}">
                <a16:creationId xmlns:a16="http://schemas.microsoft.com/office/drawing/2014/main" id="{F78BFACC-28E2-431D-BF1D-AD065B27C41F}"/>
              </a:ext>
            </a:extLst>
          </p:cNvPr>
          <p:cNvSpPr txBox="1"/>
          <p:nvPr/>
        </p:nvSpPr>
        <p:spPr>
          <a:xfrm>
            <a:off x="2817304" y="983550"/>
            <a:ext cx="1212168"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Techniques</a:t>
            </a:r>
          </a:p>
        </p:txBody>
      </p:sp>
      <p:sp>
        <p:nvSpPr>
          <p:cNvPr id="17" name="TextBox 16">
            <a:extLst>
              <a:ext uri="{FF2B5EF4-FFF2-40B4-BE49-F238E27FC236}">
                <a16:creationId xmlns:a16="http://schemas.microsoft.com/office/drawing/2014/main" id="{480C2F89-180E-42D2-91F0-FE8614C33CC4}"/>
              </a:ext>
            </a:extLst>
          </p:cNvPr>
          <p:cNvSpPr txBox="1"/>
          <p:nvPr/>
        </p:nvSpPr>
        <p:spPr>
          <a:xfrm>
            <a:off x="786067" y="1637211"/>
            <a:ext cx="5274641" cy="1384995"/>
          </a:xfrm>
          <a:prstGeom prst="rect">
            <a:avLst/>
          </a:prstGeom>
          <a:noFill/>
        </p:spPr>
        <p:txBody>
          <a:bodyPr wrap="square" rtlCol="0">
            <a:spAutoFit/>
          </a:bodyPr>
          <a:lstStyle/>
          <a:p>
            <a:pPr algn="just"/>
            <a:r>
              <a:rPr lang="en-US" sz="1200" dirty="0">
                <a:latin typeface="+mj-lt"/>
                <a:ea typeface="Tahoma" panose="020B0604030504040204" pitchFamily="34" charset="0"/>
                <a:cs typeface="Tahoma" panose="020B0604030504040204" pitchFamily="34" charset="0"/>
              </a:rPr>
              <a:t>	Many origami books begin with a description of basic origami techniques which are used to construct the models. This includes simple diagrams of basic folds like valley and mountain folds, pleats, reverse folds, squash folds, and sinks. There are also standard named bases which are used in a wide variety of models, for instance the bird base is an intermediate stage in the construction of the flapping bird. Additional bases are the preliminary base (square base), fish base, waterbomb base, and the frog base.</a:t>
            </a:r>
          </a:p>
        </p:txBody>
      </p:sp>
      <p:sp>
        <p:nvSpPr>
          <p:cNvPr id="18" name="TextBox 17">
            <a:extLst>
              <a:ext uri="{FF2B5EF4-FFF2-40B4-BE49-F238E27FC236}">
                <a16:creationId xmlns:a16="http://schemas.microsoft.com/office/drawing/2014/main" id="{494A01EA-9B84-4A95-B636-1CF210008CD3}"/>
              </a:ext>
            </a:extLst>
          </p:cNvPr>
          <p:cNvSpPr txBox="1"/>
          <p:nvPr/>
        </p:nvSpPr>
        <p:spPr>
          <a:xfrm>
            <a:off x="823382" y="4080923"/>
            <a:ext cx="5274641" cy="4524315"/>
          </a:xfrm>
          <a:prstGeom prst="rect">
            <a:avLst/>
          </a:prstGeom>
          <a:noFill/>
        </p:spPr>
        <p:txBody>
          <a:bodyPr wrap="square" rtlCol="0">
            <a:spAutoFit/>
          </a:bodyPr>
          <a:lstStyle/>
          <a:p>
            <a:pPr algn="just"/>
            <a:r>
              <a:rPr lang="en-US" sz="1200" dirty="0">
                <a:latin typeface="+mj-lt"/>
                <a:ea typeface="Tahoma" panose="020B0604030504040204" pitchFamily="34" charset="0"/>
                <a:cs typeface="Tahoma" panose="020B0604030504040204" pitchFamily="34" charset="0"/>
              </a:rPr>
              <a:t>	Origami paper, often referred to as "kami" (Japanese for paper), is sold in prepackaged squares of various sizes ranging from 2.5 cm (1 in) to 25 cm (10 in) or more. It is commonly colored on one side and white on the other; however, dual colored and patterned versions exist and can be used effectively for color-changed models. Origami paper weighs slightly less than copy paper, making it suitable for a wider range of models.</a:t>
            </a:r>
          </a:p>
          <a:p>
            <a:pPr algn="just"/>
            <a:endParaRPr lang="en-US" sz="1200" dirty="0">
              <a:latin typeface="+mj-lt"/>
              <a:ea typeface="Tahoma" panose="020B0604030504040204" pitchFamily="34" charset="0"/>
              <a:cs typeface="Tahoma" panose="020B0604030504040204" pitchFamily="34" charset="0"/>
            </a:endParaRPr>
          </a:p>
          <a:p>
            <a:pPr algn="just"/>
            <a:r>
              <a:rPr lang="en-US" sz="1200" dirty="0">
                <a:latin typeface="+mj-lt"/>
                <a:ea typeface="Tahoma" panose="020B0604030504040204" pitchFamily="34" charset="0"/>
                <a:cs typeface="Tahoma" panose="020B0604030504040204" pitchFamily="34" charset="0"/>
              </a:rPr>
              <a:t>	Normal copy paper with weights of 70–90 g/m2 can be used for simple folds, such as the crane and waterbomb. Heavier weight papers of (19–24&amp;nb 100 g/m2 (approx. 25 </a:t>
            </a:r>
            <a:r>
              <a:rPr lang="en-US" sz="1200" dirty="0" err="1">
                <a:latin typeface="+mj-lt"/>
                <a:ea typeface="Tahoma" panose="020B0604030504040204" pitchFamily="34" charset="0"/>
                <a:cs typeface="Tahoma" panose="020B0604030504040204" pitchFamily="34" charset="0"/>
              </a:rPr>
              <a:t>lbs</a:t>
            </a:r>
            <a:r>
              <a:rPr lang="en-US" sz="1200" dirty="0">
                <a:latin typeface="+mj-lt"/>
                <a:ea typeface="Tahoma" panose="020B0604030504040204" pitchFamily="34" charset="0"/>
                <a:cs typeface="Tahoma" panose="020B0604030504040204" pitchFamily="34" charset="0"/>
              </a:rPr>
              <a:t>) or more can be wet-folded. This technique allows for a more rounded sculpting of the model, which becomes rigid and sturdy when it is dry.</a:t>
            </a:r>
          </a:p>
          <a:p>
            <a:pPr algn="just"/>
            <a:endParaRPr lang="en-US" sz="1200" dirty="0">
              <a:latin typeface="+mj-lt"/>
              <a:ea typeface="Tahoma" panose="020B0604030504040204" pitchFamily="34" charset="0"/>
              <a:cs typeface="Tahoma" panose="020B0604030504040204" pitchFamily="34" charset="0"/>
            </a:endParaRPr>
          </a:p>
          <a:p>
            <a:pPr algn="just"/>
            <a:r>
              <a:rPr lang="en-US" sz="1200" dirty="0">
                <a:latin typeface="+mj-lt"/>
                <a:ea typeface="Tahoma" panose="020B0604030504040204" pitchFamily="34" charset="0"/>
                <a:cs typeface="Tahoma" panose="020B0604030504040204" pitchFamily="34" charset="0"/>
              </a:rPr>
              <a:t>	Foil-backed paper, as its name implies, is a sheet of thin foil glued to a sheet of thin paper. Related to this is tissue foil, which is made by gluing a thin piece of tissue paper to kitchen aluminum foil. A second piece of tissue can be glued onto the reverse side to produce a tissue/foil/tissue sandwich. Foil-backed paper is available commercially, but not tissue foil; it must be handmade. Both types of foil materials are suitable for complex models.</a:t>
            </a:r>
          </a:p>
          <a:p>
            <a:pPr algn="just"/>
            <a:endParaRPr lang="en-US" sz="1200" dirty="0">
              <a:latin typeface="+mj-lt"/>
              <a:ea typeface="Tahoma" panose="020B0604030504040204" pitchFamily="34" charset="0"/>
              <a:cs typeface="Tahoma" panose="020B0604030504040204" pitchFamily="34" charset="0"/>
            </a:endParaRPr>
          </a:p>
          <a:p>
            <a:pPr algn="just"/>
            <a:r>
              <a:rPr lang="en-US" sz="1200" dirty="0">
                <a:latin typeface="+mj-lt"/>
                <a:ea typeface="Tahoma" panose="020B0604030504040204" pitchFamily="34" charset="0"/>
                <a:cs typeface="Tahoma" panose="020B0604030504040204" pitchFamily="34" charset="0"/>
              </a:rPr>
              <a:t>	Washi (</a:t>
            </a:r>
            <a:r>
              <a:rPr lang="ja-JP" altLang="en-US" sz="1200" dirty="0">
                <a:latin typeface="+mj-lt"/>
                <a:ea typeface="Tahoma" panose="020B0604030504040204" pitchFamily="34" charset="0"/>
                <a:cs typeface="Tahoma" panose="020B0604030504040204" pitchFamily="34" charset="0"/>
              </a:rPr>
              <a:t>和紙</a:t>
            </a:r>
            <a:r>
              <a:rPr lang="en-US" altLang="ja-JP" sz="1200" dirty="0">
                <a:latin typeface="+mj-lt"/>
                <a:ea typeface="Tahoma" panose="020B0604030504040204" pitchFamily="34" charset="0"/>
                <a:cs typeface="Tahoma" panose="020B0604030504040204" pitchFamily="34" charset="0"/>
              </a:rPr>
              <a:t>) </a:t>
            </a:r>
            <a:r>
              <a:rPr lang="en-US" sz="1200" dirty="0">
                <a:latin typeface="+mj-lt"/>
                <a:ea typeface="Tahoma" panose="020B0604030504040204" pitchFamily="34" charset="0"/>
                <a:cs typeface="Tahoma" panose="020B0604030504040204" pitchFamily="34" charset="0"/>
              </a:rPr>
              <a:t>is the traditional origami paper used in Japan. Washi is generally tougher than ordinary paper made from wood pulp, and is used in many traditional arts. Washi is commonly made using fibers from the bark of the </a:t>
            </a:r>
            <a:r>
              <a:rPr lang="en-US" sz="1200" dirty="0" err="1">
                <a:latin typeface="+mj-lt"/>
                <a:ea typeface="Tahoma" panose="020B0604030504040204" pitchFamily="34" charset="0"/>
                <a:cs typeface="Tahoma" panose="020B0604030504040204" pitchFamily="34" charset="0"/>
              </a:rPr>
              <a:t>gampi</a:t>
            </a:r>
            <a:r>
              <a:rPr lang="en-US" sz="1200" dirty="0">
                <a:latin typeface="+mj-lt"/>
                <a:ea typeface="Tahoma" panose="020B0604030504040204" pitchFamily="34" charset="0"/>
                <a:cs typeface="Tahoma" panose="020B0604030504040204" pitchFamily="34" charset="0"/>
              </a:rPr>
              <a:t> tree, the </a:t>
            </a:r>
            <a:r>
              <a:rPr lang="en-US" sz="1200" dirty="0" err="1">
                <a:latin typeface="+mj-lt"/>
                <a:ea typeface="Tahoma" panose="020B0604030504040204" pitchFamily="34" charset="0"/>
                <a:cs typeface="Tahoma" panose="020B0604030504040204" pitchFamily="34" charset="0"/>
              </a:rPr>
              <a:t>mitsumata</a:t>
            </a:r>
            <a:r>
              <a:rPr lang="en-US" sz="1200" dirty="0">
                <a:latin typeface="+mj-lt"/>
                <a:ea typeface="Tahoma" panose="020B0604030504040204" pitchFamily="34" charset="0"/>
                <a:cs typeface="Tahoma" panose="020B0604030504040204" pitchFamily="34" charset="0"/>
              </a:rPr>
              <a:t> shrub (</a:t>
            </a:r>
            <a:r>
              <a:rPr lang="en-US" sz="1200" dirty="0" err="1">
                <a:latin typeface="+mj-lt"/>
                <a:ea typeface="Tahoma" panose="020B0604030504040204" pitchFamily="34" charset="0"/>
                <a:cs typeface="Tahoma" panose="020B0604030504040204" pitchFamily="34" charset="0"/>
              </a:rPr>
              <a:t>Edgeworthia</a:t>
            </a:r>
            <a:r>
              <a:rPr lang="en-US" sz="1200" dirty="0">
                <a:latin typeface="+mj-lt"/>
                <a:ea typeface="Tahoma" panose="020B0604030504040204" pitchFamily="34" charset="0"/>
                <a:cs typeface="Tahoma" panose="020B0604030504040204" pitchFamily="34" charset="0"/>
              </a:rPr>
              <a:t> </a:t>
            </a:r>
            <a:r>
              <a:rPr lang="en-US" sz="1200" dirty="0" err="1">
                <a:latin typeface="+mj-lt"/>
                <a:ea typeface="Tahoma" panose="020B0604030504040204" pitchFamily="34" charset="0"/>
                <a:cs typeface="Tahoma" panose="020B0604030504040204" pitchFamily="34" charset="0"/>
              </a:rPr>
              <a:t>papyrifera</a:t>
            </a:r>
            <a:r>
              <a:rPr lang="en-US" sz="1200" dirty="0">
                <a:latin typeface="+mj-lt"/>
                <a:ea typeface="Tahoma" panose="020B0604030504040204" pitchFamily="34" charset="0"/>
                <a:cs typeface="Tahoma" panose="020B0604030504040204" pitchFamily="34" charset="0"/>
              </a:rPr>
              <a:t>), or the paper mulberry but can also be made using bamboo, hemp, rice, and wheat.</a:t>
            </a:r>
          </a:p>
        </p:txBody>
      </p:sp>
      <p:sp>
        <p:nvSpPr>
          <p:cNvPr id="19" name="TextBox 18">
            <a:extLst>
              <a:ext uri="{FF2B5EF4-FFF2-40B4-BE49-F238E27FC236}">
                <a16:creationId xmlns:a16="http://schemas.microsoft.com/office/drawing/2014/main" id="{A47E9F6E-FE7D-45C3-A777-D6A0E25B2FFA}"/>
              </a:ext>
            </a:extLst>
          </p:cNvPr>
          <p:cNvSpPr txBox="1"/>
          <p:nvPr/>
        </p:nvSpPr>
        <p:spPr>
          <a:xfrm>
            <a:off x="2721578" y="3366898"/>
            <a:ext cx="1467026" cy="369332"/>
          </a:xfrm>
          <a:prstGeom prst="rect">
            <a:avLst/>
          </a:prstGeom>
          <a:noFill/>
        </p:spPr>
        <p:txBody>
          <a:bodyPr wrap="square" rtlCol="0">
            <a:spAutoFit/>
          </a:bodyPr>
          <a:lstStyle/>
          <a:p>
            <a:r>
              <a:rPr lang="en-US" b="1" dirty="0">
                <a:latin typeface="+mj-lt"/>
                <a:ea typeface="Tahoma" panose="020B0604030504040204" pitchFamily="34" charset="0"/>
                <a:cs typeface="Tahoma" panose="020B0604030504040204" pitchFamily="34" charset="0"/>
              </a:rPr>
              <a:t>Origami Paper</a:t>
            </a:r>
          </a:p>
        </p:txBody>
      </p:sp>
      <p:sp>
        <p:nvSpPr>
          <p:cNvPr id="20" name="TextBox 19">
            <a:extLst>
              <a:ext uri="{FF2B5EF4-FFF2-40B4-BE49-F238E27FC236}">
                <a16:creationId xmlns:a16="http://schemas.microsoft.com/office/drawing/2014/main" id="{48CC01AE-6B09-4D9C-9185-9D17E69D6146}"/>
              </a:ext>
            </a:extLst>
          </p:cNvPr>
          <p:cNvSpPr txBox="1"/>
          <p:nvPr/>
        </p:nvSpPr>
        <p:spPr>
          <a:xfrm>
            <a:off x="5010726" y="8700324"/>
            <a:ext cx="1028358" cy="276999"/>
          </a:xfrm>
          <a:prstGeom prst="rect">
            <a:avLst/>
          </a:prstGeom>
          <a:noFill/>
        </p:spPr>
        <p:txBody>
          <a:bodyPr wrap="none" rtlCol="0">
            <a:spAutoFit/>
          </a:bodyPr>
          <a:lstStyle/>
          <a:p>
            <a:r>
              <a:rPr lang="en-US" sz="1200" u="sng" dirty="0">
                <a:latin typeface="+mj-lt"/>
              </a:rPr>
              <a:t>Top</a:t>
            </a:r>
            <a:r>
              <a:rPr lang="en-US" sz="1200" dirty="0">
                <a:latin typeface="+mj-lt"/>
              </a:rPr>
              <a:t> | </a:t>
            </a:r>
            <a:r>
              <a:rPr lang="en-US" sz="1200" u="sng" dirty="0">
                <a:latin typeface="+mj-lt"/>
              </a:rPr>
              <a:t>Home &gt;</a:t>
            </a:r>
          </a:p>
        </p:txBody>
      </p:sp>
    </p:spTree>
    <p:extLst>
      <p:ext uri="{BB962C8B-B14F-4D97-AF65-F5344CB8AC3E}">
        <p14:creationId xmlns:p14="http://schemas.microsoft.com/office/powerpoint/2010/main" val="35651734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2633</TotalTime>
  <Words>324</Words>
  <Application>Microsoft Office PowerPoint</Application>
  <PresentationFormat>A4 Paper (210x297 mm)</PresentationFormat>
  <Paragraphs>56</Paragraphs>
  <Slides>4</Slides>
  <Notes>1</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游ゴシック</vt:lpstr>
      <vt:lpstr>Arial</vt:lpstr>
      <vt:lpstr>Calibri</vt:lpstr>
      <vt:lpstr>Calibri Light</vt:lpstr>
      <vt:lpstr>Tahoma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De-souza-mendes</dc:creator>
  <cp:lastModifiedBy>Ana Carolina Mendes</cp:lastModifiedBy>
  <cp:revision>27</cp:revision>
  <dcterms:created xsi:type="dcterms:W3CDTF">2018-05-06T17:05:40Z</dcterms:created>
  <dcterms:modified xsi:type="dcterms:W3CDTF">2018-06-10T06:05:10Z</dcterms:modified>
</cp:coreProperties>
</file>