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57" r:id="rId7"/>
    <p:sldId id="258" r:id="rId8"/>
    <p:sldId id="259" r:id="rId9"/>
    <p:sldId id="261"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4660"/>
  </p:normalViewPr>
  <p:slideViewPr>
    <p:cSldViewPr snapToGrid="0">
      <p:cViewPr varScale="1">
        <p:scale>
          <a:sx n="92" d="100"/>
          <a:sy n="92" d="100"/>
        </p:scale>
        <p:origin x="1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68BB-6514-4000-9ADB-0D11C61BD591}"/>
              </a:ext>
            </a:extLst>
          </p:cNvPr>
          <p:cNvSpPr>
            <a:spLocks noGrp="1"/>
          </p:cNvSpPr>
          <p:nvPr>
            <p:ph type="ctrTitle"/>
          </p:nvPr>
        </p:nvSpPr>
        <p:spPr>
          <a:xfrm>
            <a:off x="1154955" y="1447801"/>
            <a:ext cx="8825658" cy="3124200"/>
          </a:xfrm>
        </p:spPr>
        <p:txBody>
          <a:bodyPr/>
          <a:lstStyle/>
          <a:p>
            <a:br>
              <a:rPr lang="en-US" dirty="0"/>
            </a:br>
            <a:r>
              <a:rPr lang="en-US" dirty="0"/>
              <a:t>Website Mockup</a:t>
            </a:r>
          </a:p>
        </p:txBody>
      </p:sp>
      <p:sp>
        <p:nvSpPr>
          <p:cNvPr id="3" name="Subtitle 2">
            <a:extLst>
              <a:ext uri="{FF2B5EF4-FFF2-40B4-BE49-F238E27FC236}">
                <a16:creationId xmlns:a16="http://schemas.microsoft.com/office/drawing/2014/main" id="{303D1452-49B1-49BD-A9C4-FD04F2E9AA01}"/>
              </a:ext>
            </a:extLst>
          </p:cNvPr>
          <p:cNvSpPr>
            <a:spLocks noGrp="1"/>
          </p:cNvSpPr>
          <p:nvPr>
            <p:ph type="subTitle" idx="1"/>
          </p:nvPr>
        </p:nvSpPr>
        <p:spPr/>
        <p:txBody>
          <a:bodyPr/>
          <a:lstStyle/>
          <a:p>
            <a:r>
              <a:rPr lang="en-US" dirty="0"/>
              <a:t>Spring 2018 </a:t>
            </a:r>
          </a:p>
          <a:p>
            <a:r>
              <a:rPr lang="en-US" dirty="0" err="1"/>
              <a:t>csi</a:t>
            </a:r>
            <a:r>
              <a:rPr lang="en-US" dirty="0"/>
              <a:t> 145 midterm project</a:t>
            </a:r>
          </a:p>
        </p:txBody>
      </p:sp>
    </p:spTree>
    <p:extLst>
      <p:ext uri="{BB962C8B-B14F-4D97-AF65-F5344CB8AC3E}">
        <p14:creationId xmlns:p14="http://schemas.microsoft.com/office/powerpoint/2010/main" val="434208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0715A2F-54B1-4AFF-8B0A-4D97661F831D}"/>
              </a:ext>
            </a:extLst>
          </p:cNvPr>
          <p:cNvSpPr>
            <a:spLocks noGrp="1"/>
          </p:cNvSpPr>
          <p:nvPr>
            <p:ph type="title"/>
          </p:nvPr>
        </p:nvSpPr>
        <p:spPr/>
        <p:txBody>
          <a:bodyPr/>
          <a:lstStyle/>
          <a:p>
            <a:r>
              <a:rPr lang="en-US" dirty="0"/>
              <a:t>Submission Details</a:t>
            </a:r>
          </a:p>
        </p:txBody>
      </p:sp>
      <p:sp>
        <p:nvSpPr>
          <p:cNvPr id="11" name="Content Placeholder 2">
            <a:extLst>
              <a:ext uri="{FF2B5EF4-FFF2-40B4-BE49-F238E27FC236}">
                <a16:creationId xmlns:a16="http://schemas.microsoft.com/office/drawing/2014/main" id="{D75EE8AB-DE93-4D45-90D1-F8C4638F009C}"/>
              </a:ext>
            </a:extLst>
          </p:cNvPr>
          <p:cNvSpPr txBox="1">
            <a:spLocks/>
          </p:cNvSpPr>
          <p:nvPr/>
        </p:nvSpPr>
        <p:spPr>
          <a:xfrm>
            <a:off x="405043" y="1321723"/>
            <a:ext cx="5214361" cy="537002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1400" dirty="0"/>
              <a:t>Create a Mock up of the following</a:t>
            </a:r>
          </a:p>
          <a:p>
            <a:pPr lvl="1"/>
            <a:r>
              <a:rPr lang="en-US" sz="1400" dirty="0"/>
              <a:t>Home Page </a:t>
            </a:r>
          </a:p>
          <a:p>
            <a:pPr lvl="3"/>
            <a:r>
              <a:rPr lang="en-US" dirty="0"/>
              <a:t>Navigation </a:t>
            </a:r>
          </a:p>
          <a:p>
            <a:pPr lvl="3"/>
            <a:r>
              <a:rPr lang="en-US" dirty="0"/>
              <a:t>Banner </a:t>
            </a:r>
          </a:p>
          <a:p>
            <a:pPr lvl="3"/>
            <a:r>
              <a:rPr lang="en-US" dirty="0"/>
              <a:t>Brief description</a:t>
            </a:r>
          </a:p>
          <a:p>
            <a:pPr lvl="3"/>
            <a:r>
              <a:rPr lang="en-US" dirty="0"/>
              <a:t>Footer</a:t>
            </a:r>
          </a:p>
          <a:p>
            <a:pPr lvl="4"/>
            <a:r>
              <a:rPr lang="en-US" dirty="0"/>
              <a:t>Give credit where credit is due</a:t>
            </a:r>
          </a:p>
          <a:p>
            <a:pPr lvl="1"/>
            <a:r>
              <a:rPr lang="en-US" sz="1400" dirty="0"/>
              <a:t>Videos page </a:t>
            </a:r>
          </a:p>
          <a:p>
            <a:pPr lvl="3"/>
            <a:r>
              <a:rPr lang="en-US" dirty="0"/>
              <a:t>Minimum of 4 videos</a:t>
            </a:r>
          </a:p>
          <a:p>
            <a:pPr lvl="1"/>
            <a:r>
              <a:rPr lang="en-US" sz="1400" dirty="0"/>
              <a:t>Images page </a:t>
            </a:r>
          </a:p>
          <a:p>
            <a:pPr lvl="3"/>
            <a:r>
              <a:rPr lang="en-US" dirty="0"/>
              <a:t>Minimum of 10 images</a:t>
            </a:r>
          </a:p>
          <a:p>
            <a:pPr lvl="3"/>
            <a:r>
              <a:rPr lang="en-US" dirty="0"/>
              <a:t>Each image must have a short description</a:t>
            </a:r>
          </a:p>
          <a:p>
            <a:pPr lvl="1"/>
            <a:r>
              <a:rPr lang="en-US" sz="1400" dirty="0"/>
              <a:t>Content page of your choice </a:t>
            </a:r>
          </a:p>
          <a:p>
            <a:pPr lvl="3"/>
            <a:r>
              <a:rPr lang="en-US" dirty="0"/>
              <a:t>Mix of text and video or images</a:t>
            </a:r>
          </a:p>
        </p:txBody>
      </p:sp>
      <p:sp>
        <p:nvSpPr>
          <p:cNvPr id="12" name="Content Placeholder 2">
            <a:extLst>
              <a:ext uri="{FF2B5EF4-FFF2-40B4-BE49-F238E27FC236}">
                <a16:creationId xmlns:a16="http://schemas.microsoft.com/office/drawing/2014/main" id="{C99E157F-B536-4C33-B17D-BEF5C92D2B15}"/>
              </a:ext>
            </a:extLst>
          </p:cNvPr>
          <p:cNvSpPr txBox="1">
            <a:spLocks/>
          </p:cNvSpPr>
          <p:nvPr/>
        </p:nvSpPr>
        <p:spPr>
          <a:xfrm>
            <a:off x="6467792" y="1465810"/>
            <a:ext cx="5214361" cy="463018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2400" dirty="0"/>
              <a:t>Submit all four pages</a:t>
            </a:r>
          </a:p>
          <a:p>
            <a:r>
              <a:rPr lang="en-US" sz="2400" dirty="0"/>
              <a:t>You may use PowerPoint, Word or another software to create your mockups.</a:t>
            </a:r>
          </a:p>
          <a:p>
            <a:r>
              <a:rPr lang="en-US" sz="2400" dirty="0"/>
              <a:t>If you use a non-Microsoft software please convert to PDF for submission</a:t>
            </a:r>
          </a:p>
          <a:p>
            <a:r>
              <a:rPr lang="en-US" sz="2400" dirty="0"/>
              <a:t>This is only a mockup of your  website </a:t>
            </a:r>
            <a:endParaRPr lang="en-US" sz="1200" dirty="0"/>
          </a:p>
        </p:txBody>
      </p:sp>
      <p:cxnSp>
        <p:nvCxnSpPr>
          <p:cNvPr id="14" name="Straight Connector 13">
            <a:extLst>
              <a:ext uri="{FF2B5EF4-FFF2-40B4-BE49-F238E27FC236}">
                <a16:creationId xmlns:a16="http://schemas.microsoft.com/office/drawing/2014/main" id="{3AC82C62-2C8A-4400-A115-51BEF1A80D17}"/>
              </a:ext>
            </a:extLst>
          </p:cNvPr>
          <p:cNvCxnSpPr>
            <a:cxnSpLocks/>
          </p:cNvCxnSpPr>
          <p:nvPr/>
        </p:nvCxnSpPr>
        <p:spPr>
          <a:xfrm>
            <a:off x="5619404" y="1465810"/>
            <a:ext cx="0" cy="46301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5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E6A8-A7A7-471C-8E24-5DC4B08BBC67}"/>
              </a:ext>
            </a:extLst>
          </p:cNvPr>
          <p:cNvSpPr>
            <a:spLocks noGrp="1"/>
          </p:cNvSpPr>
          <p:nvPr>
            <p:ph type="title"/>
          </p:nvPr>
        </p:nvSpPr>
        <p:spPr/>
        <p:txBody>
          <a:bodyPr/>
          <a:lstStyle/>
          <a:p>
            <a:r>
              <a:rPr lang="en-US" u="sng" dirty="0"/>
              <a:t>Research</a:t>
            </a:r>
          </a:p>
        </p:txBody>
      </p:sp>
      <p:sp>
        <p:nvSpPr>
          <p:cNvPr id="3" name="Content Placeholder 2">
            <a:extLst>
              <a:ext uri="{FF2B5EF4-FFF2-40B4-BE49-F238E27FC236}">
                <a16:creationId xmlns:a16="http://schemas.microsoft.com/office/drawing/2014/main" id="{DEE0E8BD-6854-4E6A-A570-625B3F6DA2FA}"/>
              </a:ext>
            </a:extLst>
          </p:cNvPr>
          <p:cNvSpPr>
            <a:spLocks noGrp="1"/>
          </p:cNvSpPr>
          <p:nvPr>
            <p:ph idx="1"/>
          </p:nvPr>
        </p:nvSpPr>
        <p:spPr>
          <a:xfrm>
            <a:off x="1103312" y="1483360"/>
            <a:ext cx="8946541" cy="4765039"/>
          </a:xfrm>
        </p:spPr>
        <p:txBody>
          <a:bodyPr/>
          <a:lstStyle/>
          <a:p>
            <a:r>
              <a:rPr lang="en-US" dirty="0"/>
              <a:t>Find a subject you would like to use as content for a website you will build. I want you to look specifically on Wikipedia for that content or another open source resource.</a:t>
            </a:r>
          </a:p>
          <a:p>
            <a:r>
              <a:rPr lang="en-US" dirty="0"/>
              <a:t>I want you to look for enough content on a subject to fill at least four pages and have a handful of images. </a:t>
            </a:r>
          </a:p>
          <a:p>
            <a:r>
              <a:rPr lang="en-US" dirty="0"/>
              <a:t>You can do the project on the subject of your choice. I looked up “cuttlefish”, and I found a treasure trove of content. Wikipedia has different sections that I could use as pages, along with images and videos.</a:t>
            </a:r>
          </a:p>
          <a:p>
            <a:r>
              <a:rPr lang="en-US" dirty="0"/>
              <a:t>Collect the information you would like to use for your website</a:t>
            </a:r>
          </a:p>
          <a:p>
            <a:r>
              <a:rPr lang="en-US" dirty="0"/>
              <a:t>Compile the information to fill 4 webpages</a:t>
            </a:r>
          </a:p>
          <a:p>
            <a:endParaRPr lang="en-US" dirty="0"/>
          </a:p>
          <a:p>
            <a:endParaRPr lang="en-US" dirty="0"/>
          </a:p>
        </p:txBody>
      </p:sp>
      <p:sp>
        <p:nvSpPr>
          <p:cNvPr id="4" name="Flowchart: Document 3">
            <a:extLst>
              <a:ext uri="{FF2B5EF4-FFF2-40B4-BE49-F238E27FC236}">
                <a16:creationId xmlns:a16="http://schemas.microsoft.com/office/drawing/2014/main" id="{5D37946D-4CEA-4D24-861E-46D8772E41F1}"/>
              </a:ext>
            </a:extLst>
          </p:cNvPr>
          <p:cNvSpPr/>
          <p:nvPr/>
        </p:nvSpPr>
        <p:spPr>
          <a:xfrm>
            <a:off x="10831484" y="0"/>
            <a:ext cx="540327" cy="67333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1</a:t>
            </a:r>
          </a:p>
        </p:txBody>
      </p:sp>
    </p:spTree>
    <p:extLst>
      <p:ext uri="{BB962C8B-B14F-4D97-AF65-F5344CB8AC3E}">
        <p14:creationId xmlns:p14="http://schemas.microsoft.com/office/powerpoint/2010/main" val="5208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ECD444-180F-472F-BE36-17E8E0B64DD6}"/>
              </a:ext>
            </a:extLst>
          </p:cNvPr>
          <p:cNvSpPr>
            <a:spLocks noGrp="1"/>
          </p:cNvSpPr>
          <p:nvPr>
            <p:ph type="title"/>
          </p:nvPr>
        </p:nvSpPr>
        <p:spPr>
          <a:xfrm>
            <a:off x="646111" y="452718"/>
            <a:ext cx="9404723" cy="644562"/>
          </a:xfrm>
        </p:spPr>
        <p:txBody>
          <a:bodyPr/>
          <a:lstStyle/>
          <a:p>
            <a:r>
              <a:rPr lang="en-US" u="sng" dirty="0"/>
              <a:t>Details</a:t>
            </a:r>
          </a:p>
        </p:txBody>
      </p:sp>
      <p:sp>
        <p:nvSpPr>
          <p:cNvPr id="6" name="Content Placeholder 5">
            <a:extLst>
              <a:ext uri="{FF2B5EF4-FFF2-40B4-BE49-F238E27FC236}">
                <a16:creationId xmlns:a16="http://schemas.microsoft.com/office/drawing/2014/main" id="{99455478-9FAD-4FCE-BF4D-64E2A5DEE117}"/>
              </a:ext>
            </a:extLst>
          </p:cNvPr>
          <p:cNvSpPr>
            <a:spLocks noGrp="1"/>
          </p:cNvSpPr>
          <p:nvPr>
            <p:ph idx="1"/>
          </p:nvPr>
        </p:nvSpPr>
        <p:spPr>
          <a:xfrm>
            <a:off x="1103312" y="1320800"/>
            <a:ext cx="8946541" cy="4927599"/>
          </a:xfrm>
        </p:spPr>
        <p:txBody>
          <a:bodyPr/>
          <a:lstStyle/>
          <a:p>
            <a:r>
              <a:rPr lang="en-US" dirty="0"/>
              <a:t>Create a mock up of your website </a:t>
            </a:r>
          </a:p>
          <a:p>
            <a:pPr lvl="1"/>
            <a:r>
              <a:rPr lang="en-US" dirty="0"/>
              <a:t>Mock up: a working sample for reviewing format, layout, or content.</a:t>
            </a:r>
          </a:p>
          <a:p>
            <a:pPr lvl="1"/>
            <a:r>
              <a:rPr lang="en-US" dirty="0"/>
              <a:t>The text, images and videos are to be organized for a website</a:t>
            </a:r>
          </a:p>
          <a:p>
            <a:pPr lvl="1"/>
            <a:r>
              <a:rPr lang="en-US" dirty="0"/>
              <a:t>4 pages are required</a:t>
            </a:r>
          </a:p>
          <a:p>
            <a:pPr lvl="2"/>
            <a:r>
              <a:rPr lang="en-US" dirty="0"/>
              <a:t>Home Page</a:t>
            </a:r>
          </a:p>
          <a:p>
            <a:pPr lvl="2"/>
            <a:r>
              <a:rPr lang="en-US" dirty="0"/>
              <a:t>Videos</a:t>
            </a:r>
          </a:p>
          <a:p>
            <a:pPr lvl="2"/>
            <a:r>
              <a:rPr lang="en-US" dirty="0"/>
              <a:t>Images</a:t>
            </a:r>
          </a:p>
          <a:p>
            <a:pPr lvl="2"/>
            <a:r>
              <a:rPr lang="en-US" dirty="0"/>
              <a:t>Content of your choice</a:t>
            </a:r>
          </a:p>
          <a:p>
            <a:pPr lvl="1"/>
            <a:r>
              <a:rPr lang="en-US" dirty="0"/>
              <a:t>You may use Word, PowerPoint or software of your choice. </a:t>
            </a:r>
          </a:p>
          <a:p>
            <a:pPr lvl="1"/>
            <a:r>
              <a:rPr lang="en-US" dirty="0"/>
              <a:t>See next slide for an example of a homepage mock up…</a:t>
            </a:r>
          </a:p>
        </p:txBody>
      </p:sp>
      <p:pic>
        <p:nvPicPr>
          <p:cNvPr id="2" name="Picture 1">
            <a:extLst>
              <a:ext uri="{FF2B5EF4-FFF2-40B4-BE49-F238E27FC236}">
                <a16:creationId xmlns:a16="http://schemas.microsoft.com/office/drawing/2014/main" id="{6F526DEE-852C-4701-A6F1-F4D4A8D658DC}"/>
              </a:ext>
            </a:extLst>
          </p:cNvPr>
          <p:cNvPicPr>
            <a:picLocks noChangeAspect="1"/>
          </p:cNvPicPr>
          <p:nvPr/>
        </p:nvPicPr>
        <p:blipFill>
          <a:blip r:embed="rId2"/>
          <a:stretch>
            <a:fillRect/>
          </a:stretch>
        </p:blipFill>
        <p:spPr>
          <a:xfrm>
            <a:off x="10698179" y="0"/>
            <a:ext cx="554784" cy="682811"/>
          </a:xfrm>
          <a:prstGeom prst="rect">
            <a:avLst/>
          </a:prstGeom>
        </p:spPr>
      </p:pic>
      <p:sp>
        <p:nvSpPr>
          <p:cNvPr id="3" name="TextBox 2">
            <a:extLst>
              <a:ext uri="{FF2B5EF4-FFF2-40B4-BE49-F238E27FC236}">
                <a16:creationId xmlns:a16="http://schemas.microsoft.com/office/drawing/2014/main" id="{7C6FDE7C-29F3-4624-992D-14F0E084E957}"/>
              </a:ext>
            </a:extLst>
          </p:cNvPr>
          <p:cNvSpPr txBox="1"/>
          <p:nvPr/>
        </p:nvSpPr>
        <p:spPr>
          <a:xfrm>
            <a:off x="10830098" y="83386"/>
            <a:ext cx="290946" cy="369332"/>
          </a:xfrm>
          <a:prstGeom prst="rect">
            <a:avLst/>
          </a:prstGeom>
          <a:noFill/>
        </p:spPr>
        <p:txBody>
          <a:bodyPr wrap="square" rtlCol="0">
            <a:spAutoFit/>
          </a:bodyPr>
          <a:lstStyle/>
          <a:p>
            <a:r>
              <a:rPr lang="en-US" b="1" dirty="0">
                <a:solidFill>
                  <a:schemeClr val="bg1">
                    <a:lumMod val="95000"/>
                    <a:lumOff val="5000"/>
                  </a:schemeClr>
                </a:solidFill>
              </a:rPr>
              <a:t>2</a:t>
            </a:r>
          </a:p>
        </p:txBody>
      </p:sp>
    </p:spTree>
    <p:extLst>
      <p:ext uri="{BB962C8B-B14F-4D97-AF65-F5344CB8AC3E}">
        <p14:creationId xmlns:p14="http://schemas.microsoft.com/office/powerpoint/2010/main" val="315347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12192C-CAD0-41C2-B4AF-4A9BE1EEAC9E}"/>
              </a:ext>
            </a:extLst>
          </p:cNvPr>
          <p:cNvSpPr/>
          <p:nvPr/>
        </p:nvSpPr>
        <p:spPr>
          <a:xfrm>
            <a:off x="975360" y="2164080"/>
            <a:ext cx="10525760" cy="4662815"/>
          </a:xfrm>
          <a:prstGeom prst="rect">
            <a:avLst/>
          </a:prstGeom>
        </p:spPr>
        <p:txBody>
          <a:bodyPr wrap="square">
            <a:spAutoFit/>
          </a:bodyPr>
          <a:lstStyle/>
          <a:p>
            <a:r>
              <a:rPr lang="en-US" sz="1100" dirty="0">
                <a:solidFill>
                  <a:schemeClr val="bg1"/>
                </a:solidFill>
              </a:rPr>
              <a:t>Cuttlefish are marine animals of the order </a:t>
            </a:r>
            <a:r>
              <a:rPr lang="en-US" sz="1100" dirty="0" err="1">
                <a:solidFill>
                  <a:schemeClr val="bg1"/>
                </a:solidFill>
              </a:rPr>
              <a:t>Sepiida</a:t>
            </a:r>
            <a:r>
              <a:rPr lang="en-US" sz="1100" dirty="0">
                <a:solidFill>
                  <a:schemeClr val="bg1"/>
                </a:solidFill>
              </a:rPr>
              <a:t>. They belong to the class Cephalopoda, which also includes squid, octopuses, and nautiluses. Cuttlefish have a unique internal shell, the cuttlebone. Despite their name, cuttlefish are not fish but mollusks.</a:t>
            </a:r>
          </a:p>
          <a:p>
            <a:endParaRPr lang="en-US" sz="1100" dirty="0">
              <a:solidFill>
                <a:schemeClr val="bg1"/>
              </a:solidFill>
            </a:endParaRPr>
          </a:p>
          <a:p>
            <a:r>
              <a:rPr lang="en-US" sz="1100" dirty="0">
                <a:solidFill>
                  <a:schemeClr val="bg1"/>
                </a:solidFill>
              </a:rPr>
              <a:t>Cuttlefish have large, W-shaped pupils, eight arms, and two tentacles furnished with denticulated suckers, with which they secure their prey. They generally range in size from 15 to 25 cm (5.9 to 9.8 in), with the largest species, Sepia </a:t>
            </a:r>
            <a:r>
              <a:rPr lang="en-US" sz="1100" dirty="0" err="1">
                <a:solidFill>
                  <a:schemeClr val="bg1"/>
                </a:solidFill>
              </a:rPr>
              <a:t>apama</a:t>
            </a:r>
            <a:r>
              <a:rPr lang="en-US" sz="1100" dirty="0">
                <a:solidFill>
                  <a:schemeClr val="bg1"/>
                </a:solidFill>
              </a:rPr>
              <a:t>, reaching 50 cm (20 in) in mantle length and over 10.5 kg (23 </a:t>
            </a:r>
            <a:r>
              <a:rPr lang="en-US" sz="1100" dirty="0" err="1">
                <a:solidFill>
                  <a:schemeClr val="bg1"/>
                </a:solidFill>
              </a:rPr>
              <a:t>lb</a:t>
            </a:r>
            <a:r>
              <a:rPr lang="en-US" sz="1100" dirty="0">
                <a:solidFill>
                  <a:schemeClr val="bg1"/>
                </a:solidFill>
              </a:rPr>
              <a:t>) in weight.</a:t>
            </a:r>
          </a:p>
          <a:p>
            <a:endParaRPr lang="en-US" sz="1100" dirty="0">
              <a:solidFill>
                <a:schemeClr val="bg1"/>
              </a:solidFill>
            </a:endParaRPr>
          </a:p>
          <a:p>
            <a:r>
              <a:rPr lang="en-US" sz="1100" dirty="0">
                <a:solidFill>
                  <a:schemeClr val="bg1"/>
                </a:solidFill>
              </a:rPr>
              <a:t>Cuttlefish eat small mollusks, crabs, shrimp, fish, octopuses, worms, and other cuttlefish. Their predators include dolphins, sharks, fish, seals, seabirds, and other cuttlefish. Their life expectancy is about one to two years. Recent studies indicate cuttlefish are among the most intelligent invertebrates. Cuttlefish also have one of the largest brain-to-body size ratios of all invertebrates.</a:t>
            </a:r>
          </a:p>
          <a:p>
            <a:endParaRPr lang="en-US" sz="1100" dirty="0">
              <a:solidFill>
                <a:schemeClr val="bg1"/>
              </a:solidFill>
            </a:endParaRPr>
          </a:p>
          <a:p>
            <a:r>
              <a:rPr lang="en-US" sz="1100" dirty="0">
                <a:solidFill>
                  <a:schemeClr val="bg1"/>
                </a:solidFill>
              </a:rPr>
              <a:t>The “</a:t>
            </a:r>
            <a:r>
              <a:rPr lang="en-US" sz="1100" dirty="0" err="1">
                <a:solidFill>
                  <a:schemeClr val="bg1"/>
                </a:solidFill>
              </a:rPr>
              <a:t>cuttle</a:t>
            </a:r>
            <a:r>
              <a:rPr lang="en-US" sz="1100" dirty="0">
                <a:solidFill>
                  <a:schemeClr val="bg1"/>
                </a:solidFill>
              </a:rPr>
              <a:t>” in “cuttlefish” comes from the Old English word </a:t>
            </a:r>
            <a:r>
              <a:rPr lang="en-US" sz="1100" dirty="0" err="1">
                <a:solidFill>
                  <a:schemeClr val="bg1"/>
                </a:solidFill>
              </a:rPr>
              <a:t>cudele</a:t>
            </a:r>
            <a:r>
              <a:rPr lang="en-US" sz="1100" dirty="0">
                <a:solidFill>
                  <a:schemeClr val="bg1"/>
                </a:solidFill>
              </a:rPr>
              <a:t>, meaning “cuttlefish,” which may be cognate with the Old Norse </a:t>
            </a:r>
            <a:r>
              <a:rPr lang="en-US" sz="1100" dirty="0" err="1">
                <a:solidFill>
                  <a:schemeClr val="bg1"/>
                </a:solidFill>
              </a:rPr>
              <a:t>koddi</a:t>
            </a:r>
            <a:r>
              <a:rPr lang="en-US" sz="1100" dirty="0">
                <a:solidFill>
                  <a:schemeClr val="bg1"/>
                </a:solidFill>
              </a:rPr>
              <a:t> (“cushion”) and the Middle Low German </a:t>
            </a:r>
            <a:r>
              <a:rPr lang="en-US" sz="1100" dirty="0" err="1">
                <a:solidFill>
                  <a:schemeClr val="bg1"/>
                </a:solidFill>
              </a:rPr>
              <a:t>küdel</a:t>
            </a:r>
            <a:r>
              <a:rPr lang="en-US" sz="1100" dirty="0">
                <a:solidFill>
                  <a:schemeClr val="bg1"/>
                </a:solidFill>
              </a:rPr>
              <a:t> (“pouch”). The Greco-Roman world valued the cephalopod as a source of the unique brown pigment the creature releases from its siphon when it is alarmed. The word for it in both Greek and Latin, sepia, is now used to refer to a brown pigment in English.</a:t>
            </a:r>
          </a:p>
          <a:p>
            <a:endParaRPr lang="en-US" sz="1100" dirty="0"/>
          </a:p>
          <a:p>
            <a:endParaRPr lang="en-US" sz="1100" dirty="0"/>
          </a:p>
          <a:p>
            <a:pPr algn="ctr"/>
            <a:r>
              <a:rPr lang="en-US" sz="1100" dirty="0">
                <a:solidFill>
                  <a:schemeClr val="bg1"/>
                </a:solidFill>
              </a:rPr>
              <a:t>Want more Cuttlefish? Look No Further:</a:t>
            </a:r>
          </a:p>
          <a:p>
            <a:endParaRPr lang="en-US" sz="1100" i="1" dirty="0"/>
          </a:p>
          <a:p>
            <a:endParaRPr lang="en-US" sz="1100" i="1" dirty="0">
              <a:solidFill>
                <a:schemeClr val="bg1"/>
              </a:solidFill>
            </a:endParaRPr>
          </a:p>
          <a:p>
            <a:endParaRPr lang="en-US" sz="1100" i="1" dirty="0">
              <a:solidFill>
                <a:schemeClr val="bg1"/>
              </a:solidFill>
            </a:endParaRPr>
          </a:p>
          <a:p>
            <a:endParaRPr lang="en-US" sz="1100" i="1" dirty="0">
              <a:solidFill>
                <a:schemeClr val="bg1"/>
              </a:solidFill>
            </a:endParaRPr>
          </a:p>
          <a:p>
            <a:endParaRPr lang="en-US" sz="1100" i="1" dirty="0">
              <a:solidFill>
                <a:schemeClr val="bg1"/>
              </a:solidFill>
            </a:endParaRPr>
          </a:p>
          <a:p>
            <a:endParaRPr lang="en-US" sz="1100" i="1" dirty="0">
              <a:solidFill>
                <a:schemeClr val="bg1"/>
              </a:solidFill>
            </a:endParaRPr>
          </a:p>
          <a:p>
            <a:endParaRPr lang="en-US" sz="1100" i="1" dirty="0">
              <a:solidFill>
                <a:schemeClr val="bg1"/>
              </a:solidFill>
            </a:endParaRPr>
          </a:p>
          <a:p>
            <a:endParaRPr lang="en-US" sz="1100" i="1" dirty="0">
              <a:solidFill>
                <a:schemeClr val="bg1"/>
              </a:solidFill>
            </a:endParaRPr>
          </a:p>
          <a:p>
            <a:r>
              <a:rPr lang="en-US" sz="1100" i="1" dirty="0">
                <a:solidFill>
                  <a:schemeClr val="bg1"/>
                </a:solidFill>
              </a:rPr>
              <a:t>The text content of this site was lovingly borrowed from                                                               </a:t>
            </a:r>
            <a:r>
              <a:rPr lang="en-US" sz="1100" i="1" dirty="0">
                <a:solidFill>
                  <a:schemeClr val="bg2">
                    <a:lumMod val="75000"/>
                  </a:schemeClr>
                </a:solidFill>
              </a:rPr>
              <a:t>on </a:t>
            </a:r>
            <a:r>
              <a:rPr lang="en-US" sz="1100" dirty="0">
                <a:solidFill>
                  <a:schemeClr val="bg1"/>
                </a:solidFill>
              </a:rPr>
              <a:t>15 April 2018</a:t>
            </a:r>
            <a:r>
              <a:rPr lang="en-US" sz="1100" i="1" dirty="0">
                <a:solidFill>
                  <a:schemeClr val="bg1"/>
                </a:solidFill>
              </a:rPr>
              <a:t> under the. Licensing terms of content </a:t>
            </a:r>
          </a:p>
          <a:p>
            <a:r>
              <a:rPr lang="en-US" sz="1100" i="1" dirty="0">
                <a:solidFill>
                  <a:schemeClr val="bg1"/>
                </a:solidFill>
              </a:rPr>
              <a:t>                                                                                              from other sources (</a:t>
            </a:r>
            <a:r>
              <a:rPr lang="en-US" sz="1100" i="1" dirty="0">
                <a:solidFill>
                  <a:schemeClr val="bg2">
                    <a:lumMod val="75000"/>
                  </a:schemeClr>
                </a:solidFill>
              </a:rPr>
              <a:t>photos</a:t>
            </a:r>
            <a:r>
              <a:rPr lang="en-US" sz="1100" i="1" dirty="0">
                <a:solidFill>
                  <a:schemeClr val="bg1"/>
                </a:solidFill>
              </a:rPr>
              <a:t>, etc.) is noted along with each respective resource</a:t>
            </a:r>
            <a:r>
              <a:rPr lang="en-US" sz="1100" i="1" dirty="0"/>
              <a:t>.</a:t>
            </a:r>
            <a:endParaRPr lang="en-US" sz="1100" dirty="0"/>
          </a:p>
        </p:txBody>
      </p:sp>
      <p:sp>
        <p:nvSpPr>
          <p:cNvPr id="7" name="Rectangle 6">
            <a:extLst>
              <a:ext uri="{FF2B5EF4-FFF2-40B4-BE49-F238E27FC236}">
                <a16:creationId xmlns:a16="http://schemas.microsoft.com/office/drawing/2014/main" id="{A032FB60-FDE3-4EFC-AF6D-B775C52CBBC4}"/>
              </a:ext>
            </a:extLst>
          </p:cNvPr>
          <p:cNvSpPr/>
          <p:nvPr/>
        </p:nvSpPr>
        <p:spPr>
          <a:xfrm>
            <a:off x="0" y="0"/>
            <a:ext cx="12192000" cy="2042160"/>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E31800-1B92-4AD4-ACDC-57ADC2DBF349}"/>
              </a:ext>
            </a:extLst>
          </p:cNvPr>
          <p:cNvPicPr>
            <a:picLocks noChangeAspect="1"/>
          </p:cNvPicPr>
          <p:nvPr/>
        </p:nvPicPr>
        <p:blipFill>
          <a:blip r:embed="rId2"/>
          <a:stretch>
            <a:fillRect/>
          </a:stretch>
        </p:blipFill>
        <p:spPr>
          <a:xfrm>
            <a:off x="4797760" y="140701"/>
            <a:ext cx="1599002" cy="1251219"/>
          </a:xfrm>
          <a:prstGeom prst="rect">
            <a:avLst/>
          </a:prstGeom>
        </p:spPr>
      </p:pic>
      <p:sp>
        <p:nvSpPr>
          <p:cNvPr id="6" name="Rectangle 5">
            <a:extLst>
              <a:ext uri="{FF2B5EF4-FFF2-40B4-BE49-F238E27FC236}">
                <a16:creationId xmlns:a16="http://schemas.microsoft.com/office/drawing/2014/main" id="{89DE6B89-57BB-45A2-AE26-BCED3CAD46A0}"/>
              </a:ext>
            </a:extLst>
          </p:cNvPr>
          <p:cNvSpPr/>
          <p:nvPr/>
        </p:nvSpPr>
        <p:spPr>
          <a:xfrm>
            <a:off x="3788913" y="1581388"/>
            <a:ext cx="3616696" cy="369332"/>
          </a:xfrm>
          <a:prstGeom prst="rect">
            <a:avLst/>
          </a:prstGeom>
        </p:spPr>
        <p:txBody>
          <a:bodyPr wrap="none">
            <a:spAutoFit/>
          </a:bodyPr>
          <a:lstStyle/>
          <a:p>
            <a:r>
              <a:rPr lang="en-US" dirty="0">
                <a:latin typeface="Lucida Handwriting" panose="03010101010101010101" pitchFamily="66" charset="0"/>
              </a:rPr>
              <a:t>The Fascinating Cuttlefish</a:t>
            </a:r>
          </a:p>
        </p:txBody>
      </p:sp>
      <p:cxnSp>
        <p:nvCxnSpPr>
          <p:cNvPr id="9" name="Straight Connector 8">
            <a:extLst>
              <a:ext uri="{FF2B5EF4-FFF2-40B4-BE49-F238E27FC236}">
                <a16:creationId xmlns:a16="http://schemas.microsoft.com/office/drawing/2014/main" id="{62F6E2F7-64EF-45C6-8B67-B9EF0EED5141}"/>
              </a:ext>
            </a:extLst>
          </p:cNvPr>
          <p:cNvCxnSpPr/>
          <p:nvPr/>
        </p:nvCxnSpPr>
        <p:spPr>
          <a:xfrm>
            <a:off x="3119120" y="4683760"/>
            <a:ext cx="60858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69841F4-C528-4397-8FD7-745231D3B77E}"/>
              </a:ext>
            </a:extLst>
          </p:cNvPr>
          <p:cNvPicPr>
            <a:picLocks noChangeAspect="1"/>
          </p:cNvPicPr>
          <p:nvPr/>
        </p:nvPicPr>
        <p:blipFill>
          <a:blip r:embed="rId3"/>
          <a:stretch>
            <a:fillRect/>
          </a:stretch>
        </p:blipFill>
        <p:spPr>
          <a:xfrm>
            <a:off x="4494633" y="5053534"/>
            <a:ext cx="3487214" cy="1140051"/>
          </a:xfrm>
          <a:prstGeom prst="rect">
            <a:avLst/>
          </a:prstGeom>
        </p:spPr>
      </p:pic>
      <p:pic>
        <p:nvPicPr>
          <p:cNvPr id="11" name="Picture 10">
            <a:extLst>
              <a:ext uri="{FF2B5EF4-FFF2-40B4-BE49-F238E27FC236}">
                <a16:creationId xmlns:a16="http://schemas.microsoft.com/office/drawing/2014/main" id="{2F29090F-91C7-454E-B62E-671EA53B1CD3}"/>
              </a:ext>
            </a:extLst>
          </p:cNvPr>
          <p:cNvPicPr>
            <a:picLocks noChangeAspect="1"/>
          </p:cNvPicPr>
          <p:nvPr/>
        </p:nvPicPr>
        <p:blipFill>
          <a:blip r:embed="rId4"/>
          <a:stretch>
            <a:fillRect/>
          </a:stretch>
        </p:blipFill>
        <p:spPr>
          <a:xfrm>
            <a:off x="4660650" y="6350713"/>
            <a:ext cx="2456901" cy="298730"/>
          </a:xfrm>
          <a:prstGeom prst="rect">
            <a:avLst/>
          </a:prstGeom>
        </p:spPr>
      </p:pic>
      <p:pic>
        <p:nvPicPr>
          <p:cNvPr id="12" name="Picture 11">
            <a:extLst>
              <a:ext uri="{FF2B5EF4-FFF2-40B4-BE49-F238E27FC236}">
                <a16:creationId xmlns:a16="http://schemas.microsoft.com/office/drawing/2014/main" id="{8CB18B45-7436-48BE-9093-2734C34FFAD9}"/>
              </a:ext>
            </a:extLst>
          </p:cNvPr>
          <p:cNvPicPr>
            <a:picLocks noChangeAspect="1"/>
          </p:cNvPicPr>
          <p:nvPr/>
        </p:nvPicPr>
        <p:blipFill>
          <a:blip r:embed="rId5"/>
          <a:stretch>
            <a:fillRect/>
          </a:stretch>
        </p:blipFill>
        <p:spPr>
          <a:xfrm>
            <a:off x="1112470" y="6528165"/>
            <a:ext cx="3548180" cy="298730"/>
          </a:xfrm>
          <a:prstGeom prst="rect">
            <a:avLst/>
          </a:prstGeom>
        </p:spPr>
      </p:pic>
    </p:spTree>
    <p:extLst>
      <p:ext uri="{BB962C8B-B14F-4D97-AF65-F5344CB8AC3E}">
        <p14:creationId xmlns:p14="http://schemas.microsoft.com/office/powerpoint/2010/main" val="422844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0C17-58D8-49D9-AB8A-4D4935DD20B0}"/>
              </a:ext>
            </a:extLst>
          </p:cNvPr>
          <p:cNvSpPr>
            <a:spLocks noGrp="1"/>
          </p:cNvSpPr>
          <p:nvPr>
            <p:ph type="title"/>
          </p:nvPr>
        </p:nvSpPr>
        <p:spPr/>
        <p:txBody>
          <a:bodyPr/>
          <a:lstStyle/>
          <a:p>
            <a:r>
              <a:rPr lang="en-US" dirty="0"/>
              <a:t>Requirements </a:t>
            </a:r>
          </a:p>
        </p:txBody>
      </p:sp>
      <p:sp>
        <p:nvSpPr>
          <p:cNvPr id="3" name="Content Placeholder 2">
            <a:extLst>
              <a:ext uri="{FF2B5EF4-FFF2-40B4-BE49-F238E27FC236}">
                <a16:creationId xmlns:a16="http://schemas.microsoft.com/office/drawing/2014/main" id="{3CF262F1-8A8B-42ED-B149-0A0228230FC3}"/>
              </a:ext>
            </a:extLst>
          </p:cNvPr>
          <p:cNvSpPr>
            <a:spLocks noGrp="1"/>
          </p:cNvSpPr>
          <p:nvPr>
            <p:ph idx="1"/>
          </p:nvPr>
        </p:nvSpPr>
        <p:spPr>
          <a:xfrm>
            <a:off x="1103312" y="1404852"/>
            <a:ext cx="8946541" cy="4843548"/>
          </a:xfrm>
        </p:spPr>
        <p:txBody>
          <a:bodyPr>
            <a:normAutofit lnSpcReduction="10000"/>
          </a:bodyPr>
          <a:lstStyle/>
          <a:p>
            <a:r>
              <a:rPr lang="en-US" dirty="0"/>
              <a:t>Home Page (slide 6)</a:t>
            </a:r>
          </a:p>
          <a:p>
            <a:pPr lvl="2"/>
            <a:r>
              <a:rPr lang="en-US" sz="1500" dirty="0"/>
              <a:t>Navigation </a:t>
            </a:r>
          </a:p>
          <a:p>
            <a:pPr lvl="2"/>
            <a:r>
              <a:rPr lang="en-US" sz="1500" dirty="0"/>
              <a:t>Banner </a:t>
            </a:r>
          </a:p>
          <a:p>
            <a:pPr lvl="2"/>
            <a:r>
              <a:rPr lang="en-US" sz="1500" dirty="0"/>
              <a:t>Brief description</a:t>
            </a:r>
          </a:p>
          <a:p>
            <a:pPr lvl="2"/>
            <a:r>
              <a:rPr lang="en-US" sz="1500" dirty="0"/>
              <a:t>Footer</a:t>
            </a:r>
          </a:p>
          <a:p>
            <a:pPr lvl="3"/>
            <a:r>
              <a:rPr lang="en-US" sz="1500" dirty="0"/>
              <a:t>Give credit where credit is due</a:t>
            </a:r>
          </a:p>
          <a:p>
            <a:r>
              <a:rPr lang="en-US" dirty="0"/>
              <a:t>Videos page (slide 7)</a:t>
            </a:r>
          </a:p>
          <a:p>
            <a:pPr lvl="2"/>
            <a:r>
              <a:rPr lang="en-US" sz="1500" dirty="0"/>
              <a:t>Minimum of 4 videos</a:t>
            </a:r>
          </a:p>
          <a:p>
            <a:r>
              <a:rPr lang="en-US" dirty="0"/>
              <a:t>Images page (slide 8)</a:t>
            </a:r>
          </a:p>
          <a:p>
            <a:pPr lvl="2"/>
            <a:r>
              <a:rPr lang="en-US" sz="1500" dirty="0"/>
              <a:t>Minimum of 10 images</a:t>
            </a:r>
          </a:p>
          <a:p>
            <a:pPr lvl="2"/>
            <a:r>
              <a:rPr lang="en-US" sz="1500" dirty="0"/>
              <a:t>Each image must have a short description</a:t>
            </a:r>
            <a:endParaRPr lang="en-US" dirty="0"/>
          </a:p>
          <a:p>
            <a:r>
              <a:rPr lang="en-US" dirty="0"/>
              <a:t>Content of your choice (slide 9)</a:t>
            </a:r>
          </a:p>
          <a:p>
            <a:pPr lvl="2"/>
            <a:r>
              <a:rPr lang="en-US" sz="1500" dirty="0"/>
              <a:t>Mix of text and video or images</a:t>
            </a:r>
          </a:p>
        </p:txBody>
      </p:sp>
      <p:sp>
        <p:nvSpPr>
          <p:cNvPr id="4" name="Flowchart: Document 3">
            <a:extLst>
              <a:ext uri="{FF2B5EF4-FFF2-40B4-BE49-F238E27FC236}">
                <a16:creationId xmlns:a16="http://schemas.microsoft.com/office/drawing/2014/main" id="{12787D09-435C-4FA8-B2F5-48A95DB759D2}"/>
              </a:ext>
            </a:extLst>
          </p:cNvPr>
          <p:cNvSpPr/>
          <p:nvPr/>
        </p:nvSpPr>
        <p:spPr>
          <a:xfrm>
            <a:off x="10831484" y="0"/>
            <a:ext cx="540327" cy="67333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4EB0E99-A01F-446E-8EA2-D412970A4D00}"/>
              </a:ext>
            </a:extLst>
          </p:cNvPr>
          <p:cNvSpPr txBox="1"/>
          <p:nvPr/>
        </p:nvSpPr>
        <p:spPr>
          <a:xfrm>
            <a:off x="10956175" y="39778"/>
            <a:ext cx="415636" cy="369332"/>
          </a:xfrm>
          <a:prstGeom prst="rect">
            <a:avLst/>
          </a:prstGeom>
          <a:noFill/>
        </p:spPr>
        <p:txBody>
          <a:bodyPr wrap="square" rtlCol="0">
            <a:spAutoFit/>
          </a:bodyPr>
          <a:lstStyle/>
          <a:p>
            <a:r>
              <a:rPr lang="en-US" b="1" dirty="0">
                <a:solidFill>
                  <a:schemeClr val="bg1">
                    <a:lumMod val="95000"/>
                    <a:lumOff val="5000"/>
                  </a:schemeClr>
                </a:solidFill>
              </a:rPr>
              <a:t>4</a:t>
            </a:r>
          </a:p>
        </p:txBody>
      </p:sp>
    </p:spTree>
    <p:extLst>
      <p:ext uri="{BB962C8B-B14F-4D97-AF65-F5344CB8AC3E}">
        <p14:creationId xmlns:p14="http://schemas.microsoft.com/office/powerpoint/2010/main" val="109472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A085689-791F-4B8F-9F30-12415B97D36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AA3FED7F-6821-47C0-A464-E9278B24129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8F54B2FB-3F54-4350-8D1B-F86D677CA7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561B34F5-88E5-4711-BC16-3005C29AD7C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4F3661D0-2268-4D3E-88BA-0647BCBE33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DDB56DB5-0324-4F79-9AB8-CB18C1DC8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86EAD8C-E6F5-45BA-86CF-3EED09D847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6FDF0F-6B78-488F-A866-C4AB8528AB92}"/>
              </a:ext>
            </a:extLst>
          </p:cNvPr>
          <p:cNvSpPr>
            <a:spLocks noGrp="1"/>
          </p:cNvSpPr>
          <p:nvPr>
            <p:ph type="title"/>
          </p:nvPr>
        </p:nvSpPr>
        <p:spPr>
          <a:xfrm>
            <a:off x="650669" y="629266"/>
            <a:ext cx="3330328" cy="970934"/>
          </a:xfrm>
        </p:spPr>
        <p:txBody>
          <a:bodyPr vert="horz" lIns="91440" tIns="45720" rIns="91440" bIns="45720" rtlCol="0" anchor="t">
            <a:normAutofit/>
          </a:bodyPr>
          <a:lstStyle/>
          <a:p>
            <a:r>
              <a:rPr lang="en-US" sz="4200" u="sng" dirty="0"/>
              <a:t>Home Page</a:t>
            </a:r>
          </a:p>
        </p:txBody>
      </p:sp>
      <p:sp>
        <p:nvSpPr>
          <p:cNvPr id="4" name="Text Placeholder 3">
            <a:extLst>
              <a:ext uri="{FF2B5EF4-FFF2-40B4-BE49-F238E27FC236}">
                <a16:creationId xmlns:a16="http://schemas.microsoft.com/office/drawing/2014/main" id="{A9F954AF-5C8D-4A46-86E5-6712783F0839}"/>
              </a:ext>
            </a:extLst>
          </p:cNvPr>
          <p:cNvSpPr>
            <a:spLocks noGrp="1"/>
          </p:cNvSpPr>
          <p:nvPr>
            <p:ph type="body" sz="half" idx="2"/>
          </p:nvPr>
        </p:nvSpPr>
        <p:spPr>
          <a:xfrm>
            <a:off x="406400" y="2438401"/>
            <a:ext cx="3809999" cy="1808480"/>
          </a:xfrm>
        </p:spPr>
        <p:txBody>
          <a:bodyPr vert="horz" lIns="91440" tIns="45720" rIns="91440" bIns="45720" rtlCol="0">
            <a:normAutofit lnSpcReduction="10000"/>
          </a:bodyPr>
          <a:lstStyle/>
          <a:p>
            <a:pPr>
              <a:buFont typeface="Wingdings 3" charset="2"/>
              <a:buChar char=""/>
            </a:pPr>
            <a:r>
              <a:rPr lang="en-US" sz="1600" dirty="0"/>
              <a:t>Navigation </a:t>
            </a:r>
          </a:p>
          <a:p>
            <a:pPr>
              <a:buFont typeface="Wingdings 3" charset="2"/>
              <a:buChar char=""/>
            </a:pPr>
            <a:r>
              <a:rPr lang="en-US" sz="1600" dirty="0"/>
              <a:t>Banner </a:t>
            </a:r>
          </a:p>
          <a:p>
            <a:pPr>
              <a:buFont typeface="Wingdings 3" charset="2"/>
              <a:buChar char=""/>
            </a:pPr>
            <a:r>
              <a:rPr lang="en-US" sz="1600" dirty="0"/>
              <a:t>Brief description</a:t>
            </a:r>
          </a:p>
          <a:p>
            <a:pPr>
              <a:buFont typeface="Wingdings 3" charset="2"/>
              <a:buChar char=""/>
            </a:pPr>
            <a:r>
              <a:rPr lang="en-US" sz="1600" dirty="0"/>
              <a:t>Footer</a:t>
            </a:r>
          </a:p>
          <a:p>
            <a:pPr lvl="1">
              <a:buFont typeface="Wingdings 3" charset="2"/>
              <a:buChar char=""/>
            </a:pPr>
            <a:r>
              <a:rPr lang="en-US" sz="1600" dirty="0"/>
              <a:t>Give credit where credit is due</a:t>
            </a:r>
          </a:p>
        </p:txBody>
      </p:sp>
      <p:pic>
        <p:nvPicPr>
          <p:cNvPr id="6" name="Picture Placeholder 5" descr="A screenshot of a cell phone&#10;&#10;Description generated with very high confidence">
            <a:extLst>
              <a:ext uri="{FF2B5EF4-FFF2-40B4-BE49-F238E27FC236}">
                <a16:creationId xmlns:a16="http://schemas.microsoft.com/office/drawing/2014/main" id="{265746C1-8E9E-4D9D-AFB4-95F1407D4DC6}"/>
              </a:ext>
            </a:extLst>
          </p:cNvPr>
          <p:cNvPicPr>
            <a:picLocks noGrp="1" noChangeAspect="1"/>
          </p:cNvPicPr>
          <p:nvPr>
            <p:ph type="pic" idx="1"/>
          </p:nvPr>
        </p:nvPicPr>
        <p:blipFill rotWithShape="1">
          <a:blip r:embed="rId7"/>
          <a:srcRect r="-2" b="3496"/>
          <a:stretch/>
        </p:blipFill>
        <p:spPr>
          <a:xfrm>
            <a:off x="4634680" y="10"/>
            <a:ext cx="7560130" cy="6857990"/>
          </a:xfrm>
          <a:prstGeom prst="rect">
            <a:avLst/>
          </a:prstGeom>
        </p:spPr>
      </p:pic>
    </p:spTree>
    <p:extLst>
      <p:ext uri="{BB962C8B-B14F-4D97-AF65-F5344CB8AC3E}">
        <p14:creationId xmlns:p14="http://schemas.microsoft.com/office/powerpoint/2010/main" val="70481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A085689-791F-4B8F-9F30-12415B97D36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AA3FED7F-6821-47C0-A464-E9278B24129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8F54B2FB-3F54-4350-8D1B-F86D677CA7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561B34F5-88E5-4711-BC16-3005C29AD7C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4F3661D0-2268-4D3E-88BA-0647BCBE33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DDB56DB5-0324-4F79-9AB8-CB18C1DC8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B552A8E-DEF9-4254-BD69-E4D91C6A15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87BE10-EC12-4B89-BBF2-694D09AE40D3}"/>
              </a:ext>
            </a:extLst>
          </p:cNvPr>
          <p:cNvSpPr>
            <a:spLocks noGrp="1"/>
          </p:cNvSpPr>
          <p:nvPr>
            <p:ph type="title"/>
          </p:nvPr>
        </p:nvSpPr>
        <p:spPr>
          <a:xfrm>
            <a:off x="648930" y="629266"/>
            <a:ext cx="3322912" cy="1641987"/>
          </a:xfrm>
        </p:spPr>
        <p:txBody>
          <a:bodyPr vert="horz" lIns="91440" tIns="45720" rIns="91440" bIns="45720" rtlCol="0" anchor="t">
            <a:normAutofit/>
          </a:bodyPr>
          <a:lstStyle/>
          <a:p>
            <a:r>
              <a:rPr lang="en-US" sz="4200" u="sng" dirty="0"/>
              <a:t>Videos</a:t>
            </a:r>
          </a:p>
        </p:txBody>
      </p:sp>
      <p:sp>
        <p:nvSpPr>
          <p:cNvPr id="4" name="Text Placeholder 3">
            <a:extLst>
              <a:ext uri="{FF2B5EF4-FFF2-40B4-BE49-F238E27FC236}">
                <a16:creationId xmlns:a16="http://schemas.microsoft.com/office/drawing/2014/main" id="{AE54FDA2-2C1A-4EFC-A528-E36481D9DD00}"/>
              </a:ext>
            </a:extLst>
          </p:cNvPr>
          <p:cNvSpPr>
            <a:spLocks noGrp="1"/>
          </p:cNvSpPr>
          <p:nvPr>
            <p:ph type="body" sz="half" idx="2"/>
          </p:nvPr>
        </p:nvSpPr>
        <p:spPr>
          <a:xfrm>
            <a:off x="647701" y="2438401"/>
            <a:ext cx="3324141" cy="3809998"/>
          </a:xfrm>
        </p:spPr>
        <p:txBody>
          <a:bodyPr vert="horz" lIns="91440" tIns="45720" rIns="91440" bIns="45720" rtlCol="0">
            <a:normAutofit/>
          </a:bodyPr>
          <a:lstStyle/>
          <a:p>
            <a:pPr>
              <a:buFont typeface="Wingdings 3" charset="2"/>
              <a:buChar char=""/>
            </a:pPr>
            <a:r>
              <a:rPr lang="en-US" sz="2000" dirty="0"/>
              <a:t>Minimum of 4 videos</a:t>
            </a:r>
          </a:p>
        </p:txBody>
      </p:sp>
      <p:pic>
        <p:nvPicPr>
          <p:cNvPr id="6" name="Picture Placeholder 5" descr="A screenshot of a social media post&#10;&#10;Description generated with very high confidence">
            <a:extLst>
              <a:ext uri="{FF2B5EF4-FFF2-40B4-BE49-F238E27FC236}">
                <a16:creationId xmlns:a16="http://schemas.microsoft.com/office/drawing/2014/main" id="{F252DDB0-2A24-4275-AA7A-19EC76E62BF1}"/>
              </a:ext>
            </a:extLst>
          </p:cNvPr>
          <p:cNvPicPr>
            <a:picLocks noGrp="1" noChangeAspect="1"/>
          </p:cNvPicPr>
          <p:nvPr>
            <p:ph type="pic" idx="1"/>
          </p:nvPr>
        </p:nvPicPr>
        <p:blipFill rotWithShape="1">
          <a:blip r:embed="rId7"/>
          <a:srcRect r="1" b="13142"/>
          <a:stretch/>
        </p:blipFill>
        <p:spPr>
          <a:xfrm>
            <a:off x="4411725" y="933798"/>
            <a:ext cx="6924756" cy="5638797"/>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id="{6C26F164-0B4F-44F1-BF6A-1048345D4F35}"/>
              </a:ext>
            </a:extLst>
          </p:cNvPr>
          <p:cNvSpPr txBox="1"/>
          <p:nvPr/>
        </p:nvSpPr>
        <p:spPr>
          <a:xfrm>
            <a:off x="10631978" y="216131"/>
            <a:ext cx="365760" cy="369332"/>
          </a:xfrm>
          <a:prstGeom prst="rect">
            <a:avLst/>
          </a:prstGeom>
          <a:noFill/>
        </p:spPr>
        <p:txBody>
          <a:bodyPr wrap="square" rtlCol="0">
            <a:spAutoFit/>
          </a:bodyPr>
          <a:lstStyle/>
          <a:p>
            <a:r>
              <a:rPr lang="en-US" b="1" dirty="0">
                <a:solidFill>
                  <a:schemeClr val="bg1">
                    <a:lumMod val="95000"/>
                    <a:lumOff val="5000"/>
                  </a:schemeClr>
                </a:solidFill>
              </a:rPr>
              <a:t>6</a:t>
            </a:r>
          </a:p>
        </p:txBody>
      </p:sp>
    </p:spTree>
    <p:extLst>
      <p:ext uri="{BB962C8B-B14F-4D97-AF65-F5344CB8AC3E}">
        <p14:creationId xmlns:p14="http://schemas.microsoft.com/office/powerpoint/2010/main" val="308145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89" name="Picture 88">
            <a:extLst>
              <a:ext uri="{FF2B5EF4-FFF2-40B4-BE49-F238E27FC236}">
                <a16:creationId xmlns:a16="http://schemas.microsoft.com/office/drawing/2014/main" id="{7594FC8B-8CD2-407F-94F1-9C71F5AEC2B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1" name="Picture 90">
            <a:extLst>
              <a:ext uri="{FF2B5EF4-FFF2-40B4-BE49-F238E27FC236}">
                <a16:creationId xmlns:a16="http://schemas.microsoft.com/office/drawing/2014/main" id="{DBABC971-8D40-4A4F-AC60-28B9172789B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3" name="Oval 92">
            <a:extLst>
              <a:ext uri="{FF2B5EF4-FFF2-40B4-BE49-F238E27FC236}">
                <a16:creationId xmlns:a16="http://schemas.microsoft.com/office/drawing/2014/main" id="{B9C04DC5-313B-4FE4-B868-5672A37641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5" name="Picture 94">
            <a:extLst>
              <a:ext uri="{FF2B5EF4-FFF2-40B4-BE49-F238E27FC236}">
                <a16:creationId xmlns:a16="http://schemas.microsoft.com/office/drawing/2014/main" id="{791AE23E-90C9-4963-96E2-8DADBFC3BC0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7" name="Picture 96">
            <a:extLst>
              <a:ext uri="{FF2B5EF4-FFF2-40B4-BE49-F238E27FC236}">
                <a16:creationId xmlns:a16="http://schemas.microsoft.com/office/drawing/2014/main" id="{C5F93E90-4379-4AAC-B021-E5FA6D974AE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99" name="Rectangle 98">
            <a:extLst>
              <a:ext uri="{FF2B5EF4-FFF2-40B4-BE49-F238E27FC236}">
                <a16:creationId xmlns:a16="http://schemas.microsoft.com/office/drawing/2014/main" id="{329FDD08-42D8-4AFF-90E5-5DAA5BC4CB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1" name="Rectangle 100">
            <a:extLst>
              <a:ext uri="{FF2B5EF4-FFF2-40B4-BE49-F238E27FC236}">
                <a16:creationId xmlns:a16="http://schemas.microsoft.com/office/drawing/2014/main" id="{1AE682A4-5C0C-437A-88CB-93903D449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31">
            <a:extLst>
              <a:ext uri="{FF2B5EF4-FFF2-40B4-BE49-F238E27FC236}">
                <a16:creationId xmlns:a16="http://schemas.microsoft.com/office/drawing/2014/main" id="{1F7E4252-2F8C-4EA5-8B25-80F4D86EEA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5" name="Freeform 5">
            <a:extLst>
              <a:ext uri="{FF2B5EF4-FFF2-40B4-BE49-F238E27FC236}">
                <a16:creationId xmlns:a16="http://schemas.microsoft.com/office/drawing/2014/main" id="{BCB0AB8E-3445-441A-B43E-CED27841E74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07" name="Rectangle 106">
            <a:extLst>
              <a:ext uri="{FF2B5EF4-FFF2-40B4-BE49-F238E27FC236}">
                <a16:creationId xmlns:a16="http://schemas.microsoft.com/office/drawing/2014/main" id="{60202AA6-BAFE-417F-904D-4F7027D36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B28376B-BC54-4FA6-94A9-E9430E2644A0}"/>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sz="4200" u="sng" dirty="0"/>
              <a:t>Images</a:t>
            </a:r>
          </a:p>
        </p:txBody>
      </p:sp>
      <p:sp>
        <p:nvSpPr>
          <p:cNvPr id="4" name="Text Placeholder 3">
            <a:extLst>
              <a:ext uri="{FF2B5EF4-FFF2-40B4-BE49-F238E27FC236}">
                <a16:creationId xmlns:a16="http://schemas.microsoft.com/office/drawing/2014/main" id="{352BF80B-D5E9-496E-AFE8-2947695C4603}"/>
              </a:ext>
            </a:extLst>
          </p:cNvPr>
          <p:cNvSpPr>
            <a:spLocks noGrp="1"/>
          </p:cNvSpPr>
          <p:nvPr>
            <p:ph type="body" sz="half" idx="2"/>
          </p:nvPr>
        </p:nvSpPr>
        <p:spPr>
          <a:xfrm>
            <a:off x="561215" y="1854820"/>
            <a:ext cx="4293587" cy="3785419"/>
          </a:xfrm>
        </p:spPr>
        <p:txBody>
          <a:bodyPr vert="horz" lIns="91440" tIns="45720" rIns="91440" bIns="45720" rtlCol="0">
            <a:normAutofit/>
          </a:bodyPr>
          <a:lstStyle/>
          <a:p>
            <a:pPr>
              <a:buFont typeface="Wingdings 3" charset="2"/>
              <a:buChar char=""/>
            </a:pPr>
            <a:r>
              <a:rPr lang="en-US" sz="1800" dirty="0"/>
              <a:t>Minimum of 10 images</a:t>
            </a:r>
          </a:p>
          <a:p>
            <a:pPr>
              <a:buFont typeface="Wingdings 3" charset="2"/>
              <a:buChar char=""/>
            </a:pPr>
            <a:r>
              <a:rPr lang="en-US" sz="1800" dirty="0"/>
              <a:t>Each image must have a </a:t>
            </a:r>
          </a:p>
          <a:p>
            <a:r>
              <a:rPr lang="en-US" sz="1800" dirty="0"/>
              <a:t>		short description</a:t>
            </a:r>
          </a:p>
        </p:txBody>
      </p:sp>
      <p:pic>
        <p:nvPicPr>
          <p:cNvPr id="6" name="Picture Placeholder 5" descr="A screenshot of a cell phone&#10;&#10;Description generated with high confidence">
            <a:extLst>
              <a:ext uri="{FF2B5EF4-FFF2-40B4-BE49-F238E27FC236}">
                <a16:creationId xmlns:a16="http://schemas.microsoft.com/office/drawing/2014/main" id="{99208C83-38C3-4816-B0CC-4E3443A996E7}"/>
              </a:ext>
            </a:extLst>
          </p:cNvPr>
          <p:cNvPicPr>
            <a:picLocks noGrp="1" noChangeAspect="1"/>
          </p:cNvPicPr>
          <p:nvPr>
            <p:ph type="pic" idx="1"/>
          </p:nvPr>
        </p:nvPicPr>
        <p:blipFill rotWithShape="1">
          <a:blip r:embed="rId7"/>
          <a:srcRect l="6466" r="1635"/>
          <a:stretch/>
        </p:blipFill>
        <p:spPr>
          <a:xfrm>
            <a:off x="5245947" y="-2"/>
            <a:ext cx="6946053" cy="6858000"/>
          </a:xfrm>
          <a:prstGeom prst="rect">
            <a:avLst/>
          </a:prstGeom>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425469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A085689-791F-4B8F-9F30-12415B97D36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AA3FED7F-6821-47C0-A464-E9278B24129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8F54B2FB-3F54-4350-8D1B-F86D677CA7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561B34F5-88E5-4711-BC16-3005C29AD7C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4F3661D0-2268-4D3E-88BA-0647BCBE33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DDB56DB5-0324-4F79-9AB8-CB18C1DC8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22">
            <a:extLst>
              <a:ext uri="{FF2B5EF4-FFF2-40B4-BE49-F238E27FC236}">
                <a16:creationId xmlns:a16="http://schemas.microsoft.com/office/drawing/2014/main" id="{7527E565-DE8D-445C-9879-AD1D04415A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C5254338-9DCA-41EF-83CC-42BC9284CECC}"/>
              </a:ext>
            </a:extLst>
          </p:cNvPr>
          <p:cNvPicPr>
            <a:picLocks noChangeAspect="1"/>
          </p:cNvPicPr>
          <p:nvPr/>
        </p:nvPicPr>
        <p:blipFill>
          <a:blip r:embed="rId7"/>
          <a:stretch>
            <a:fillRect/>
          </a:stretch>
        </p:blipFill>
        <p:spPr>
          <a:xfrm>
            <a:off x="7125225" y="2252413"/>
            <a:ext cx="3889585" cy="4188315"/>
          </a:xfrm>
          <a:prstGeom prst="rect">
            <a:avLst/>
          </a:prstGeom>
        </p:spPr>
      </p:pic>
      <p:pic>
        <p:nvPicPr>
          <p:cNvPr id="22" name="Picture 21">
            <a:extLst>
              <a:ext uri="{FF2B5EF4-FFF2-40B4-BE49-F238E27FC236}">
                <a16:creationId xmlns:a16="http://schemas.microsoft.com/office/drawing/2014/main" id="{1F8BD6D0-CEC3-4581-BECD-77A5F76487CF}"/>
              </a:ext>
            </a:extLst>
          </p:cNvPr>
          <p:cNvPicPr>
            <a:picLocks noChangeAspect="1"/>
          </p:cNvPicPr>
          <p:nvPr/>
        </p:nvPicPr>
        <p:blipFill>
          <a:blip r:embed="rId8"/>
          <a:stretch>
            <a:fillRect/>
          </a:stretch>
        </p:blipFill>
        <p:spPr>
          <a:xfrm>
            <a:off x="1125619" y="1648017"/>
            <a:ext cx="4132307" cy="4587240"/>
          </a:xfrm>
          <a:prstGeom prst="rect">
            <a:avLst/>
          </a:prstGeom>
        </p:spPr>
      </p:pic>
      <p:sp>
        <p:nvSpPr>
          <p:cNvPr id="33" name="TextBox 32">
            <a:extLst>
              <a:ext uri="{FF2B5EF4-FFF2-40B4-BE49-F238E27FC236}">
                <a16:creationId xmlns:a16="http://schemas.microsoft.com/office/drawing/2014/main" id="{A4AB8461-B718-407E-86CC-8B60118ECE72}"/>
              </a:ext>
            </a:extLst>
          </p:cNvPr>
          <p:cNvSpPr txBox="1"/>
          <p:nvPr/>
        </p:nvSpPr>
        <p:spPr>
          <a:xfrm>
            <a:off x="4192589" y="417272"/>
            <a:ext cx="6888480" cy="584775"/>
          </a:xfrm>
          <a:prstGeom prst="rect">
            <a:avLst/>
          </a:prstGeom>
          <a:noFill/>
        </p:spPr>
        <p:txBody>
          <a:bodyPr wrap="square" rtlCol="0">
            <a:spAutoFit/>
          </a:bodyPr>
          <a:lstStyle/>
          <a:p>
            <a:r>
              <a:rPr lang="en-US" sz="3200" u="sng" dirty="0"/>
              <a:t>Content page of your choice</a:t>
            </a:r>
          </a:p>
        </p:txBody>
      </p:sp>
      <p:sp>
        <p:nvSpPr>
          <p:cNvPr id="35" name="TextBox 34">
            <a:extLst>
              <a:ext uri="{FF2B5EF4-FFF2-40B4-BE49-F238E27FC236}">
                <a16:creationId xmlns:a16="http://schemas.microsoft.com/office/drawing/2014/main" id="{7F6E4C99-DDE6-45EC-932F-E36BB859DE10}"/>
              </a:ext>
            </a:extLst>
          </p:cNvPr>
          <p:cNvSpPr txBox="1"/>
          <p:nvPr/>
        </p:nvSpPr>
        <p:spPr>
          <a:xfrm>
            <a:off x="147425" y="6292334"/>
            <a:ext cx="1483360" cy="369332"/>
          </a:xfrm>
          <a:prstGeom prst="rect">
            <a:avLst/>
          </a:prstGeom>
          <a:noFill/>
        </p:spPr>
        <p:txBody>
          <a:bodyPr wrap="square" rtlCol="0">
            <a:spAutoFit/>
          </a:bodyPr>
          <a:lstStyle/>
          <a:p>
            <a:r>
              <a:rPr lang="en-US" dirty="0"/>
              <a:t>Example 1:</a:t>
            </a:r>
          </a:p>
        </p:txBody>
      </p:sp>
      <p:sp>
        <p:nvSpPr>
          <p:cNvPr id="51" name="TextBox 50">
            <a:extLst>
              <a:ext uri="{FF2B5EF4-FFF2-40B4-BE49-F238E27FC236}">
                <a16:creationId xmlns:a16="http://schemas.microsoft.com/office/drawing/2014/main" id="{91AD2079-08C8-43B5-B93B-722A74AE0633}"/>
              </a:ext>
            </a:extLst>
          </p:cNvPr>
          <p:cNvSpPr txBox="1"/>
          <p:nvPr/>
        </p:nvSpPr>
        <p:spPr>
          <a:xfrm>
            <a:off x="6383545" y="1812404"/>
            <a:ext cx="1483360" cy="369332"/>
          </a:xfrm>
          <a:prstGeom prst="rect">
            <a:avLst/>
          </a:prstGeom>
          <a:noFill/>
        </p:spPr>
        <p:txBody>
          <a:bodyPr wrap="square" rtlCol="0">
            <a:spAutoFit/>
          </a:bodyPr>
          <a:lstStyle/>
          <a:p>
            <a:r>
              <a:rPr lang="en-US" dirty="0"/>
              <a:t>Example 2:</a:t>
            </a:r>
          </a:p>
        </p:txBody>
      </p:sp>
      <p:sp>
        <p:nvSpPr>
          <p:cNvPr id="2" name="TextBox 1">
            <a:extLst>
              <a:ext uri="{FF2B5EF4-FFF2-40B4-BE49-F238E27FC236}">
                <a16:creationId xmlns:a16="http://schemas.microsoft.com/office/drawing/2014/main" id="{BC7667A3-D57C-424F-B784-A8ABF015BA19}"/>
              </a:ext>
            </a:extLst>
          </p:cNvPr>
          <p:cNvSpPr txBox="1"/>
          <p:nvPr/>
        </p:nvSpPr>
        <p:spPr>
          <a:xfrm>
            <a:off x="10607040" y="324196"/>
            <a:ext cx="516572" cy="369332"/>
          </a:xfrm>
          <a:prstGeom prst="rect">
            <a:avLst/>
          </a:prstGeom>
          <a:noFill/>
        </p:spPr>
        <p:txBody>
          <a:bodyPr wrap="square" rtlCol="0">
            <a:spAutoFit/>
          </a:bodyPr>
          <a:lstStyle/>
          <a:p>
            <a:r>
              <a:rPr lang="en-US" b="1" dirty="0">
                <a:solidFill>
                  <a:schemeClr val="bg1">
                    <a:lumMod val="95000"/>
                    <a:lumOff val="5000"/>
                  </a:schemeClr>
                </a:solidFill>
              </a:rPr>
              <a:t>8</a:t>
            </a:r>
          </a:p>
        </p:txBody>
      </p:sp>
    </p:spTree>
    <p:extLst>
      <p:ext uri="{BB962C8B-B14F-4D97-AF65-F5344CB8AC3E}">
        <p14:creationId xmlns:p14="http://schemas.microsoft.com/office/powerpoint/2010/main" val="1590406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72</TotalTime>
  <Words>694</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Lucida Handwriting</vt:lpstr>
      <vt:lpstr>Wingdings 3</vt:lpstr>
      <vt:lpstr>Ion</vt:lpstr>
      <vt:lpstr> Website Mockup</vt:lpstr>
      <vt:lpstr>Research</vt:lpstr>
      <vt:lpstr>Details</vt:lpstr>
      <vt:lpstr>PowerPoint Presentation</vt:lpstr>
      <vt:lpstr>Requirements </vt:lpstr>
      <vt:lpstr>Home Page</vt:lpstr>
      <vt:lpstr>Videos</vt:lpstr>
      <vt:lpstr>Images</vt:lpstr>
      <vt:lpstr>PowerPoint Presentation</vt:lpstr>
      <vt:lpstr>Submission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Cuttlefish</dc:title>
  <dc:creator>Christy Boen</dc:creator>
  <cp:lastModifiedBy>Christy Boen</cp:lastModifiedBy>
  <cp:revision>10</cp:revision>
  <dcterms:created xsi:type="dcterms:W3CDTF">2018-05-02T05:20:04Z</dcterms:created>
  <dcterms:modified xsi:type="dcterms:W3CDTF">2018-05-03T23:35:55Z</dcterms:modified>
</cp:coreProperties>
</file>