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DAF0F56-0FA9-4ECB-B732-90E1B162D778}">
  <a:tblStyle styleId="{3DAF0F56-0FA9-4ECB-B732-90E1B162D77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4831-presscdn-0-78.pagely.netdna-cdn.com/wp-content/uploads/2016/02/Corruption-Inc.jpg" TargetMode="External"/><Relationship Id="rId3" Type="http://schemas.openxmlformats.org/officeDocument/2006/relationships/hyperlink" Target="http://www.catholicmatch.com/institute/wp-content/uploads/2013/08/frustrated-e1375796924733.jpg" TargetMode="External"/><Relationship Id="rId4" Type="http://schemas.openxmlformats.org/officeDocument/2006/relationships/hyperlink" Target="http://visioncarebenefits.com/21805/how-to-trim-hedges/how-to-trim-hedges-entrancing-with-hedge-trimming-tips-for-keeping-your-hedge-in-perfect-shape" TargetMode="External"/><Relationship Id="rId5" Type="http://schemas.openxmlformats.org/officeDocument/2006/relationships/hyperlink" Target="https://media.licdn.com/mpr/mpr/AAEAAQAAAAAAAAESAAAAJDdiMGRhZmY3LWRiMDEtNDgyNS1hMmY2LTEwMGEwZTRiMDU0Mw.jp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ages-mm.s3.amazonaws.com/Garfield_Whatever_New_Orange_Shirt.jpg" TargetMode="External"/><Relationship Id="rId3" Type="http://schemas.openxmlformats.org/officeDocument/2006/relationships/hyperlink" Target="http://www.cityoflafayette.com/ImageRepository/Document?documentID=9295"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Hi everybody! My name is Trina Sarkar and my group and I decided to focus the overarching theme of digital democracy to local governemnts -- because we see it as an area rife with potential to grow. Now, when we began, we only had vague ideas of issues and problems we wanted to solve and even vaguer solutions to those issues/problems. Through intervieweing a variety of participants, we discovered that interest in and knowledge of local government could be a great avenue for our needfinding project.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solidFill>
                  <a:schemeClr val="dk1"/>
                </a:solidFill>
                <a:latin typeface="Calibri"/>
                <a:ea typeface="Calibri"/>
                <a:cs typeface="Calibri"/>
                <a:sym typeface="Calibri"/>
              </a:rPr>
              <a:t>Visit city council website / google the issue they are interested in</a:t>
            </a:r>
          </a:p>
          <a:p>
            <a:pPr lvl="0">
              <a:spcBef>
                <a:spcPts val="0"/>
              </a:spcBef>
              <a:buNone/>
            </a:pPr>
            <a:r>
              <a:rPr lang="en" sz="1000">
                <a:solidFill>
                  <a:schemeClr val="dk1"/>
                </a:solidFill>
                <a:latin typeface="Calibri"/>
                <a:ea typeface="Calibri"/>
                <a:cs typeface="Calibri"/>
                <a:sym typeface="Calibri"/>
              </a:rPr>
              <a:t>Social Media and News Digest </a:t>
            </a:r>
          </a:p>
          <a:p>
            <a:pPr lvl="0">
              <a:spcBef>
                <a:spcPts val="0"/>
              </a:spcBef>
              <a:buNone/>
            </a:pPr>
            <a:r>
              <a:rPr lang="en" sz="1000">
                <a:solidFill>
                  <a:schemeClr val="dk1"/>
                </a:solidFill>
                <a:latin typeface="Calibri"/>
                <a:ea typeface="Calibri"/>
                <a:cs typeface="Calibri"/>
                <a:sym typeface="Calibri"/>
              </a:rPr>
              <a:t>Don’t actively prepared to vote  </a:t>
            </a:r>
          </a:p>
          <a:p>
            <a:pPr lvl="0">
              <a:spcBef>
                <a:spcPts val="0"/>
              </a:spcBef>
              <a:buNone/>
            </a:pPr>
            <a:r>
              <a:rPr lang="en" sz="1000">
                <a:solidFill>
                  <a:schemeClr val="dk1"/>
                </a:solidFill>
                <a:latin typeface="Calibri"/>
                <a:ea typeface="Calibri"/>
                <a:cs typeface="Calibri"/>
                <a:sym typeface="Calibri"/>
              </a:rPr>
              <a:t>Read Local Newspaper </a:t>
            </a:r>
          </a:p>
          <a:p>
            <a:pPr lvl="0">
              <a:spcBef>
                <a:spcPts val="0"/>
              </a:spcBef>
              <a:buNone/>
            </a:pPr>
            <a:r>
              <a:rPr lang="en" sz="1000">
                <a:solidFill>
                  <a:schemeClr val="dk1"/>
                </a:solidFill>
                <a:latin typeface="Calibri"/>
                <a:ea typeface="Calibri"/>
                <a:cs typeface="Calibri"/>
                <a:sym typeface="Calibri"/>
              </a:rPr>
              <a:t>Attends Townhall </a:t>
            </a:r>
          </a:p>
          <a:p>
            <a:pPr lvl="0">
              <a:spcBef>
                <a:spcPts val="0"/>
              </a:spcBef>
              <a:buNone/>
            </a:pPr>
            <a:r>
              <a:t/>
            </a:r>
            <a:endParaRPr sz="1000">
              <a:solidFill>
                <a:schemeClr val="dk1"/>
              </a:solidFill>
              <a:latin typeface="Calibri"/>
              <a:ea typeface="Calibri"/>
              <a:cs typeface="Calibri"/>
              <a:sym typeface="Calibri"/>
            </a:endParaRPr>
          </a:p>
          <a:p>
            <a:pPr lvl="0">
              <a:spcBef>
                <a:spcPts val="0"/>
              </a:spcBef>
              <a:buNone/>
            </a:pPr>
            <a:r>
              <a:rPr lang="en" sz="1000">
                <a:solidFill>
                  <a:schemeClr val="dk1"/>
                </a:solidFill>
                <a:latin typeface="Calibri"/>
                <a:ea typeface="Calibri"/>
                <a:cs typeface="Calibri"/>
                <a:sym typeface="Calibri"/>
              </a:rPr>
              <a:t>https://upload.wikimedia.org/wikipedia/commons/thumb/c/c2/F_icon.svg/2000px-F_icon.svg.png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t>Contradictions!</a:t>
            </a:r>
          </a:p>
          <a:p>
            <a:pPr lvl="0">
              <a:spcBef>
                <a:spcPts val="0"/>
              </a:spcBef>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sz="1400"/>
          </a:p>
          <a:p>
            <a:pPr indent="-228600" lvl="0" marL="457200">
              <a:spcBef>
                <a:spcPts val="0"/>
              </a:spcBef>
              <a:buChar char="●"/>
            </a:pPr>
            <a:r>
              <a:rPr lang="en" sz="1400"/>
              <a:t>Ashley cared about education and infrastructure</a:t>
            </a:r>
          </a:p>
          <a:p>
            <a:pPr indent="-228600" lvl="0" marL="457200">
              <a:spcBef>
                <a:spcPts val="0"/>
              </a:spcBef>
              <a:buChar char="●"/>
            </a:pPr>
            <a:r>
              <a:rPr lang="en" sz="1400"/>
              <a:t>Lewis vocalized zero interest in education and infrastructure; cares about Native Hawaiian issues and sexual assault</a:t>
            </a:r>
          </a:p>
          <a:p>
            <a:pPr indent="-228600" lvl="0" marL="457200">
              <a:spcBef>
                <a:spcPts val="0"/>
              </a:spcBef>
              <a:buChar char="●"/>
            </a:pPr>
            <a:r>
              <a:rPr lang="en" sz="1400"/>
              <a:t>Kojo cared about health care</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our interviewees, we looked for a variety of demographics, because we didn't want a single opinion dominating our data -- because in actuality, local government affects everyone! We scouted for and eventually successfully inteviewd a sample with a range of ages, genders, and ethnicities.  </a:t>
            </a:r>
          </a:p>
          <a:p>
            <a:pPr lvl="0">
              <a:spcBef>
                <a:spcPts val="0"/>
              </a:spcBef>
              <a:buNone/>
            </a:pPr>
            <a:r>
              <a:rPr lang="en"/>
              <a:t>First, we interviewed Auden Ehringer , a friend of Caro's, in French House, a house on the row. Auden is a Stanford student, EE major,  20 yrs old, from Orinda California. We chose Auden because she is an extreme user, in that she is an expert on the workings of local government and could give us sound insight on how to improve this system that she knows so well. </a:t>
            </a:r>
          </a:p>
          <a:p>
            <a:pPr lvl="0">
              <a:spcBef>
                <a:spcPts val="0"/>
              </a:spcBef>
              <a:buNone/>
            </a:pPr>
            <a:r>
              <a:t/>
            </a:r>
            <a:endParaRPr/>
          </a:p>
          <a:p>
            <a:pPr lvl="0">
              <a:spcBef>
                <a:spcPts val="0"/>
              </a:spcBef>
              <a:buNone/>
            </a:pPr>
            <a:r>
              <a:rPr lang="en"/>
              <a:t>SEcond, we interviewed Lewis Kaneshiro. We interviewed him because we wanted an older demographic to impart on how they view local government and if they are any less apathetic than the young. We asked him if we could interview him and then interview took place at the Stanford Bookstore.</a:t>
            </a:r>
          </a:p>
          <a:p>
            <a:pPr lvl="0">
              <a:spcBef>
                <a:spcPts val="0"/>
              </a:spcBef>
              <a:buNone/>
            </a:pPr>
            <a:r>
              <a:t/>
            </a:r>
            <a:endParaRPr/>
          </a:p>
          <a:p>
            <a:pPr lvl="0">
              <a:spcBef>
                <a:spcPts val="0"/>
              </a:spcBef>
              <a:buNone/>
            </a:pPr>
            <a:r>
              <a:rPr lang="en"/>
              <a:t>Next, we interviewed Ashley Akhinola, at Tressider (bio). We wanted another young adult, but one who is not an extreme user -- and is more representative of the young adult population. We wanted to get insight on how to make local government more enticing to younger generations. </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round of our participant panel, we have Kojo and Toby. Due to privacy reasons, they did not want their age or pictures to be displayed publicly but we interviewed them outside the Stanford bookstore. Kojo was interesting because he was a frequent mover and had only recently taken an interest in politics. We wanted to see how changing zip codes affected his interest in local government and were curious on how he was recently inspired.</a:t>
            </a:r>
          </a:p>
          <a:p>
            <a:pPr lvl="0">
              <a:spcBef>
                <a:spcPts val="0"/>
              </a:spcBef>
              <a:buNone/>
            </a:pPr>
            <a:r>
              <a:t/>
            </a:r>
            <a:endParaRPr/>
          </a:p>
          <a:p>
            <a:pPr lvl="0" rtl="0">
              <a:spcBef>
                <a:spcPts val="0"/>
              </a:spcBef>
              <a:buNone/>
            </a:pPr>
            <a:r>
              <a:rPr lang="en"/>
              <a:t>Toby, was our final interviewee and another extreme user because he was actually not a US citizen but had seen the effects of local government from an outside perspective and had perspectives to share on his own experiences.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do you know about government?</a:t>
            </a:r>
          </a:p>
          <a:p>
            <a:pPr lvl="0" rtl="0">
              <a:spcBef>
                <a:spcPts val="0"/>
              </a:spcBef>
              <a:buNone/>
            </a:pPr>
            <a:r>
              <a:rPr lang="en"/>
              <a:t>What do you know about local government?</a:t>
            </a:r>
          </a:p>
          <a:p>
            <a:pPr lvl="0" rtl="0">
              <a:spcBef>
                <a:spcPts val="0"/>
              </a:spcBef>
              <a:buNone/>
            </a:pPr>
            <a:r>
              <a:rPr lang="en"/>
              <a:t>What local government issues(if any) do you care about?</a:t>
            </a:r>
          </a:p>
          <a:p>
            <a:pPr lvl="0" rtl="0">
              <a:spcBef>
                <a:spcPts val="0"/>
              </a:spcBef>
              <a:buNone/>
            </a:pPr>
            <a:r>
              <a:rPr lang="en"/>
              <a:t>When was the last time you voted on local government issues?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lang="en" sz="1400">
                <a:latin typeface="Calibri"/>
                <a:ea typeface="Calibri"/>
                <a:cs typeface="Calibri"/>
                <a:sym typeface="Calibri"/>
              </a:rPr>
              <a:t>How do you prepare for voting in local government elections? </a:t>
            </a:r>
          </a:p>
          <a:p>
            <a:pPr lvl="0">
              <a:lnSpc>
                <a:spcPct val="115000"/>
              </a:lnSpc>
              <a:spcBef>
                <a:spcPts val="0"/>
              </a:spcBef>
              <a:buNone/>
            </a:pPr>
            <a:r>
              <a:rPr lang="en" sz="1400">
                <a:latin typeface="Calibri"/>
                <a:ea typeface="Calibri"/>
                <a:cs typeface="Calibri"/>
                <a:sym typeface="Calibri"/>
              </a:rPr>
              <a:t>What social media sites have been helpful in this process?</a:t>
            </a:r>
          </a:p>
          <a:p>
            <a:pPr lvl="0">
              <a:lnSpc>
                <a:spcPct val="115000"/>
              </a:lnSpc>
              <a:spcBef>
                <a:spcPts val="0"/>
              </a:spcBef>
              <a:buNone/>
            </a:pPr>
            <a:r>
              <a:rPr lang="en" sz="1400">
                <a:latin typeface="Calibri"/>
                <a:ea typeface="Calibri"/>
                <a:cs typeface="Calibri"/>
                <a:sym typeface="Calibri"/>
              </a:rPr>
              <a:t>What do you wish you knew about ballot measures previously?</a:t>
            </a:r>
          </a:p>
          <a:p>
            <a:pPr lvl="0" rtl="0">
              <a:lnSpc>
                <a:spcPct val="115000"/>
              </a:lnSpc>
              <a:spcBef>
                <a:spcPts val="0"/>
              </a:spcBef>
              <a:buNone/>
            </a:pPr>
            <a:r>
              <a:rPr lang="en" sz="1400">
                <a:latin typeface="Calibri"/>
                <a:ea typeface="Calibri"/>
                <a:cs typeface="Calibri"/>
                <a:sym typeface="Calibri"/>
              </a:rPr>
              <a:t>What would </a:t>
            </a:r>
            <a:r>
              <a:rPr b="1" lang="en" sz="1400">
                <a:latin typeface="Calibri"/>
                <a:ea typeface="Calibri"/>
                <a:cs typeface="Calibri"/>
                <a:sym typeface="Calibri"/>
              </a:rPr>
              <a:t>incentivize</a:t>
            </a:r>
            <a:r>
              <a:rPr lang="en" sz="1400">
                <a:latin typeface="Calibri"/>
                <a:ea typeface="Calibri"/>
                <a:cs typeface="Calibri"/>
                <a:sym typeface="Calibri"/>
              </a:rPr>
              <a:t> you to vote in a local government election?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Quotes:</a:t>
            </a:r>
          </a:p>
          <a:p>
            <a:pPr lvl="0">
              <a:spcBef>
                <a:spcPts val="0"/>
              </a:spcBef>
              <a:buNone/>
            </a:pPr>
            <a:r>
              <a:rPr lang="en" sz="1000"/>
              <a:t>"Local government is about trimming hedges. I don't care about that"</a:t>
            </a:r>
          </a:p>
          <a:p>
            <a:pPr lvl="0">
              <a:spcBef>
                <a:spcPts val="0"/>
              </a:spcBef>
              <a:buNone/>
            </a:pPr>
            <a:r>
              <a:rPr lang="en" sz="1000"/>
              <a:t>"It doesn't directly impact me."</a:t>
            </a:r>
          </a:p>
          <a:p>
            <a:pPr lvl="0">
              <a:spcBef>
                <a:spcPts val="0"/>
              </a:spcBef>
              <a:buNone/>
            </a:pPr>
            <a:r>
              <a:rPr lang="en" sz="1000"/>
              <a:t>"I'm not exactly sure what local government employees do."</a:t>
            </a:r>
          </a:p>
          <a:p>
            <a:pPr lvl="0">
              <a:spcBef>
                <a:spcPts val="0"/>
              </a:spcBef>
              <a:buNone/>
            </a:pPr>
            <a:r>
              <a:rPr lang="en" sz="1000"/>
              <a:t>"Most local politicians are only interested in making money."</a:t>
            </a:r>
          </a:p>
          <a:p>
            <a:pPr lvl="0">
              <a:spcBef>
                <a:spcPts val="0"/>
              </a:spcBef>
              <a:buNone/>
            </a:pPr>
            <a:r>
              <a:rPr lang="en" sz="1000"/>
              <a:t>"I move too much to vote in a local election."</a:t>
            </a:r>
          </a:p>
          <a:p>
            <a:pPr lvl="0">
              <a:spcBef>
                <a:spcPts val="0"/>
              </a:spcBef>
              <a:buNone/>
            </a:pPr>
            <a:r>
              <a:t/>
            </a:r>
            <a:endParaRPr sz="1000"/>
          </a:p>
          <a:p>
            <a:pPr lvl="0">
              <a:spcBef>
                <a:spcPts val="0"/>
              </a:spcBef>
              <a:buNone/>
            </a:pPr>
            <a:r>
              <a:t/>
            </a:r>
            <a:endParaRPr sz="1000"/>
          </a:p>
          <a:p>
            <a:pPr lvl="0">
              <a:spcBef>
                <a:spcPts val="0"/>
              </a:spcBef>
              <a:buNone/>
            </a:pPr>
            <a:r>
              <a:rPr lang="en" sz="1000"/>
              <a:t>Picture Links:</a:t>
            </a:r>
          </a:p>
          <a:p>
            <a:pPr lvl="0">
              <a:spcBef>
                <a:spcPts val="0"/>
              </a:spcBef>
              <a:buNone/>
            </a:pPr>
            <a:r>
              <a:rPr lang="en" sz="1000" u="sng">
                <a:hlinkClick r:id="rId2"/>
              </a:rPr>
              <a:t>http://14831-presscdn-0-78.pagely.netdna-cdn.com/wp-content/uploads/2016/02/Corruption-Inc.jpg</a:t>
            </a:r>
          </a:p>
          <a:p>
            <a:pPr lvl="0">
              <a:spcBef>
                <a:spcPts val="0"/>
              </a:spcBef>
              <a:buNone/>
            </a:pPr>
            <a:r>
              <a:rPr lang="en" sz="1000" u="sng">
                <a:hlinkClick r:id="rId3"/>
              </a:rPr>
              <a:t>http://www.catholicmatch.com/institute/wp-content/uploads/2013/08/frustrated-e1375796924733.jpg</a:t>
            </a:r>
          </a:p>
          <a:p>
            <a:pPr lvl="0">
              <a:spcBef>
                <a:spcPts val="0"/>
              </a:spcBef>
              <a:buNone/>
            </a:pPr>
            <a:r>
              <a:rPr lang="en" sz="1000" u="sng">
                <a:solidFill>
                  <a:schemeClr val="hlink"/>
                </a:solidFill>
                <a:hlinkClick r:id="rId4"/>
              </a:rPr>
              <a:t>http://visioncarebenefits.com/21805/how-to-trim-hedges/how-to-trim-hedges-entrancing-with-hedge-trimming-tips-for-keeping-your-hedge-in-perfect-shape</a:t>
            </a:r>
          </a:p>
          <a:p>
            <a:pPr lvl="0">
              <a:spcBef>
                <a:spcPts val="0"/>
              </a:spcBef>
              <a:buNone/>
            </a:pPr>
            <a:r>
              <a:rPr lang="en" sz="1000" u="sng">
                <a:solidFill>
                  <a:schemeClr val="hlink"/>
                </a:solidFill>
                <a:hlinkClick r:id="rId5"/>
              </a:rPr>
              <a:t>https://media.licdn.com/mpr/mpr/AAEAAQAAAAAAAAESAAAAJDdiMGRhZmY3LWRiMDEtNDgyNS1hMmY2LTEwMGEwZTRiMDU0Mw.jpg</a:t>
            </a:r>
          </a:p>
          <a:p>
            <a:pPr lvl="0">
              <a:spcBef>
                <a:spcPts val="0"/>
              </a:spcBef>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Quotes:</a:t>
            </a:r>
          </a:p>
          <a:p>
            <a:pPr lvl="0">
              <a:spcBef>
                <a:spcPts val="0"/>
              </a:spcBef>
              <a:buNone/>
            </a:pPr>
            <a:r>
              <a:rPr lang="en" sz="1000"/>
              <a:t>“It takes too much work to be informed”</a:t>
            </a:r>
          </a:p>
          <a:p>
            <a:pPr lvl="0">
              <a:spcBef>
                <a:spcPts val="0"/>
              </a:spcBef>
              <a:buNone/>
            </a:pPr>
            <a:r>
              <a:rPr lang="en" sz="1000"/>
              <a:t>“I should be more informed”</a:t>
            </a:r>
          </a:p>
          <a:p>
            <a:pPr lvl="0">
              <a:spcBef>
                <a:spcPts val="0"/>
              </a:spcBef>
              <a:buNone/>
            </a:pPr>
            <a:r>
              <a:rPr lang="en" sz="1000"/>
              <a:t>“What does my government actually do?”</a:t>
            </a:r>
          </a:p>
          <a:p>
            <a:pPr lvl="0">
              <a:spcBef>
                <a:spcPts val="0"/>
              </a:spcBef>
              <a:buNone/>
            </a:pPr>
            <a:r>
              <a:rPr lang="en" sz="1000"/>
              <a:t>“Why should I care about the local government?”</a:t>
            </a:r>
          </a:p>
          <a:p>
            <a:pPr lvl="0">
              <a:spcBef>
                <a:spcPts val="0"/>
              </a:spcBef>
              <a:buNone/>
            </a:pPr>
            <a:r>
              <a:rPr lang="en" sz="1000"/>
              <a:t>“I don’t really care”</a:t>
            </a:r>
          </a:p>
          <a:p>
            <a:pPr lvl="0">
              <a:spcBef>
                <a:spcPts val="0"/>
              </a:spcBef>
              <a:buNone/>
            </a:pPr>
            <a:r>
              <a:rPr lang="en" sz="1000"/>
              <a:t>“The local government doesn’t do anything that matters to me”</a:t>
            </a:r>
          </a:p>
          <a:p>
            <a:pPr lvl="0">
              <a:spcBef>
                <a:spcPts val="0"/>
              </a:spcBef>
              <a:buNone/>
            </a:pPr>
            <a:r>
              <a:rPr lang="en" sz="1000"/>
              <a:t>“My vote doesn’t matter”</a:t>
            </a:r>
          </a:p>
          <a:p>
            <a:pPr lvl="0">
              <a:spcBef>
                <a:spcPts val="0"/>
              </a:spcBef>
              <a:buNone/>
            </a:pPr>
            <a:r>
              <a:rPr lang="en" sz="1000"/>
              <a:t>“The local government doesn’t actually have any power”</a:t>
            </a:r>
          </a:p>
          <a:p>
            <a:pPr lvl="0">
              <a:spcBef>
                <a:spcPts val="0"/>
              </a:spcBef>
              <a:buNone/>
            </a:pPr>
            <a:r>
              <a:rPr lang="en" sz="1000"/>
              <a:t>“Does it really matter whether I know who the mayor is?”</a:t>
            </a:r>
          </a:p>
          <a:p>
            <a:pPr lvl="0">
              <a:spcBef>
                <a:spcPts val="0"/>
              </a:spcBef>
              <a:buNone/>
            </a:pPr>
            <a:r>
              <a:t/>
            </a:r>
            <a:endParaRPr sz="1000"/>
          </a:p>
          <a:p>
            <a:pPr lvl="0">
              <a:spcBef>
                <a:spcPts val="0"/>
              </a:spcBef>
              <a:buNone/>
            </a:pPr>
            <a:r>
              <a:rPr lang="en" sz="1000"/>
              <a:t>Links:</a:t>
            </a:r>
          </a:p>
          <a:p>
            <a:pPr lvl="0">
              <a:spcBef>
                <a:spcPts val="0"/>
              </a:spcBef>
              <a:buNone/>
            </a:pPr>
            <a:r>
              <a:rPr lang="en" sz="1000" u="sng">
                <a:solidFill>
                  <a:schemeClr val="hlink"/>
                </a:solidFill>
                <a:hlinkClick r:id="rId2"/>
              </a:rPr>
              <a:t>https://images-mm.s3.amazonaws.com/Garfield_Whatever_New_Orange_Shirt.jpg</a:t>
            </a:r>
          </a:p>
          <a:p>
            <a:pPr lvl="0">
              <a:spcBef>
                <a:spcPts val="0"/>
              </a:spcBef>
              <a:buNone/>
            </a:pPr>
            <a:r>
              <a:rPr lang="en" sz="1000" u="sng">
                <a:solidFill>
                  <a:schemeClr val="hlink"/>
                </a:solidFill>
                <a:hlinkClick r:id="rId3"/>
              </a:rPr>
              <a:t>http://www.cityoflafayette.com/ImageRepository/Document?documentID=9295</a:t>
            </a:r>
          </a:p>
          <a:p>
            <a:pPr lvl="0">
              <a:spcBef>
                <a:spcPts val="0"/>
              </a:spcBef>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4.jpg"/><Relationship Id="rId4" Type="http://schemas.openxmlformats.org/officeDocument/2006/relationships/image" Target="../media/image08.jpg"/><Relationship Id="rId5" Type="http://schemas.openxmlformats.org/officeDocument/2006/relationships/image" Target="../media/image00.jpg"/><Relationship Id="rId6"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15.jpg"/><Relationship Id="rId5"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5.png"/><Relationship Id="rId5" Type="http://schemas.openxmlformats.org/officeDocument/2006/relationships/image" Target="../media/image0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image" Target="../media/image09.jpg"/><Relationship Id="rId5" Type="http://schemas.openxmlformats.org/officeDocument/2006/relationships/image" Target="../media/image11.jpg"/><Relationship Id="rId6"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2519500" y="610450"/>
            <a:ext cx="3922600" cy="3922600"/>
          </a:xfrm>
          <a:prstGeom prst="rect">
            <a:avLst/>
          </a:prstGeom>
          <a:noFill/>
          <a:ln>
            <a:noFill/>
          </a:ln>
        </p:spPr>
      </p:pic>
      <p:sp>
        <p:nvSpPr>
          <p:cNvPr id="60" name="Shape 60"/>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spcBef>
                <a:spcPts val="0"/>
              </a:spcBef>
              <a:buNone/>
            </a:pPr>
            <a:r>
              <a:rPr lang="en"/>
              <a:t>Local Government </a:t>
            </a:r>
          </a:p>
        </p:txBody>
      </p:sp>
      <p:sp>
        <p:nvSpPr>
          <p:cNvPr id="61" name="Shape 61"/>
          <p:cNvSpPr txBox="1"/>
          <p:nvPr>
            <p:ph idx="1" type="subTitle"/>
          </p:nvPr>
        </p:nvSpPr>
        <p:spPr>
          <a:xfrm>
            <a:off x="580050" y="1513125"/>
            <a:ext cx="7801500" cy="792600"/>
          </a:xfrm>
          <a:prstGeom prst="rect">
            <a:avLst/>
          </a:prstGeom>
        </p:spPr>
        <p:txBody>
          <a:bodyPr anchorCtr="0" anchor="t" bIns="91425" lIns="91425" rIns="91425" tIns="91425">
            <a:noAutofit/>
          </a:bodyPr>
          <a:lstStyle/>
          <a:p>
            <a:pPr lvl="0" rtl="0">
              <a:spcBef>
                <a:spcPts val="0"/>
              </a:spcBef>
              <a:buNone/>
            </a:pPr>
            <a:r>
              <a:rPr lang="en">
                <a:solidFill>
                  <a:srgbClr val="FFFFFF"/>
                </a:solidFill>
                <a:highlight>
                  <a:srgbClr val="666666"/>
                </a:highlight>
                <a:latin typeface="Oswald"/>
                <a:ea typeface="Oswald"/>
                <a:cs typeface="Oswald"/>
                <a:sym typeface="Oswald"/>
              </a:rPr>
              <a:t>Digital Democracy</a:t>
            </a:r>
            <a:r>
              <a:rPr lang="en">
                <a:solidFill>
                  <a:srgbClr val="9E9E9E"/>
                </a:solidFill>
                <a:highlight>
                  <a:srgbClr val="666666"/>
                </a:highlight>
                <a:latin typeface="Calibri"/>
                <a:ea typeface="Calibri"/>
                <a:cs typeface="Calibri"/>
                <a:sym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nvSpPr>
        <p:spPr>
          <a:xfrm>
            <a:off x="504450" y="761625"/>
            <a:ext cx="7913100" cy="3897300"/>
          </a:xfrm>
          <a:prstGeom prst="rect">
            <a:avLst/>
          </a:prstGeom>
          <a:noFill/>
          <a:ln cap="flat" cmpd="sng" w="28575">
            <a:solidFill>
              <a:srgbClr val="DEDEDE"/>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b="1" sz="3000">
              <a:solidFill>
                <a:srgbClr val="DEDEDE"/>
              </a:solidFill>
            </a:endParaRPr>
          </a:p>
          <a:p>
            <a:pPr lvl="0" rtl="0" algn="ctr">
              <a:spcBef>
                <a:spcPts val="0"/>
              </a:spcBef>
              <a:buNone/>
            </a:pPr>
            <a:r>
              <a:rPr b="1" lang="en" sz="6000">
                <a:solidFill>
                  <a:srgbClr val="DEDEDE"/>
                </a:solidFill>
              </a:rPr>
              <a:t>DO</a:t>
            </a:r>
          </a:p>
          <a:p>
            <a:pPr lvl="0" rtl="0">
              <a:spcBef>
                <a:spcPts val="0"/>
              </a:spcBef>
              <a:buNone/>
            </a:pPr>
            <a:r>
              <a:t/>
            </a:r>
            <a:endParaRPr sz="2000">
              <a:solidFill>
                <a:srgbClr val="DEDEDE"/>
              </a:solidFill>
            </a:endParaRPr>
          </a:p>
        </p:txBody>
      </p:sp>
      <p:sp>
        <p:nvSpPr>
          <p:cNvPr id="152" name="Shape 152"/>
          <p:cNvSpPr txBox="1"/>
          <p:nvPr/>
        </p:nvSpPr>
        <p:spPr>
          <a:xfrm>
            <a:off x="748600" y="1424725"/>
            <a:ext cx="6954600" cy="2451000"/>
          </a:xfrm>
          <a:prstGeom prst="rect">
            <a:avLst/>
          </a:prstGeom>
          <a:noFill/>
          <a:ln>
            <a:noFill/>
          </a:ln>
        </p:spPr>
        <p:txBody>
          <a:bodyPr anchorCtr="0" anchor="t" bIns="91425" lIns="91425" rIns="91425" tIns="91425">
            <a:noAutofit/>
          </a:bodyPr>
          <a:lstStyle/>
          <a:p>
            <a:pPr lvl="0">
              <a:spcBef>
                <a:spcPts val="0"/>
              </a:spcBef>
              <a:buNone/>
            </a:pPr>
            <a:r>
              <a:t/>
            </a:r>
            <a:endParaRPr sz="2000">
              <a:solidFill>
                <a:srgbClr val="FFFFFF"/>
              </a:solidFill>
              <a:latin typeface="Calibri"/>
              <a:ea typeface="Calibri"/>
              <a:cs typeface="Calibri"/>
              <a:sym typeface="Calibri"/>
            </a:endParaRPr>
          </a:p>
          <a:p>
            <a:pPr lvl="0">
              <a:spcBef>
                <a:spcPts val="0"/>
              </a:spcBef>
              <a:buNone/>
            </a:pPr>
            <a:r>
              <a:t/>
            </a:r>
            <a:endParaRPr sz="2000">
              <a:solidFill>
                <a:srgbClr val="FFFFFF"/>
              </a:solidFill>
              <a:latin typeface="Calibri"/>
              <a:ea typeface="Calibri"/>
              <a:cs typeface="Calibri"/>
              <a:sym typeface="Calibri"/>
            </a:endParaRPr>
          </a:p>
          <a:p>
            <a:pPr lvl="0" rtl="0">
              <a:spcBef>
                <a:spcPts val="0"/>
              </a:spcBef>
              <a:buNone/>
            </a:pPr>
            <a:r>
              <a:t/>
            </a:r>
            <a:endParaRPr sz="2000">
              <a:solidFill>
                <a:srgbClr val="FFFFFF"/>
              </a:solidFill>
              <a:latin typeface="Calibri"/>
              <a:ea typeface="Calibri"/>
              <a:cs typeface="Calibri"/>
              <a:sym typeface="Calibri"/>
            </a:endParaRPr>
          </a:p>
          <a:p>
            <a:pPr lvl="0" rtl="0">
              <a:spcBef>
                <a:spcPts val="0"/>
              </a:spcBef>
              <a:buNone/>
            </a:pPr>
            <a:r>
              <a:t/>
            </a:r>
            <a:endParaRPr sz="2000">
              <a:solidFill>
                <a:srgbClr val="FFFFFF"/>
              </a:solidFill>
              <a:latin typeface="Calibri"/>
              <a:ea typeface="Calibri"/>
              <a:cs typeface="Calibri"/>
              <a:sym typeface="Calibri"/>
            </a:endParaRPr>
          </a:p>
          <a:p>
            <a:pPr lvl="0" rtl="0">
              <a:spcBef>
                <a:spcPts val="0"/>
              </a:spcBef>
              <a:buNone/>
            </a:pPr>
            <a:r>
              <a:t/>
            </a:r>
            <a:endParaRPr sz="2000">
              <a:solidFill>
                <a:srgbClr val="FFFFFF"/>
              </a:solidFill>
              <a:latin typeface="Calibri"/>
              <a:ea typeface="Calibri"/>
              <a:cs typeface="Calibri"/>
              <a:sym typeface="Calibri"/>
            </a:endParaRPr>
          </a:p>
        </p:txBody>
      </p:sp>
      <p:pic>
        <p:nvPicPr>
          <p:cNvPr id="153" name="Shape 153"/>
          <p:cNvPicPr preferRelativeResize="0"/>
          <p:nvPr/>
        </p:nvPicPr>
        <p:blipFill>
          <a:blip r:embed="rId3">
            <a:alphaModFix/>
          </a:blip>
          <a:stretch>
            <a:fillRect/>
          </a:stretch>
        </p:blipFill>
        <p:spPr>
          <a:xfrm>
            <a:off x="1580352" y="2471699"/>
            <a:ext cx="5761285" cy="1947275"/>
          </a:xfrm>
          <a:prstGeom prst="rect">
            <a:avLst/>
          </a:prstGeom>
          <a:noFill/>
          <a:ln>
            <a:noFill/>
          </a:ln>
        </p:spPr>
      </p:pic>
      <p:pic>
        <p:nvPicPr>
          <p:cNvPr id="154" name="Shape 154"/>
          <p:cNvPicPr preferRelativeResize="0"/>
          <p:nvPr/>
        </p:nvPicPr>
        <p:blipFill>
          <a:blip r:embed="rId4">
            <a:alphaModFix/>
          </a:blip>
          <a:stretch>
            <a:fillRect/>
          </a:stretch>
        </p:blipFill>
        <p:spPr>
          <a:xfrm>
            <a:off x="6682800" y="1024412"/>
            <a:ext cx="1337525" cy="1337525"/>
          </a:xfrm>
          <a:prstGeom prst="rect">
            <a:avLst/>
          </a:prstGeom>
          <a:noFill/>
          <a:ln>
            <a:noFill/>
          </a:ln>
        </p:spPr>
      </p:pic>
      <p:pic>
        <p:nvPicPr>
          <p:cNvPr id="155" name="Shape 155"/>
          <p:cNvPicPr preferRelativeResize="0"/>
          <p:nvPr/>
        </p:nvPicPr>
        <p:blipFill rotWithShape="1">
          <a:blip r:embed="rId5">
            <a:alphaModFix/>
          </a:blip>
          <a:srcRect b="9782" l="8775" r="7647" t="8014"/>
          <a:stretch/>
        </p:blipFill>
        <p:spPr>
          <a:xfrm>
            <a:off x="1022400" y="1089800"/>
            <a:ext cx="1179699" cy="1160375"/>
          </a:xfrm>
          <a:prstGeom prst="rect">
            <a:avLst/>
          </a:prstGeom>
          <a:noFill/>
          <a:ln>
            <a:noFill/>
          </a:ln>
        </p:spPr>
      </p:pic>
      <p:pic>
        <p:nvPicPr>
          <p:cNvPr id="156" name="Shape 156"/>
          <p:cNvPicPr preferRelativeResize="0"/>
          <p:nvPr/>
        </p:nvPicPr>
        <p:blipFill>
          <a:blip r:embed="rId6">
            <a:alphaModFix/>
          </a:blip>
          <a:stretch>
            <a:fillRect/>
          </a:stretch>
        </p:blipFill>
        <p:spPr>
          <a:xfrm>
            <a:off x="901000" y="1090074"/>
            <a:ext cx="1530224" cy="1160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504450" y="761625"/>
            <a:ext cx="7913100" cy="3897300"/>
          </a:xfrm>
          <a:prstGeom prst="rect">
            <a:avLst/>
          </a:prstGeom>
          <a:noFill/>
          <a:ln cap="flat" cmpd="sng" w="28575">
            <a:solidFill>
              <a:srgbClr val="DEDEDE"/>
            </a:solidFill>
            <a:prstDash val="solid"/>
            <a:round/>
            <a:headEnd len="med" w="med" type="none"/>
            <a:tailEnd len="med" w="med" type="none"/>
          </a:ln>
        </p:spPr>
        <p:txBody>
          <a:bodyPr anchorCtr="0" anchor="t" bIns="91425" lIns="91425" rIns="91425" tIns="91425">
            <a:noAutofit/>
          </a:bodyPr>
          <a:lstStyle/>
          <a:p>
            <a:pPr lvl="0" rtl="0" algn="r">
              <a:spcBef>
                <a:spcPts val="0"/>
              </a:spcBef>
              <a:buNone/>
            </a:pPr>
            <a:r>
              <a:rPr b="1" lang="en" sz="6000">
                <a:solidFill>
                  <a:srgbClr val="DEDEDE"/>
                </a:solidFill>
              </a:rPr>
              <a:t>FEEL</a:t>
            </a:r>
            <a:r>
              <a:rPr b="1" lang="en" sz="4800">
                <a:solidFill>
                  <a:srgbClr val="DEDEDE"/>
                </a:solidFill>
              </a:rPr>
              <a:t>			</a:t>
            </a:r>
          </a:p>
          <a:p>
            <a:pPr lvl="0" rtl="0" algn="r">
              <a:spcBef>
                <a:spcPts val="0"/>
              </a:spcBef>
              <a:buNone/>
            </a:pPr>
            <a:r>
              <a:t/>
            </a:r>
            <a:endParaRPr b="1" sz="2400">
              <a:solidFill>
                <a:srgbClr val="DEDEDE"/>
              </a:solidFill>
            </a:endParaRPr>
          </a:p>
          <a:p>
            <a:pPr lvl="0" rtl="0">
              <a:spcBef>
                <a:spcPts val="0"/>
              </a:spcBef>
              <a:buNone/>
            </a:pPr>
            <a:r>
              <a:t/>
            </a:r>
            <a:endParaRPr sz="2000">
              <a:solidFill>
                <a:srgbClr val="DEDEDE"/>
              </a:solidFill>
            </a:endParaRPr>
          </a:p>
        </p:txBody>
      </p:sp>
      <p:pic>
        <p:nvPicPr>
          <p:cNvPr id="162" name="Shape 162"/>
          <p:cNvPicPr preferRelativeResize="0"/>
          <p:nvPr/>
        </p:nvPicPr>
        <p:blipFill>
          <a:blip r:embed="rId3">
            <a:alphaModFix/>
          </a:blip>
          <a:stretch>
            <a:fillRect/>
          </a:stretch>
        </p:blipFill>
        <p:spPr>
          <a:xfrm>
            <a:off x="844280" y="989905"/>
            <a:ext cx="2755341" cy="3440750"/>
          </a:xfrm>
          <a:prstGeom prst="rect">
            <a:avLst/>
          </a:prstGeom>
          <a:noFill/>
          <a:ln>
            <a:noFill/>
          </a:ln>
        </p:spPr>
      </p:pic>
      <p:sp>
        <p:nvSpPr>
          <p:cNvPr id="163" name="Shape 163"/>
          <p:cNvSpPr txBox="1"/>
          <p:nvPr/>
        </p:nvSpPr>
        <p:spPr>
          <a:xfrm>
            <a:off x="3811925" y="1814575"/>
            <a:ext cx="4255800" cy="24933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DEDEDE"/>
                </a:solidFill>
              </a:rPr>
              <a:t>Obligated vs. Insignificant	</a:t>
            </a:r>
          </a:p>
          <a:p>
            <a:pPr lvl="0">
              <a:spcBef>
                <a:spcPts val="0"/>
              </a:spcBef>
              <a:buNone/>
            </a:pPr>
            <a:r>
              <a:rPr b="1" lang="en" sz="2400">
                <a:solidFill>
                  <a:srgbClr val="DEDEDE"/>
                </a:solidFill>
              </a:rPr>
              <a:t>Passionate vs. Lazy	</a:t>
            </a:r>
          </a:p>
          <a:p>
            <a:pPr lvl="0">
              <a:spcBef>
                <a:spcPts val="0"/>
              </a:spcBef>
              <a:buNone/>
            </a:pPr>
            <a:r>
              <a:t/>
            </a:r>
            <a:endParaRPr b="1" sz="2400">
              <a:solidFill>
                <a:srgbClr val="DEDEDE"/>
              </a:solidFill>
            </a:endParaRPr>
          </a:p>
          <a:p>
            <a:pPr lvl="0">
              <a:spcBef>
                <a:spcPts val="0"/>
              </a:spcBef>
              <a:buNone/>
            </a:pPr>
            <a:r>
              <a:rPr b="1" lang="en" sz="2400">
                <a:solidFill>
                  <a:srgbClr val="DEDEDE"/>
                </a:solidFill>
              </a:rPr>
              <a:t>Inspired vs. Uninformed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223525" y="1488225"/>
            <a:ext cx="8520600" cy="572700"/>
          </a:xfrm>
          <a:prstGeom prst="rect">
            <a:avLst/>
          </a:prstGeom>
        </p:spPr>
        <p:txBody>
          <a:bodyPr anchorCtr="0" anchor="t" bIns="91425" lIns="91425" rIns="91425" tIns="91425">
            <a:noAutofit/>
          </a:bodyPr>
          <a:lstStyle/>
          <a:p>
            <a:pPr lvl="0" rtl="0">
              <a:spcBef>
                <a:spcPts val="0"/>
              </a:spcBef>
              <a:buNone/>
            </a:pPr>
            <a:r>
              <a:t/>
            </a:r>
            <a:endParaRPr>
              <a:solidFill>
                <a:srgbClr val="DEDEDE"/>
              </a:solidFill>
            </a:endParaRPr>
          </a:p>
          <a:p>
            <a:pPr lvl="0" rtl="0">
              <a:spcBef>
                <a:spcPts val="0"/>
              </a:spcBef>
              <a:buNone/>
            </a:pPr>
            <a:r>
              <a:t/>
            </a:r>
            <a:endParaRPr>
              <a:solidFill>
                <a:srgbClr val="DEDEDE"/>
              </a:solidFill>
            </a:endParaRPr>
          </a:p>
        </p:txBody>
      </p:sp>
      <p:sp>
        <p:nvSpPr>
          <p:cNvPr id="169" name="Shape 169"/>
          <p:cNvSpPr txBox="1"/>
          <p:nvPr/>
        </p:nvSpPr>
        <p:spPr>
          <a:xfrm>
            <a:off x="672900" y="3237675"/>
            <a:ext cx="7798200" cy="662700"/>
          </a:xfrm>
          <a:prstGeom prst="rect">
            <a:avLst/>
          </a:prstGeom>
          <a:noFill/>
          <a:ln>
            <a:noFill/>
          </a:ln>
        </p:spPr>
        <p:txBody>
          <a:bodyPr anchorCtr="0" anchor="t" bIns="91425" lIns="91425" rIns="91425" tIns="91425">
            <a:noAutofit/>
          </a:bodyPr>
          <a:lstStyle/>
          <a:p>
            <a:pPr lvl="0" algn="ctr">
              <a:spcBef>
                <a:spcPts val="0"/>
              </a:spcBef>
              <a:buNone/>
            </a:pPr>
            <a:r>
              <a:t/>
            </a:r>
            <a:endParaRPr b="1" sz="3600">
              <a:solidFill>
                <a:srgbClr val="DEDEDE"/>
              </a:solidFill>
            </a:endParaRPr>
          </a:p>
        </p:txBody>
      </p:sp>
      <p:sp>
        <p:nvSpPr>
          <p:cNvPr id="170" name="Shape 170"/>
          <p:cNvSpPr txBox="1"/>
          <p:nvPr/>
        </p:nvSpPr>
        <p:spPr>
          <a:xfrm>
            <a:off x="-11975" y="2162075"/>
            <a:ext cx="8991600" cy="662700"/>
          </a:xfrm>
          <a:prstGeom prst="rect">
            <a:avLst/>
          </a:prstGeom>
          <a:noFill/>
          <a:ln>
            <a:noFill/>
          </a:ln>
        </p:spPr>
        <p:txBody>
          <a:bodyPr anchorCtr="0" anchor="t" bIns="91425" lIns="91425" rIns="91425" tIns="91425">
            <a:noAutofit/>
          </a:bodyPr>
          <a:lstStyle/>
          <a:p>
            <a:pPr lvl="0" algn="ctr">
              <a:spcBef>
                <a:spcPts val="0"/>
              </a:spcBef>
              <a:buNone/>
            </a:pPr>
            <a:r>
              <a:t/>
            </a:r>
            <a:endParaRPr b="1" sz="3000">
              <a:solidFill>
                <a:srgbClr val="DEDEDE"/>
              </a:solidFill>
            </a:endParaRPr>
          </a:p>
        </p:txBody>
      </p:sp>
      <p:sp>
        <p:nvSpPr>
          <p:cNvPr id="171" name="Shape 171"/>
          <p:cNvSpPr txBox="1"/>
          <p:nvPr/>
        </p:nvSpPr>
        <p:spPr>
          <a:xfrm>
            <a:off x="948025" y="2392525"/>
            <a:ext cx="7567500" cy="465000"/>
          </a:xfrm>
          <a:prstGeom prst="rect">
            <a:avLst/>
          </a:prstGeom>
          <a:noFill/>
          <a:ln>
            <a:noFill/>
          </a:ln>
        </p:spPr>
        <p:txBody>
          <a:bodyPr anchorCtr="0" anchor="t" bIns="91425" lIns="91425" rIns="91425" tIns="91425">
            <a:noAutofit/>
          </a:bodyPr>
          <a:lstStyle/>
          <a:p>
            <a:pPr lvl="0" algn="ctr">
              <a:spcBef>
                <a:spcPts val="0"/>
              </a:spcBef>
              <a:buNone/>
            </a:pPr>
            <a:r>
              <a:rPr b="1" lang="en" sz="3600">
                <a:solidFill>
                  <a:schemeClr val="lt2"/>
                </a:solidFill>
              </a:rPr>
              <a:t>“I know I should know more, and it’s embarrassing that I don’t.”</a:t>
            </a:r>
          </a:p>
        </p:txBody>
      </p:sp>
      <p:sp>
        <p:nvSpPr>
          <p:cNvPr id="172" name="Shape 172"/>
          <p:cNvSpPr/>
          <p:nvPr/>
        </p:nvSpPr>
        <p:spPr>
          <a:xfrm>
            <a:off x="-8550" y="0"/>
            <a:ext cx="9161100" cy="1709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pic>
        <p:nvPicPr>
          <p:cNvPr id="173" name="Shape 173"/>
          <p:cNvPicPr preferRelativeResize="0"/>
          <p:nvPr/>
        </p:nvPicPr>
        <p:blipFill>
          <a:blip r:embed="rId3">
            <a:alphaModFix/>
          </a:blip>
          <a:stretch>
            <a:fillRect/>
          </a:stretch>
        </p:blipFill>
        <p:spPr>
          <a:xfrm>
            <a:off x="0" y="-9581"/>
            <a:ext cx="9144002" cy="2021964"/>
          </a:xfrm>
          <a:prstGeom prst="rect">
            <a:avLst/>
          </a:prstGeom>
          <a:noFill/>
          <a:ln>
            <a:noFill/>
          </a:ln>
        </p:spPr>
      </p:pic>
      <p:sp>
        <p:nvSpPr>
          <p:cNvPr id="174" name="Shape 174"/>
          <p:cNvSpPr txBox="1"/>
          <p:nvPr/>
        </p:nvSpPr>
        <p:spPr>
          <a:xfrm>
            <a:off x="1339825" y="1100975"/>
            <a:ext cx="6288000" cy="908700"/>
          </a:xfrm>
          <a:prstGeom prst="rect">
            <a:avLst/>
          </a:prstGeom>
          <a:noFill/>
          <a:ln>
            <a:noFill/>
          </a:ln>
        </p:spPr>
        <p:txBody>
          <a:bodyPr anchorCtr="0" anchor="t" bIns="91425" lIns="91425" rIns="91425" tIns="91425">
            <a:noAutofit/>
          </a:bodyPr>
          <a:lstStyle/>
          <a:p>
            <a:pPr lvl="0" algn="ctr">
              <a:spcBef>
                <a:spcPts val="0"/>
              </a:spcBef>
              <a:buNone/>
            </a:pPr>
            <a:r>
              <a:rPr b="1" lang="en" sz="4800">
                <a:solidFill>
                  <a:schemeClr val="lt1"/>
                </a:solidFill>
                <a:latin typeface="Oswald"/>
                <a:ea typeface="Oswald"/>
                <a:cs typeface="Oswald"/>
                <a:sym typeface="Oswald"/>
              </a:rPr>
              <a:t>Tensions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223525" y="1488225"/>
            <a:ext cx="8520600" cy="572700"/>
          </a:xfrm>
          <a:prstGeom prst="rect">
            <a:avLst/>
          </a:prstGeom>
        </p:spPr>
        <p:txBody>
          <a:bodyPr anchorCtr="0" anchor="t" bIns="91425" lIns="91425" rIns="91425" tIns="91425">
            <a:noAutofit/>
          </a:bodyPr>
          <a:lstStyle/>
          <a:p>
            <a:pPr lvl="0" rtl="0">
              <a:spcBef>
                <a:spcPts val="0"/>
              </a:spcBef>
              <a:buNone/>
            </a:pPr>
            <a:r>
              <a:t/>
            </a:r>
            <a:endParaRPr>
              <a:solidFill>
                <a:srgbClr val="DEDEDE"/>
              </a:solidFill>
            </a:endParaRPr>
          </a:p>
          <a:p>
            <a:pPr lvl="0" rtl="0">
              <a:spcBef>
                <a:spcPts val="0"/>
              </a:spcBef>
              <a:buNone/>
            </a:pPr>
            <a:r>
              <a:t/>
            </a:r>
            <a:endParaRPr>
              <a:solidFill>
                <a:srgbClr val="DEDEDE"/>
              </a:solidFill>
            </a:endParaRPr>
          </a:p>
        </p:txBody>
      </p:sp>
      <p:sp>
        <p:nvSpPr>
          <p:cNvPr id="180" name="Shape 180"/>
          <p:cNvSpPr txBox="1"/>
          <p:nvPr/>
        </p:nvSpPr>
        <p:spPr>
          <a:xfrm>
            <a:off x="672900" y="3237675"/>
            <a:ext cx="7798200" cy="662700"/>
          </a:xfrm>
          <a:prstGeom prst="rect">
            <a:avLst/>
          </a:prstGeom>
          <a:noFill/>
          <a:ln>
            <a:noFill/>
          </a:ln>
        </p:spPr>
        <p:txBody>
          <a:bodyPr anchorCtr="0" anchor="t" bIns="91425" lIns="91425" rIns="91425" tIns="91425">
            <a:noAutofit/>
          </a:bodyPr>
          <a:lstStyle/>
          <a:p>
            <a:pPr lvl="0" rtl="0" algn="ctr">
              <a:spcBef>
                <a:spcPts val="0"/>
              </a:spcBef>
              <a:buNone/>
            </a:pPr>
            <a:r>
              <a:t/>
            </a:r>
            <a:endParaRPr b="1" sz="3600">
              <a:solidFill>
                <a:srgbClr val="DEDEDE"/>
              </a:solidFill>
            </a:endParaRPr>
          </a:p>
        </p:txBody>
      </p:sp>
      <p:sp>
        <p:nvSpPr>
          <p:cNvPr id="181" name="Shape 181"/>
          <p:cNvSpPr txBox="1"/>
          <p:nvPr/>
        </p:nvSpPr>
        <p:spPr>
          <a:xfrm>
            <a:off x="223525" y="2117500"/>
            <a:ext cx="8520600" cy="6627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DEDEDE"/>
                </a:solidFill>
              </a:rPr>
              <a:t>“Sometimes I don’t vote</a:t>
            </a:r>
            <a:r>
              <a:rPr b="1" lang="en" sz="3000">
                <a:solidFill>
                  <a:srgbClr val="DEDEDE"/>
                </a:solidFill>
              </a:rPr>
              <a:t> because my vote doesn’t matter, </a:t>
            </a:r>
            <a:r>
              <a:rPr lang="en" sz="3000">
                <a:solidFill>
                  <a:srgbClr val="DEDEDE"/>
                </a:solidFill>
              </a:rPr>
              <a:t>an</a:t>
            </a:r>
            <a:r>
              <a:rPr lang="en" sz="3000">
                <a:solidFill>
                  <a:srgbClr val="DEDEDE"/>
                </a:solidFill>
              </a:rPr>
              <a:t>d</a:t>
            </a:r>
            <a:r>
              <a:rPr lang="en" sz="3000">
                <a:solidFill>
                  <a:srgbClr val="DEDEDE"/>
                </a:solidFill>
              </a:rPr>
              <a:t> if I do want to vote, it takes </a:t>
            </a:r>
            <a:r>
              <a:rPr b="1" lang="en" sz="3000">
                <a:solidFill>
                  <a:srgbClr val="DEDEDE"/>
                </a:solidFill>
              </a:rPr>
              <a:t>too long to dig around to find information and become an informed voter”</a:t>
            </a:r>
          </a:p>
        </p:txBody>
      </p:sp>
      <p:sp>
        <p:nvSpPr>
          <p:cNvPr id="182" name="Shape 182"/>
          <p:cNvSpPr/>
          <p:nvPr/>
        </p:nvSpPr>
        <p:spPr>
          <a:xfrm>
            <a:off x="-8550" y="0"/>
            <a:ext cx="9161100" cy="1709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0" y="-9581"/>
            <a:ext cx="9144002" cy="2021964"/>
          </a:xfrm>
          <a:prstGeom prst="rect">
            <a:avLst/>
          </a:prstGeom>
          <a:noFill/>
          <a:ln>
            <a:noFill/>
          </a:ln>
        </p:spPr>
      </p:pic>
      <p:sp>
        <p:nvSpPr>
          <p:cNvPr id="184" name="Shape 184"/>
          <p:cNvSpPr txBox="1"/>
          <p:nvPr/>
        </p:nvSpPr>
        <p:spPr>
          <a:xfrm>
            <a:off x="1339825" y="1112925"/>
            <a:ext cx="6288000" cy="9087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chemeClr val="lt1"/>
                </a:solidFill>
                <a:latin typeface="Oswald"/>
                <a:ea typeface="Oswald"/>
                <a:cs typeface="Oswald"/>
                <a:sym typeface="Oswald"/>
              </a:rPr>
              <a:t>Tensions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p:nvPr/>
        </p:nvSpPr>
        <p:spPr>
          <a:xfrm>
            <a:off x="-8550" y="0"/>
            <a:ext cx="9161100" cy="1709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90" name="Shape 190"/>
          <p:cNvSpPr txBox="1"/>
          <p:nvPr>
            <p:ph type="title"/>
          </p:nvPr>
        </p:nvSpPr>
        <p:spPr>
          <a:xfrm>
            <a:off x="223525" y="1488225"/>
            <a:ext cx="8520600" cy="572700"/>
          </a:xfrm>
          <a:prstGeom prst="rect">
            <a:avLst/>
          </a:prstGeom>
        </p:spPr>
        <p:txBody>
          <a:bodyPr anchorCtr="0" anchor="t" bIns="91425" lIns="91425" rIns="91425" tIns="91425">
            <a:noAutofit/>
          </a:bodyPr>
          <a:lstStyle/>
          <a:p>
            <a:pPr lvl="0" rtl="0">
              <a:spcBef>
                <a:spcPts val="0"/>
              </a:spcBef>
              <a:buNone/>
            </a:pPr>
            <a:r>
              <a:t/>
            </a:r>
            <a:endParaRPr>
              <a:solidFill>
                <a:srgbClr val="DEDEDE"/>
              </a:solidFill>
            </a:endParaRPr>
          </a:p>
          <a:p>
            <a:pPr lvl="0" rtl="0">
              <a:spcBef>
                <a:spcPts val="0"/>
              </a:spcBef>
              <a:buNone/>
            </a:pPr>
            <a:r>
              <a:t/>
            </a:r>
            <a:endParaRPr>
              <a:solidFill>
                <a:srgbClr val="DEDEDE"/>
              </a:solidFill>
            </a:endParaRPr>
          </a:p>
        </p:txBody>
      </p:sp>
      <p:sp>
        <p:nvSpPr>
          <p:cNvPr id="191" name="Shape 191"/>
          <p:cNvSpPr txBox="1"/>
          <p:nvPr/>
        </p:nvSpPr>
        <p:spPr>
          <a:xfrm>
            <a:off x="672900" y="2323275"/>
            <a:ext cx="7798200" cy="662700"/>
          </a:xfrm>
          <a:prstGeom prst="rect">
            <a:avLst/>
          </a:prstGeom>
          <a:noFill/>
          <a:ln>
            <a:noFill/>
          </a:ln>
        </p:spPr>
        <p:txBody>
          <a:bodyPr anchorCtr="0" anchor="t" bIns="91425" lIns="91425" rIns="91425" tIns="91425">
            <a:noAutofit/>
          </a:bodyPr>
          <a:lstStyle/>
          <a:p>
            <a:pPr lvl="0" rtl="0" algn="ctr">
              <a:spcBef>
                <a:spcPts val="0"/>
              </a:spcBef>
              <a:buNone/>
            </a:pPr>
            <a:r>
              <a:rPr lang="en" sz="3600">
                <a:solidFill>
                  <a:srgbClr val="DEDEDE"/>
                </a:solidFill>
              </a:rPr>
              <a:t>“Local governments care about stuff like </a:t>
            </a:r>
            <a:r>
              <a:rPr b="1" lang="en" sz="3600">
                <a:solidFill>
                  <a:srgbClr val="DEDEDE"/>
                </a:solidFill>
              </a:rPr>
              <a:t>trimming hedges</a:t>
            </a:r>
            <a:r>
              <a:rPr lang="en" sz="3600">
                <a:solidFill>
                  <a:srgbClr val="DEDEDE"/>
                </a:solidFill>
              </a:rPr>
              <a:t>. </a:t>
            </a:r>
            <a:r>
              <a:rPr b="1" lang="en" sz="3600">
                <a:solidFill>
                  <a:srgbClr val="DEDEDE"/>
                </a:solidFill>
              </a:rPr>
              <a:t>I don’t care about stuff like that.”</a:t>
            </a:r>
          </a:p>
        </p:txBody>
      </p:sp>
      <p:sp>
        <p:nvSpPr>
          <p:cNvPr id="192" name="Shape 192"/>
          <p:cNvSpPr txBox="1"/>
          <p:nvPr/>
        </p:nvSpPr>
        <p:spPr>
          <a:xfrm>
            <a:off x="1339825" y="579525"/>
            <a:ext cx="6288000" cy="908700"/>
          </a:xfrm>
          <a:prstGeom prst="rect">
            <a:avLst/>
          </a:prstGeom>
          <a:noFill/>
          <a:ln>
            <a:noFill/>
          </a:ln>
        </p:spPr>
        <p:txBody>
          <a:bodyPr anchorCtr="0" anchor="t" bIns="91425" lIns="91425" rIns="91425" tIns="91425">
            <a:noAutofit/>
          </a:bodyPr>
          <a:lstStyle/>
          <a:p>
            <a:pPr lvl="0" rtl="0" algn="ctr">
              <a:spcBef>
                <a:spcPts val="0"/>
              </a:spcBef>
              <a:buNone/>
            </a:pPr>
            <a:r>
              <a:rPr lang="en" sz="4800">
                <a:latin typeface="Oswald"/>
                <a:ea typeface="Oswald"/>
                <a:cs typeface="Oswald"/>
                <a:sym typeface="Oswald"/>
              </a:rPr>
              <a:t>Tensions</a:t>
            </a:r>
          </a:p>
        </p:txBody>
      </p:sp>
      <p:pic>
        <p:nvPicPr>
          <p:cNvPr id="193" name="Shape 193"/>
          <p:cNvPicPr preferRelativeResize="0"/>
          <p:nvPr/>
        </p:nvPicPr>
        <p:blipFill>
          <a:blip r:embed="rId3">
            <a:alphaModFix/>
          </a:blip>
          <a:stretch>
            <a:fillRect/>
          </a:stretch>
        </p:blipFill>
        <p:spPr>
          <a:xfrm>
            <a:off x="0" y="-9581"/>
            <a:ext cx="9144002" cy="2021964"/>
          </a:xfrm>
          <a:prstGeom prst="rect">
            <a:avLst/>
          </a:prstGeom>
          <a:noFill/>
          <a:ln>
            <a:noFill/>
          </a:ln>
        </p:spPr>
      </p:pic>
      <p:sp>
        <p:nvSpPr>
          <p:cNvPr id="194" name="Shape 194"/>
          <p:cNvSpPr txBox="1"/>
          <p:nvPr/>
        </p:nvSpPr>
        <p:spPr>
          <a:xfrm>
            <a:off x="1339825" y="1112925"/>
            <a:ext cx="6288000" cy="9087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chemeClr val="lt1"/>
                </a:solidFill>
                <a:latin typeface="Oswald"/>
                <a:ea typeface="Oswald"/>
                <a:cs typeface="Oswald"/>
                <a:sym typeface="Oswald"/>
              </a:rPr>
              <a:t>Tensions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nvSpPr>
        <p:spPr>
          <a:xfrm>
            <a:off x="1155325" y="2074300"/>
            <a:ext cx="6657000" cy="17097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FFFFFF"/>
                </a:solidFill>
                <a:latin typeface="Calibri"/>
                <a:ea typeface="Calibri"/>
                <a:cs typeface="Calibri"/>
                <a:sym typeface="Calibri"/>
              </a:rPr>
              <a:t>Different Interests</a:t>
            </a:r>
          </a:p>
          <a:p>
            <a:pPr lvl="0" rtl="0" algn="ctr">
              <a:spcBef>
                <a:spcPts val="0"/>
              </a:spcBef>
              <a:buNone/>
            </a:pPr>
            <a:r>
              <a:t/>
            </a:r>
            <a:endParaRPr sz="3000">
              <a:solidFill>
                <a:srgbClr val="FFFFFF"/>
              </a:solidFill>
              <a:latin typeface="Calibri"/>
              <a:ea typeface="Calibri"/>
              <a:cs typeface="Calibri"/>
              <a:sym typeface="Calibri"/>
            </a:endParaRPr>
          </a:p>
          <a:p>
            <a:pPr lvl="0" algn="ctr">
              <a:spcBef>
                <a:spcPts val="0"/>
              </a:spcBef>
              <a:buNone/>
            </a:pPr>
            <a:r>
              <a:rPr lang="en" sz="3000">
                <a:solidFill>
                  <a:srgbClr val="FFFFFF"/>
                </a:solidFill>
                <a:latin typeface="Calibri"/>
                <a:ea typeface="Calibri"/>
                <a:cs typeface="Calibri"/>
                <a:sym typeface="Calibri"/>
              </a:rPr>
              <a:t>Based on Background </a:t>
            </a:r>
          </a:p>
          <a:p>
            <a:pPr lvl="0" algn="ctr">
              <a:spcBef>
                <a:spcPts val="0"/>
              </a:spcBef>
              <a:buNone/>
            </a:pPr>
            <a:r>
              <a:t/>
            </a:r>
            <a:endParaRPr b="1" sz="3000">
              <a:solidFill>
                <a:srgbClr val="FFFFFF"/>
              </a:solidFill>
              <a:latin typeface="Calibri"/>
              <a:ea typeface="Calibri"/>
              <a:cs typeface="Calibri"/>
              <a:sym typeface="Calibri"/>
            </a:endParaRPr>
          </a:p>
          <a:p>
            <a:pPr lvl="0" algn="ctr">
              <a:spcBef>
                <a:spcPts val="0"/>
              </a:spcBef>
              <a:buNone/>
            </a:pPr>
            <a:r>
              <a:rPr b="1" lang="en" sz="3000">
                <a:solidFill>
                  <a:srgbClr val="FFFFFF"/>
                </a:solidFill>
                <a:latin typeface="Calibri"/>
                <a:ea typeface="Calibri"/>
                <a:cs typeface="Calibri"/>
                <a:sym typeface="Calibri"/>
              </a:rPr>
              <a:t>Wants something that summarizes each issue while waiting in line.</a:t>
            </a:r>
            <a:r>
              <a:rPr b="1" lang="en" sz="2400">
                <a:solidFill>
                  <a:srgbClr val="FFFFFF"/>
                </a:solidFill>
                <a:latin typeface="Calibri"/>
                <a:ea typeface="Calibri"/>
                <a:cs typeface="Calibri"/>
                <a:sym typeface="Calibri"/>
              </a:rPr>
              <a:t> </a:t>
            </a:r>
          </a:p>
        </p:txBody>
      </p:sp>
      <p:sp>
        <p:nvSpPr>
          <p:cNvPr id="200" name="Shape 200"/>
          <p:cNvSpPr/>
          <p:nvPr/>
        </p:nvSpPr>
        <p:spPr>
          <a:xfrm>
            <a:off x="-8550" y="0"/>
            <a:ext cx="9161100" cy="17097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1" name="Shape 201"/>
          <p:cNvSpPr txBox="1"/>
          <p:nvPr/>
        </p:nvSpPr>
        <p:spPr>
          <a:xfrm>
            <a:off x="1339825" y="579525"/>
            <a:ext cx="6288000" cy="9087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chemeClr val="lt1"/>
                </a:solidFill>
                <a:latin typeface="Oswald"/>
                <a:ea typeface="Oswald"/>
                <a:cs typeface="Oswald"/>
                <a:sym typeface="Oswald"/>
              </a:rPr>
              <a:t>Surprises</a:t>
            </a:r>
          </a:p>
        </p:txBody>
      </p:sp>
      <p:pic>
        <p:nvPicPr>
          <p:cNvPr id="202" name="Shape 202"/>
          <p:cNvPicPr preferRelativeResize="0"/>
          <p:nvPr/>
        </p:nvPicPr>
        <p:blipFill>
          <a:blip r:embed="rId3">
            <a:alphaModFix/>
          </a:blip>
          <a:stretch>
            <a:fillRect/>
          </a:stretch>
        </p:blipFill>
        <p:spPr>
          <a:xfrm>
            <a:off x="6225875" y="202850"/>
            <a:ext cx="2786124" cy="2786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p:nvPr/>
        </p:nvSpPr>
        <p:spPr>
          <a:xfrm>
            <a:off x="3313600" y="3147200"/>
            <a:ext cx="5667900" cy="888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3313600" y="371825"/>
            <a:ext cx="5667900" cy="888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145575" y="371825"/>
            <a:ext cx="3008399" cy="888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10" name="Shape 210"/>
          <p:cNvSpPr txBox="1"/>
          <p:nvPr/>
        </p:nvSpPr>
        <p:spPr>
          <a:xfrm>
            <a:off x="145575" y="371825"/>
            <a:ext cx="3008399" cy="4568700"/>
          </a:xfrm>
          <a:prstGeom prst="rect">
            <a:avLst/>
          </a:prstGeom>
          <a:noFill/>
          <a:ln cap="flat" cmpd="sng" w="19050">
            <a:solidFill>
              <a:srgbClr val="DEDEDE"/>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3600">
                <a:solidFill>
                  <a:schemeClr val="lt1"/>
                </a:solidFill>
                <a:latin typeface="Oswald"/>
                <a:ea typeface="Oswald"/>
                <a:cs typeface="Oswald"/>
                <a:sym typeface="Oswald"/>
              </a:rPr>
              <a:t>Needs</a:t>
            </a:r>
          </a:p>
          <a:p>
            <a:pPr lvl="0">
              <a:spcBef>
                <a:spcPts val="0"/>
              </a:spcBef>
              <a:buNone/>
            </a:pPr>
            <a:r>
              <a:t/>
            </a:r>
            <a:endParaRPr sz="2000">
              <a:solidFill>
                <a:srgbClr val="DEDEDE"/>
              </a:solidFill>
            </a:endParaRPr>
          </a:p>
          <a:p>
            <a:pPr lvl="0" rtl="0" algn="ctr">
              <a:spcBef>
                <a:spcPts val="0"/>
              </a:spcBef>
              <a:buNone/>
            </a:pPr>
            <a:r>
              <a:rPr lang="en" sz="2000">
                <a:solidFill>
                  <a:srgbClr val="DEDEDE"/>
                </a:solidFill>
                <a:latin typeface="Calibri"/>
                <a:ea typeface="Calibri"/>
                <a:cs typeface="Calibri"/>
                <a:sym typeface="Calibri"/>
              </a:rPr>
              <a:t>To be an informed voter</a:t>
            </a:r>
          </a:p>
          <a:p>
            <a:pPr lvl="0" rtl="0" algn="ctr">
              <a:spcBef>
                <a:spcPts val="0"/>
              </a:spcBef>
              <a:buNone/>
            </a:pPr>
            <a:r>
              <a:t/>
            </a:r>
            <a:endParaRPr sz="2000">
              <a:solidFill>
                <a:srgbClr val="DEDEDE"/>
              </a:solidFill>
              <a:latin typeface="Calibri"/>
              <a:ea typeface="Calibri"/>
              <a:cs typeface="Calibri"/>
              <a:sym typeface="Calibri"/>
            </a:endParaRPr>
          </a:p>
          <a:p>
            <a:pPr lvl="0" rtl="0" algn="ctr">
              <a:spcBef>
                <a:spcPts val="0"/>
              </a:spcBef>
              <a:buNone/>
            </a:pPr>
            <a:r>
              <a:rPr lang="en" sz="2000">
                <a:solidFill>
                  <a:srgbClr val="DEDEDE"/>
                </a:solidFill>
                <a:latin typeface="Calibri"/>
                <a:ea typeface="Calibri"/>
                <a:cs typeface="Calibri"/>
                <a:sym typeface="Calibri"/>
              </a:rPr>
              <a:t>To learn about issues quickly</a:t>
            </a:r>
          </a:p>
          <a:p>
            <a:pPr lvl="0" rtl="0" algn="ctr">
              <a:spcBef>
                <a:spcPts val="0"/>
              </a:spcBef>
              <a:buNone/>
            </a:pPr>
            <a:r>
              <a:t/>
            </a:r>
            <a:endParaRPr sz="2000">
              <a:solidFill>
                <a:srgbClr val="DEDEDE"/>
              </a:solidFill>
              <a:latin typeface="Calibri"/>
              <a:ea typeface="Calibri"/>
              <a:cs typeface="Calibri"/>
              <a:sym typeface="Calibri"/>
            </a:endParaRPr>
          </a:p>
          <a:p>
            <a:pPr lvl="0" algn="ctr">
              <a:spcBef>
                <a:spcPts val="0"/>
              </a:spcBef>
              <a:buNone/>
            </a:pPr>
            <a:r>
              <a:rPr lang="en" sz="2000">
                <a:solidFill>
                  <a:srgbClr val="DEDEDE"/>
                </a:solidFill>
                <a:latin typeface="Calibri"/>
                <a:ea typeface="Calibri"/>
                <a:cs typeface="Calibri"/>
                <a:sym typeface="Calibri"/>
              </a:rPr>
              <a:t>To hear about issues that matter to them</a:t>
            </a:r>
          </a:p>
        </p:txBody>
      </p:sp>
      <p:sp>
        <p:nvSpPr>
          <p:cNvPr id="211" name="Shape 211"/>
          <p:cNvSpPr txBox="1"/>
          <p:nvPr/>
        </p:nvSpPr>
        <p:spPr>
          <a:xfrm>
            <a:off x="3313600" y="383600"/>
            <a:ext cx="5667900" cy="2611200"/>
          </a:xfrm>
          <a:prstGeom prst="rect">
            <a:avLst/>
          </a:prstGeom>
          <a:noFill/>
          <a:ln cap="flat" cmpd="sng" w="19050">
            <a:solidFill>
              <a:srgbClr val="DEDEDE"/>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3600">
                <a:solidFill>
                  <a:schemeClr val="lt1"/>
                </a:solidFill>
                <a:latin typeface="Oswald"/>
                <a:ea typeface="Oswald"/>
                <a:cs typeface="Oswald"/>
                <a:sym typeface="Oswald"/>
              </a:rPr>
              <a:t>Insights</a:t>
            </a:r>
          </a:p>
          <a:p>
            <a:pPr lvl="0">
              <a:spcBef>
                <a:spcPts val="0"/>
              </a:spcBef>
              <a:buNone/>
            </a:pPr>
            <a:r>
              <a:t/>
            </a:r>
            <a:endParaRPr sz="2000">
              <a:solidFill>
                <a:srgbClr val="DEDEDE"/>
              </a:solidFill>
              <a:latin typeface="Calibri"/>
              <a:ea typeface="Calibri"/>
              <a:cs typeface="Calibri"/>
              <a:sym typeface="Calibri"/>
            </a:endParaRPr>
          </a:p>
          <a:p>
            <a:pPr lvl="0" algn="ctr">
              <a:spcBef>
                <a:spcPts val="0"/>
              </a:spcBef>
              <a:buNone/>
            </a:pPr>
            <a:r>
              <a:rPr lang="en" sz="2000">
                <a:solidFill>
                  <a:srgbClr val="DEDEDE"/>
                </a:solidFill>
                <a:latin typeface="Calibri"/>
                <a:ea typeface="Calibri"/>
                <a:cs typeface="Calibri"/>
                <a:sym typeface="Calibri"/>
              </a:rPr>
              <a:t>Everyone wants to be an informed voter, but few have the time/energy/inspiration to learn</a:t>
            </a:r>
          </a:p>
          <a:p>
            <a:pPr lvl="0" rtl="0" algn="ctr">
              <a:spcBef>
                <a:spcPts val="0"/>
              </a:spcBef>
              <a:buNone/>
            </a:pPr>
            <a:r>
              <a:t/>
            </a:r>
            <a:endParaRPr sz="2000">
              <a:solidFill>
                <a:srgbClr val="DEDEDE"/>
              </a:solidFill>
              <a:latin typeface="Calibri"/>
              <a:ea typeface="Calibri"/>
              <a:cs typeface="Calibri"/>
              <a:sym typeface="Calibri"/>
            </a:endParaRPr>
          </a:p>
          <a:p>
            <a:pPr lvl="0" rtl="0" algn="ctr">
              <a:spcBef>
                <a:spcPts val="0"/>
              </a:spcBef>
              <a:buNone/>
            </a:pPr>
            <a:r>
              <a:rPr lang="en" sz="2000">
                <a:solidFill>
                  <a:srgbClr val="DEDEDE"/>
                </a:solidFill>
                <a:latin typeface="Calibri"/>
                <a:ea typeface="Calibri"/>
                <a:cs typeface="Calibri"/>
                <a:sym typeface="Calibri"/>
              </a:rPr>
              <a:t>Voters are very particular about which issues they want to hear about</a:t>
            </a:r>
          </a:p>
          <a:p>
            <a:pPr lvl="0" rtl="0">
              <a:spcBef>
                <a:spcPts val="0"/>
              </a:spcBef>
              <a:buNone/>
            </a:pPr>
            <a:r>
              <a:t/>
            </a:r>
            <a:endParaRPr sz="2000">
              <a:solidFill>
                <a:srgbClr val="DEDEDE"/>
              </a:solidFill>
            </a:endParaRPr>
          </a:p>
          <a:p>
            <a:pPr lvl="0" rtl="0">
              <a:spcBef>
                <a:spcPts val="0"/>
              </a:spcBef>
              <a:buNone/>
            </a:pPr>
            <a:r>
              <a:t/>
            </a:r>
            <a:endParaRPr sz="2000">
              <a:solidFill>
                <a:srgbClr val="DEDEDE"/>
              </a:solidFill>
            </a:endParaRPr>
          </a:p>
        </p:txBody>
      </p:sp>
      <p:sp>
        <p:nvSpPr>
          <p:cNvPr id="212" name="Shape 212"/>
          <p:cNvSpPr txBox="1"/>
          <p:nvPr/>
        </p:nvSpPr>
        <p:spPr>
          <a:xfrm>
            <a:off x="3335350" y="3147200"/>
            <a:ext cx="5624400" cy="1793400"/>
          </a:xfrm>
          <a:prstGeom prst="rect">
            <a:avLst/>
          </a:prstGeom>
          <a:noFill/>
          <a:ln cap="flat" cmpd="sng" w="19050">
            <a:solidFill>
              <a:schemeClr val="lt2"/>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en" sz="3600">
                <a:solidFill>
                  <a:schemeClr val="lt1"/>
                </a:solidFill>
                <a:latin typeface="Oswald"/>
                <a:ea typeface="Oswald"/>
                <a:cs typeface="Oswald"/>
                <a:sym typeface="Oswald"/>
              </a:rPr>
              <a:t>Questions</a:t>
            </a:r>
          </a:p>
          <a:p>
            <a:pPr lvl="0">
              <a:spcBef>
                <a:spcPts val="0"/>
              </a:spcBef>
              <a:buNone/>
            </a:pPr>
            <a:r>
              <a:t/>
            </a:r>
            <a:endParaRPr sz="2000">
              <a:solidFill>
                <a:srgbClr val="DEDEDE"/>
              </a:solidFill>
              <a:latin typeface="Calibri"/>
              <a:ea typeface="Calibri"/>
              <a:cs typeface="Calibri"/>
              <a:sym typeface="Calibri"/>
            </a:endParaRPr>
          </a:p>
          <a:p>
            <a:pPr lvl="0" rtl="0" algn="ctr">
              <a:spcBef>
                <a:spcPts val="0"/>
              </a:spcBef>
              <a:buNone/>
            </a:pPr>
            <a:r>
              <a:rPr lang="en" sz="2000">
                <a:solidFill>
                  <a:srgbClr val="DEDEDE"/>
                </a:solidFill>
                <a:latin typeface="Calibri"/>
                <a:ea typeface="Calibri"/>
                <a:cs typeface="Calibri"/>
                <a:sym typeface="Calibri"/>
              </a:rPr>
              <a:t>How can we balance high information with minimal to low user effort?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a:t>Summary</a:t>
            </a:r>
          </a:p>
        </p:txBody>
      </p:sp>
      <p:sp>
        <p:nvSpPr>
          <p:cNvPr id="218" name="Shape 218"/>
          <p:cNvSpPr txBox="1"/>
          <p:nvPr/>
        </p:nvSpPr>
        <p:spPr>
          <a:xfrm>
            <a:off x="642950" y="1703500"/>
            <a:ext cx="8182200" cy="31752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Calibri"/>
                <a:ea typeface="Calibri"/>
                <a:cs typeface="Calibri"/>
                <a:sym typeface="Calibri"/>
              </a:rPr>
              <a:t>Most people know </a:t>
            </a:r>
            <a:r>
              <a:rPr b="1" lang="en" sz="2400">
                <a:solidFill>
                  <a:srgbClr val="FFFFFF"/>
                </a:solidFill>
                <a:latin typeface="Calibri"/>
                <a:ea typeface="Calibri"/>
                <a:cs typeface="Calibri"/>
                <a:sym typeface="Calibri"/>
              </a:rPr>
              <a:t>nothing</a:t>
            </a:r>
            <a:r>
              <a:rPr lang="en" sz="2400">
                <a:solidFill>
                  <a:srgbClr val="FFFFFF"/>
                </a:solidFill>
                <a:latin typeface="Calibri"/>
                <a:ea typeface="Calibri"/>
                <a:cs typeface="Calibri"/>
                <a:sym typeface="Calibri"/>
              </a:rPr>
              <a:t> about their local government, but are curious about the issues that matter to them</a:t>
            </a:r>
          </a:p>
          <a:p>
            <a:pPr lvl="0">
              <a:spcBef>
                <a:spcPts val="0"/>
              </a:spcBef>
              <a:buNone/>
            </a:pPr>
            <a:r>
              <a:t/>
            </a:r>
            <a:endParaRPr sz="2400">
              <a:solidFill>
                <a:srgbClr val="FFFFFF"/>
              </a:solidFill>
              <a:latin typeface="Calibri"/>
              <a:ea typeface="Calibri"/>
              <a:cs typeface="Calibri"/>
              <a:sym typeface="Calibri"/>
            </a:endParaRPr>
          </a:p>
          <a:p>
            <a:pPr lvl="0">
              <a:spcBef>
                <a:spcPts val="0"/>
              </a:spcBef>
              <a:buNone/>
            </a:pPr>
            <a:r>
              <a:rPr lang="en" sz="2400">
                <a:solidFill>
                  <a:srgbClr val="FFFFFF"/>
                </a:solidFill>
                <a:latin typeface="Calibri"/>
                <a:ea typeface="Calibri"/>
                <a:cs typeface="Calibri"/>
                <a:sym typeface="Calibri"/>
              </a:rPr>
              <a:t>A large</a:t>
            </a:r>
            <a:r>
              <a:rPr b="1" lang="en" sz="2400">
                <a:solidFill>
                  <a:srgbClr val="FFFFFF"/>
                </a:solidFill>
                <a:latin typeface="Calibri"/>
                <a:ea typeface="Calibri"/>
                <a:cs typeface="Calibri"/>
                <a:sym typeface="Calibri"/>
              </a:rPr>
              <a:t> hindrance</a:t>
            </a:r>
            <a:r>
              <a:rPr lang="en" sz="2400">
                <a:solidFill>
                  <a:srgbClr val="FFFFFF"/>
                </a:solidFill>
                <a:latin typeface="Calibri"/>
                <a:ea typeface="Calibri"/>
                <a:cs typeface="Calibri"/>
                <a:sym typeface="Calibri"/>
              </a:rPr>
              <a:t> in being informed about local issues is the lack of a centralized resource, aside from the actual ballot</a:t>
            </a:r>
          </a:p>
          <a:p>
            <a:pPr lvl="0">
              <a:spcBef>
                <a:spcPts val="0"/>
              </a:spcBef>
              <a:buNone/>
            </a:pPr>
            <a:r>
              <a:t/>
            </a:r>
            <a:endParaRPr sz="2400">
              <a:solidFill>
                <a:srgbClr val="FFFFFF"/>
              </a:solidFill>
              <a:latin typeface="Calibri"/>
              <a:ea typeface="Calibri"/>
              <a:cs typeface="Calibri"/>
              <a:sym typeface="Calibri"/>
            </a:endParaRPr>
          </a:p>
          <a:p>
            <a:pPr lvl="0" rtl="0">
              <a:spcBef>
                <a:spcPts val="0"/>
              </a:spcBef>
              <a:buNone/>
            </a:pPr>
            <a:r>
              <a:rPr lang="en" sz="2400">
                <a:solidFill>
                  <a:srgbClr val="FFFFFF"/>
                </a:solidFill>
                <a:latin typeface="Calibri"/>
                <a:ea typeface="Calibri"/>
                <a:cs typeface="Calibri"/>
                <a:sym typeface="Calibri"/>
              </a:rPr>
              <a:t>Information on the ballot may not be </a:t>
            </a:r>
            <a:r>
              <a:rPr b="1" lang="en" sz="2400">
                <a:solidFill>
                  <a:srgbClr val="FFFFFF"/>
                </a:solidFill>
                <a:latin typeface="Calibri"/>
                <a:ea typeface="Calibri"/>
                <a:cs typeface="Calibri"/>
                <a:sym typeface="Calibri"/>
              </a:rPr>
              <a:t>factually accurate </a:t>
            </a:r>
            <a:r>
              <a:rPr lang="en" sz="2400">
                <a:solidFill>
                  <a:srgbClr val="FFFFFF"/>
                </a:solidFill>
                <a:latin typeface="Calibri"/>
                <a:ea typeface="Calibri"/>
                <a:cs typeface="Calibri"/>
                <a:sym typeface="Calibri"/>
              </a:rPr>
              <a:t>- need a way to present info concisely and factually</a:t>
            </a:r>
          </a:p>
        </p:txBody>
      </p:sp>
      <p:sp>
        <p:nvSpPr>
          <p:cNvPr id="219" name="Shape 219"/>
          <p:cNvSpPr/>
          <p:nvPr/>
        </p:nvSpPr>
        <p:spPr>
          <a:xfrm>
            <a:off x="16500" y="14500"/>
            <a:ext cx="9144000" cy="12318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4800">
                <a:solidFill>
                  <a:schemeClr val="lt1"/>
                </a:solidFill>
                <a:latin typeface="Oswald"/>
                <a:ea typeface="Oswald"/>
                <a:cs typeface="Oswald"/>
                <a:sym typeface="Oswald"/>
              </a:rPr>
              <a:t>SUMMARY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p:nvPr/>
        </p:nvSpPr>
        <p:spPr>
          <a:xfrm>
            <a:off x="0" y="0"/>
            <a:ext cx="9161099" cy="24845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7" name="Shape 67"/>
          <p:cNvSpPr txBox="1"/>
          <p:nvPr>
            <p:ph idx="4294967295" type="title"/>
          </p:nvPr>
        </p:nvSpPr>
        <p:spPr>
          <a:xfrm>
            <a:off x="311700" y="220100"/>
            <a:ext cx="8520599" cy="1012199"/>
          </a:xfrm>
          <a:prstGeom prst="rect">
            <a:avLst/>
          </a:prstGeom>
        </p:spPr>
        <p:txBody>
          <a:bodyPr anchorCtr="0" anchor="t" bIns="91425" lIns="91425" rIns="91425" tIns="91425">
            <a:noAutofit/>
          </a:bodyPr>
          <a:lstStyle/>
          <a:p>
            <a:pPr lvl="0" rtl="0" algn="ctr">
              <a:spcBef>
                <a:spcPts val="0"/>
              </a:spcBef>
              <a:spcAft>
                <a:spcPts val="400"/>
              </a:spcAft>
              <a:buNone/>
            </a:pPr>
            <a:r>
              <a:rPr lang="en"/>
              <a:t>The team</a:t>
            </a:r>
          </a:p>
          <a:p>
            <a:pPr lvl="0" rtl="0" algn="ctr">
              <a:spcBef>
                <a:spcPts val="0"/>
              </a:spcBef>
              <a:spcAft>
                <a:spcPts val="400"/>
              </a:spcAft>
              <a:buNone/>
            </a:pPr>
            <a:r>
              <a:rPr i="1" lang="en" sz="1600"/>
              <a:t>Answer the question, “Why are we the ones to solve the problem we identified?”</a:t>
            </a:r>
          </a:p>
        </p:txBody>
      </p:sp>
      <p:pic>
        <p:nvPicPr>
          <p:cNvPr descr="headshot.jpg.jpeg" id="68" name="Shape 68"/>
          <p:cNvPicPr preferRelativeResize="0"/>
          <p:nvPr/>
        </p:nvPicPr>
        <p:blipFill rotWithShape="1">
          <a:blip r:embed="rId3">
            <a:alphaModFix/>
          </a:blip>
          <a:srcRect b="149" l="0" r="0" t="159"/>
          <a:stretch/>
        </p:blipFill>
        <p:spPr>
          <a:xfrm>
            <a:off x="344525" y="1363020"/>
            <a:ext cx="1644300" cy="1644300"/>
          </a:xfrm>
          <a:prstGeom prst="ellipse">
            <a:avLst/>
          </a:prstGeom>
          <a:noFill/>
          <a:ln>
            <a:noFill/>
          </a:ln>
        </p:spPr>
      </p:pic>
      <p:pic>
        <p:nvPicPr>
          <p:cNvPr descr="Gill headshot.jpg" id="69" name="Shape 69"/>
          <p:cNvPicPr preferRelativeResize="0"/>
          <p:nvPr/>
        </p:nvPicPr>
        <p:blipFill rotWithShape="1">
          <a:blip r:embed="rId4">
            <a:alphaModFix/>
          </a:blip>
          <a:srcRect b="8622" l="0" r="0" t="8622"/>
          <a:stretch/>
        </p:blipFill>
        <p:spPr>
          <a:xfrm>
            <a:off x="2562467" y="1363170"/>
            <a:ext cx="1644300" cy="1644000"/>
          </a:xfrm>
          <a:prstGeom prst="ellipse">
            <a:avLst/>
          </a:prstGeom>
          <a:noFill/>
          <a:ln>
            <a:noFill/>
          </a:ln>
        </p:spPr>
      </p:pic>
      <p:pic>
        <p:nvPicPr>
          <p:cNvPr descr="headshot.jpg" id="70" name="Shape 70"/>
          <p:cNvPicPr preferRelativeResize="0"/>
          <p:nvPr/>
        </p:nvPicPr>
        <p:blipFill rotWithShape="1">
          <a:blip r:embed="rId5">
            <a:alphaModFix/>
          </a:blip>
          <a:srcRect b="0" l="16750" r="16750" t="0"/>
          <a:stretch/>
        </p:blipFill>
        <p:spPr>
          <a:xfrm>
            <a:off x="4856628" y="1363007"/>
            <a:ext cx="1644300" cy="1644300"/>
          </a:xfrm>
          <a:prstGeom prst="ellipse">
            <a:avLst/>
          </a:prstGeom>
          <a:noFill/>
          <a:ln>
            <a:noFill/>
          </a:ln>
        </p:spPr>
      </p:pic>
      <p:sp>
        <p:nvSpPr>
          <p:cNvPr id="71" name="Shape 71"/>
          <p:cNvSpPr txBox="1"/>
          <p:nvPr>
            <p:ph idx="4294967295" type="title"/>
          </p:nvPr>
        </p:nvSpPr>
        <p:spPr>
          <a:xfrm>
            <a:off x="155525" y="3047794"/>
            <a:ext cx="2022300" cy="578699"/>
          </a:xfrm>
          <a:prstGeom prst="rect">
            <a:avLst/>
          </a:prstGeom>
        </p:spPr>
        <p:txBody>
          <a:bodyPr anchorCtr="0" anchor="b" bIns="91425" lIns="91425" rIns="91425" tIns="91425">
            <a:noAutofit/>
          </a:bodyPr>
          <a:lstStyle/>
          <a:p>
            <a:pPr lvl="0" rtl="0" algn="ctr">
              <a:spcBef>
                <a:spcPts val="0"/>
              </a:spcBef>
              <a:buNone/>
            </a:pPr>
            <a:r>
              <a:rPr lang="en" sz="2000"/>
              <a:t>Katy Shi</a:t>
            </a:r>
          </a:p>
        </p:txBody>
      </p:sp>
      <p:sp>
        <p:nvSpPr>
          <p:cNvPr id="72" name="Shape 72"/>
          <p:cNvSpPr txBox="1"/>
          <p:nvPr>
            <p:ph idx="4294967295" type="body"/>
          </p:nvPr>
        </p:nvSpPr>
        <p:spPr>
          <a:xfrm>
            <a:off x="155525" y="3572412"/>
            <a:ext cx="2022300" cy="11538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dk2"/>
                </a:solidFill>
                <a:latin typeface="Calibri"/>
                <a:ea typeface="Calibri"/>
                <a:cs typeface="Calibri"/>
                <a:sym typeface="Calibri"/>
              </a:rPr>
              <a:t>Columbia, MO</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Junior</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Computer Science</a:t>
            </a:r>
          </a:p>
        </p:txBody>
      </p:sp>
      <p:sp>
        <p:nvSpPr>
          <p:cNvPr id="73" name="Shape 73"/>
          <p:cNvSpPr txBox="1"/>
          <p:nvPr>
            <p:ph idx="4294967295" type="title"/>
          </p:nvPr>
        </p:nvSpPr>
        <p:spPr>
          <a:xfrm>
            <a:off x="2373467" y="3047794"/>
            <a:ext cx="2022300" cy="578699"/>
          </a:xfrm>
          <a:prstGeom prst="rect">
            <a:avLst/>
          </a:prstGeom>
        </p:spPr>
        <p:txBody>
          <a:bodyPr anchorCtr="0" anchor="b" bIns="91425" lIns="91425" rIns="91425" tIns="91425">
            <a:noAutofit/>
          </a:bodyPr>
          <a:lstStyle/>
          <a:p>
            <a:pPr lvl="0" rtl="0" algn="ctr">
              <a:spcBef>
                <a:spcPts val="0"/>
              </a:spcBef>
              <a:buNone/>
            </a:pPr>
            <a:r>
              <a:rPr lang="en" sz="2000"/>
              <a:t>Alex Gill </a:t>
            </a:r>
          </a:p>
        </p:txBody>
      </p:sp>
      <p:sp>
        <p:nvSpPr>
          <p:cNvPr id="74" name="Shape 74"/>
          <p:cNvSpPr txBox="1"/>
          <p:nvPr>
            <p:ph idx="4294967295" type="title"/>
          </p:nvPr>
        </p:nvSpPr>
        <p:spPr>
          <a:xfrm>
            <a:off x="4667628" y="3047794"/>
            <a:ext cx="2022300" cy="578699"/>
          </a:xfrm>
          <a:prstGeom prst="rect">
            <a:avLst/>
          </a:prstGeom>
        </p:spPr>
        <p:txBody>
          <a:bodyPr anchorCtr="0" anchor="b" bIns="91425" lIns="91425" rIns="91425" tIns="91425">
            <a:noAutofit/>
          </a:bodyPr>
          <a:lstStyle/>
          <a:p>
            <a:pPr lvl="0" rtl="0" algn="ctr">
              <a:spcBef>
                <a:spcPts val="0"/>
              </a:spcBef>
              <a:buNone/>
            </a:pPr>
            <a:r>
              <a:rPr lang="en" sz="2000"/>
              <a:t>Trina Sarkar</a:t>
            </a:r>
          </a:p>
        </p:txBody>
      </p:sp>
      <p:sp>
        <p:nvSpPr>
          <p:cNvPr id="75" name="Shape 75"/>
          <p:cNvSpPr txBox="1"/>
          <p:nvPr>
            <p:ph idx="4294967295" type="body"/>
          </p:nvPr>
        </p:nvSpPr>
        <p:spPr>
          <a:xfrm>
            <a:off x="2449667" y="3572412"/>
            <a:ext cx="2022299" cy="11538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dk2"/>
                </a:solidFill>
                <a:latin typeface="Calibri"/>
                <a:ea typeface="Calibri"/>
                <a:cs typeface="Calibri"/>
                <a:sym typeface="Calibri"/>
              </a:rPr>
              <a:t>Portland, OR</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Junior</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Symbolic Systems</a:t>
            </a:r>
          </a:p>
        </p:txBody>
      </p:sp>
      <p:sp>
        <p:nvSpPr>
          <p:cNvPr id="76" name="Shape 76"/>
          <p:cNvSpPr txBox="1"/>
          <p:nvPr>
            <p:ph idx="4294967295" type="body"/>
          </p:nvPr>
        </p:nvSpPr>
        <p:spPr>
          <a:xfrm>
            <a:off x="4667628" y="3572412"/>
            <a:ext cx="2022300" cy="11538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dk2"/>
                </a:solidFill>
                <a:latin typeface="Calibri"/>
                <a:ea typeface="Calibri"/>
                <a:cs typeface="Calibri"/>
                <a:sym typeface="Calibri"/>
              </a:rPr>
              <a:t>Irvine, CA </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Junior   </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Computer Science</a:t>
            </a:r>
          </a:p>
          <a:p>
            <a:pPr lvl="0" rtl="0" algn="ctr">
              <a:lnSpc>
                <a:spcPct val="100000"/>
              </a:lnSpc>
              <a:spcBef>
                <a:spcPts val="0"/>
              </a:spcBef>
              <a:buNone/>
            </a:pPr>
            <a:r>
              <a:t/>
            </a:r>
            <a:endParaRPr>
              <a:solidFill>
                <a:schemeClr val="dk2"/>
              </a:solidFill>
              <a:latin typeface="Calibri"/>
              <a:ea typeface="Calibri"/>
              <a:cs typeface="Calibri"/>
              <a:sym typeface="Calibri"/>
            </a:endParaRPr>
          </a:p>
        </p:txBody>
      </p:sp>
      <p:pic>
        <p:nvPicPr>
          <p:cNvPr descr="caro.JPG" id="77" name="Shape 77"/>
          <p:cNvPicPr preferRelativeResize="0"/>
          <p:nvPr/>
        </p:nvPicPr>
        <p:blipFill rotWithShape="1">
          <a:blip r:embed="rId6">
            <a:alphaModFix/>
          </a:blip>
          <a:srcRect b="0" l="9974" r="9974" t="0"/>
          <a:stretch/>
        </p:blipFill>
        <p:spPr>
          <a:xfrm>
            <a:off x="7074589" y="1363020"/>
            <a:ext cx="1644300" cy="1644300"/>
          </a:xfrm>
          <a:prstGeom prst="ellipse">
            <a:avLst/>
          </a:prstGeom>
          <a:noFill/>
          <a:ln>
            <a:noFill/>
          </a:ln>
        </p:spPr>
      </p:pic>
      <p:sp>
        <p:nvSpPr>
          <p:cNvPr id="78" name="Shape 78"/>
          <p:cNvSpPr txBox="1"/>
          <p:nvPr>
            <p:ph idx="4294967295" type="title"/>
          </p:nvPr>
        </p:nvSpPr>
        <p:spPr>
          <a:xfrm>
            <a:off x="6809401" y="3047800"/>
            <a:ext cx="2258400" cy="578700"/>
          </a:xfrm>
          <a:prstGeom prst="rect">
            <a:avLst/>
          </a:prstGeom>
        </p:spPr>
        <p:txBody>
          <a:bodyPr anchorCtr="0" anchor="b" bIns="91425" lIns="91425" rIns="91425" tIns="91425">
            <a:noAutofit/>
          </a:bodyPr>
          <a:lstStyle/>
          <a:p>
            <a:pPr lvl="0" rtl="0" algn="ctr">
              <a:spcBef>
                <a:spcPts val="0"/>
              </a:spcBef>
              <a:buNone/>
            </a:pPr>
            <a:r>
              <a:rPr lang="en" sz="2000"/>
              <a:t>Ana Carolina Mexia</a:t>
            </a:r>
          </a:p>
        </p:txBody>
      </p:sp>
      <p:sp>
        <p:nvSpPr>
          <p:cNvPr id="79" name="Shape 79"/>
          <p:cNvSpPr txBox="1"/>
          <p:nvPr>
            <p:ph idx="4294967295" type="body"/>
          </p:nvPr>
        </p:nvSpPr>
        <p:spPr>
          <a:xfrm>
            <a:off x="6885589" y="3572412"/>
            <a:ext cx="2022300" cy="11538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dk2"/>
                </a:solidFill>
                <a:latin typeface="Calibri"/>
                <a:ea typeface="Calibri"/>
                <a:cs typeface="Calibri"/>
                <a:sym typeface="Calibri"/>
              </a:rPr>
              <a:t>Mexico City </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Junior</a:t>
            </a:r>
            <a:r>
              <a:rPr lang="en">
                <a:solidFill>
                  <a:schemeClr val="dk2"/>
                </a:solidFill>
                <a:latin typeface="Calibri"/>
                <a:ea typeface="Calibri"/>
                <a:cs typeface="Calibri"/>
                <a:sym typeface="Calibri"/>
              </a:rPr>
              <a:t> </a:t>
            </a:r>
          </a:p>
          <a:p>
            <a:pPr lvl="0" rtl="0" algn="ctr">
              <a:lnSpc>
                <a:spcPct val="100000"/>
              </a:lnSpc>
              <a:spcBef>
                <a:spcPts val="0"/>
              </a:spcBef>
              <a:spcAft>
                <a:spcPts val="0"/>
              </a:spcAft>
              <a:buNone/>
            </a:pPr>
            <a:r>
              <a:rPr lang="en">
                <a:solidFill>
                  <a:schemeClr val="dk2"/>
                </a:solidFill>
                <a:latin typeface="Calibri"/>
                <a:ea typeface="Calibri"/>
                <a:cs typeface="Calibri"/>
                <a:sym typeface="Calibri"/>
              </a:rPr>
              <a:t>Computer Science</a:t>
            </a:r>
          </a:p>
        </p:txBody>
      </p:sp>
      <p:sp>
        <p:nvSpPr>
          <p:cNvPr id="80" name="Shape 80"/>
          <p:cNvSpPr txBox="1"/>
          <p:nvPr/>
        </p:nvSpPr>
        <p:spPr>
          <a:xfrm>
            <a:off x="214925" y="239925"/>
            <a:ext cx="3189900" cy="786600"/>
          </a:xfrm>
          <a:prstGeom prst="rect">
            <a:avLst/>
          </a:prstGeom>
          <a:noFill/>
          <a:ln>
            <a:noFill/>
          </a:ln>
        </p:spPr>
        <p:txBody>
          <a:bodyPr anchorCtr="0" anchor="ctr" bIns="91425" lIns="91425" rIns="91425" tIns="91425">
            <a:noAutofit/>
          </a:bodyPr>
          <a:lstStyle/>
          <a:p>
            <a:pPr lvl="0" rtl="0">
              <a:spcBef>
                <a:spcPts val="0"/>
              </a:spcBef>
              <a:spcAft>
                <a:spcPts val="400"/>
              </a:spcAft>
              <a:buNone/>
            </a:pPr>
            <a:r>
              <a:rPr b="1" lang="en" sz="3600">
                <a:solidFill>
                  <a:schemeClr val="lt1"/>
                </a:solidFill>
                <a:latin typeface="Oswald"/>
                <a:ea typeface="Oswald"/>
                <a:cs typeface="Oswald"/>
                <a:sym typeface="Oswald"/>
              </a:rPr>
              <a:t>TEAM</a:t>
            </a:r>
            <a:r>
              <a:rPr lang="en" sz="3000">
                <a:solidFill>
                  <a:schemeClr val="dk1"/>
                </a:solidFill>
                <a:latin typeface="Oswald"/>
                <a:ea typeface="Oswald"/>
                <a:cs typeface="Oswald"/>
                <a:sym typeface="Oswald"/>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p:nvPr/>
        </p:nvSpPr>
        <p:spPr>
          <a:xfrm>
            <a:off x="0" y="0"/>
            <a:ext cx="9161100" cy="24846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6" name="Shape 86"/>
          <p:cNvSpPr txBox="1"/>
          <p:nvPr>
            <p:ph idx="4294967295" type="title"/>
          </p:nvPr>
        </p:nvSpPr>
        <p:spPr>
          <a:xfrm>
            <a:off x="311700" y="220100"/>
            <a:ext cx="8520600" cy="1012200"/>
          </a:xfrm>
          <a:prstGeom prst="rect">
            <a:avLst/>
          </a:prstGeom>
        </p:spPr>
        <p:txBody>
          <a:bodyPr anchorCtr="0" anchor="t" bIns="91425" lIns="91425" rIns="91425" tIns="91425">
            <a:noAutofit/>
          </a:bodyPr>
          <a:lstStyle/>
          <a:p>
            <a:pPr lvl="0" rtl="0" algn="ctr">
              <a:spcBef>
                <a:spcPts val="0"/>
              </a:spcBef>
              <a:spcAft>
                <a:spcPts val="400"/>
              </a:spcAft>
              <a:buNone/>
            </a:pPr>
            <a:r>
              <a:rPr lang="en"/>
              <a:t>The team</a:t>
            </a:r>
          </a:p>
          <a:p>
            <a:pPr lvl="0" rtl="0" algn="ctr">
              <a:spcBef>
                <a:spcPts val="0"/>
              </a:spcBef>
              <a:spcAft>
                <a:spcPts val="400"/>
              </a:spcAft>
              <a:buNone/>
            </a:pPr>
            <a:r>
              <a:rPr i="1" lang="en" sz="1600"/>
              <a:t>Answer the question, “Why are we the ones to solve the problem we identified?”</a:t>
            </a:r>
          </a:p>
        </p:txBody>
      </p:sp>
      <p:pic>
        <p:nvPicPr>
          <p:cNvPr descr="auden.jpg" id="87" name="Shape 87"/>
          <p:cNvPicPr preferRelativeResize="0"/>
          <p:nvPr/>
        </p:nvPicPr>
        <p:blipFill rotWithShape="1">
          <a:blip r:embed="rId3">
            <a:alphaModFix/>
          </a:blip>
          <a:srcRect b="0" l="0" r="0" t="0"/>
          <a:stretch/>
        </p:blipFill>
        <p:spPr>
          <a:xfrm>
            <a:off x="1030325" y="1439225"/>
            <a:ext cx="1644300" cy="1644300"/>
          </a:xfrm>
          <a:prstGeom prst="ellipse">
            <a:avLst/>
          </a:prstGeom>
          <a:noFill/>
          <a:ln>
            <a:noFill/>
          </a:ln>
        </p:spPr>
      </p:pic>
      <p:pic>
        <p:nvPicPr>
          <p:cNvPr descr="lewis.jpg" id="88" name="Shape 88"/>
          <p:cNvPicPr preferRelativeResize="0"/>
          <p:nvPr/>
        </p:nvPicPr>
        <p:blipFill rotWithShape="1">
          <a:blip r:embed="rId4">
            <a:alphaModFix/>
          </a:blip>
          <a:srcRect b="9" l="0" r="0" t="9"/>
          <a:stretch/>
        </p:blipFill>
        <p:spPr>
          <a:xfrm>
            <a:off x="3869970" y="1439370"/>
            <a:ext cx="1644300" cy="1644000"/>
          </a:xfrm>
          <a:prstGeom prst="ellipse">
            <a:avLst/>
          </a:prstGeom>
          <a:noFill/>
          <a:ln>
            <a:noFill/>
          </a:ln>
        </p:spPr>
      </p:pic>
      <p:pic>
        <p:nvPicPr>
          <p:cNvPr descr="ashley.jpg" id="89" name="Shape 89"/>
          <p:cNvPicPr preferRelativeResize="0"/>
          <p:nvPr/>
        </p:nvPicPr>
        <p:blipFill rotWithShape="1">
          <a:blip r:embed="rId5">
            <a:alphaModFix/>
          </a:blip>
          <a:srcRect b="999" l="0" r="0" t="999"/>
          <a:stretch/>
        </p:blipFill>
        <p:spPr>
          <a:xfrm>
            <a:off x="6609228" y="1439207"/>
            <a:ext cx="1644300" cy="1644300"/>
          </a:xfrm>
          <a:prstGeom prst="ellipse">
            <a:avLst/>
          </a:prstGeom>
          <a:noFill/>
          <a:ln>
            <a:noFill/>
          </a:ln>
        </p:spPr>
      </p:pic>
      <p:sp>
        <p:nvSpPr>
          <p:cNvPr id="90" name="Shape 90"/>
          <p:cNvSpPr txBox="1"/>
          <p:nvPr>
            <p:ph idx="4294967295" type="title"/>
          </p:nvPr>
        </p:nvSpPr>
        <p:spPr>
          <a:xfrm>
            <a:off x="841325" y="3047794"/>
            <a:ext cx="2022300" cy="578699"/>
          </a:xfrm>
          <a:prstGeom prst="rect">
            <a:avLst/>
          </a:prstGeom>
        </p:spPr>
        <p:txBody>
          <a:bodyPr anchorCtr="0" anchor="b" bIns="91425" lIns="91425" rIns="91425" tIns="91425">
            <a:noAutofit/>
          </a:bodyPr>
          <a:lstStyle/>
          <a:p>
            <a:pPr lvl="0" rtl="0" algn="ctr">
              <a:spcBef>
                <a:spcPts val="0"/>
              </a:spcBef>
              <a:buNone/>
            </a:pPr>
            <a:r>
              <a:rPr lang="en" sz="2000"/>
              <a:t>Auden Ehringer</a:t>
            </a:r>
          </a:p>
        </p:txBody>
      </p:sp>
      <p:sp>
        <p:nvSpPr>
          <p:cNvPr id="91" name="Shape 91"/>
          <p:cNvSpPr txBox="1"/>
          <p:nvPr>
            <p:ph idx="4294967295" type="body"/>
          </p:nvPr>
        </p:nvSpPr>
        <p:spPr>
          <a:xfrm>
            <a:off x="841325" y="3572424"/>
            <a:ext cx="2022300" cy="1498500"/>
          </a:xfrm>
          <a:prstGeom prst="rect">
            <a:avLst/>
          </a:prstGeom>
          <a:solidFill>
            <a:schemeClr val="lt2"/>
          </a:solidFill>
          <a:ln cap="flat" cmpd="sng" w="9525">
            <a:solidFill>
              <a:schemeClr val="lt1"/>
            </a:solidFill>
            <a:prstDash val="solid"/>
            <a:round/>
            <a:headEnd len="med" w="med" type="none"/>
            <a:tailEnd len="med" w="med" type="none"/>
          </a:ln>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lt1"/>
                </a:solidFill>
                <a:latin typeface="Calibri"/>
                <a:ea typeface="Calibri"/>
                <a:cs typeface="Calibri"/>
                <a:sym typeface="Calibri"/>
              </a:rPr>
              <a:t>Electrical Engineer</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20 </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Orinda California</a:t>
            </a:r>
          </a:p>
          <a:p>
            <a:pPr lvl="0" rtl="0" algn="ctr">
              <a:lnSpc>
                <a:spcPct val="100000"/>
              </a:lnSpc>
              <a:spcBef>
                <a:spcPts val="0"/>
              </a:spcBef>
              <a:spcAft>
                <a:spcPts val="0"/>
              </a:spcAft>
              <a:buNone/>
            </a:pPr>
            <a:r>
              <a:t/>
            </a:r>
            <a:endParaRPr>
              <a:solidFill>
                <a:schemeClr val="lt1"/>
              </a:solidFill>
              <a:latin typeface="Calibri"/>
              <a:ea typeface="Calibri"/>
              <a:cs typeface="Calibri"/>
              <a:sym typeface="Calibri"/>
            </a:endParaRPr>
          </a:p>
          <a:p>
            <a:pPr lvl="0" rtl="0" algn="ctr">
              <a:lnSpc>
                <a:spcPct val="100000"/>
              </a:lnSpc>
              <a:spcBef>
                <a:spcPts val="0"/>
              </a:spcBef>
              <a:spcAft>
                <a:spcPts val="0"/>
              </a:spcAft>
              <a:buNone/>
            </a:pPr>
            <a:r>
              <a:rPr b="1" lang="en">
                <a:solidFill>
                  <a:schemeClr val="lt1"/>
                </a:solidFill>
                <a:latin typeface="Oswald"/>
                <a:ea typeface="Oswald"/>
                <a:cs typeface="Oswald"/>
                <a:sym typeface="Oswald"/>
              </a:rPr>
              <a:t>EXPERT </a:t>
            </a:r>
          </a:p>
        </p:txBody>
      </p:sp>
      <p:sp>
        <p:nvSpPr>
          <p:cNvPr id="92" name="Shape 92"/>
          <p:cNvSpPr txBox="1"/>
          <p:nvPr>
            <p:ph idx="4294967295" type="title"/>
          </p:nvPr>
        </p:nvSpPr>
        <p:spPr>
          <a:xfrm>
            <a:off x="3757170" y="3047794"/>
            <a:ext cx="2022300" cy="578699"/>
          </a:xfrm>
          <a:prstGeom prst="rect">
            <a:avLst/>
          </a:prstGeom>
        </p:spPr>
        <p:txBody>
          <a:bodyPr anchorCtr="0" anchor="b" bIns="91425" lIns="91425" rIns="91425" tIns="91425">
            <a:noAutofit/>
          </a:bodyPr>
          <a:lstStyle/>
          <a:p>
            <a:pPr lvl="0" rtl="0" algn="ctr">
              <a:spcBef>
                <a:spcPts val="0"/>
              </a:spcBef>
              <a:buNone/>
            </a:pPr>
            <a:r>
              <a:rPr lang="en" sz="2000"/>
              <a:t>Lewis Kaneshiro</a:t>
            </a:r>
          </a:p>
        </p:txBody>
      </p:sp>
      <p:sp>
        <p:nvSpPr>
          <p:cNvPr id="93" name="Shape 93"/>
          <p:cNvSpPr txBox="1"/>
          <p:nvPr>
            <p:ph idx="4294967295" type="title"/>
          </p:nvPr>
        </p:nvSpPr>
        <p:spPr>
          <a:xfrm>
            <a:off x="6420228" y="3047794"/>
            <a:ext cx="2022300" cy="578699"/>
          </a:xfrm>
          <a:prstGeom prst="rect">
            <a:avLst/>
          </a:prstGeom>
        </p:spPr>
        <p:txBody>
          <a:bodyPr anchorCtr="0" anchor="b" bIns="91425" lIns="91425" rIns="91425" tIns="91425">
            <a:noAutofit/>
          </a:bodyPr>
          <a:lstStyle/>
          <a:p>
            <a:pPr lvl="0" rtl="0" algn="ctr">
              <a:spcBef>
                <a:spcPts val="0"/>
              </a:spcBef>
              <a:buNone/>
            </a:pPr>
            <a:r>
              <a:rPr lang="en" sz="2000"/>
              <a:t>Ashley Akinola</a:t>
            </a:r>
          </a:p>
        </p:txBody>
      </p:sp>
      <p:sp>
        <p:nvSpPr>
          <p:cNvPr id="94" name="Shape 94"/>
          <p:cNvSpPr txBox="1"/>
          <p:nvPr>
            <p:ph idx="4294967295" type="body"/>
          </p:nvPr>
        </p:nvSpPr>
        <p:spPr>
          <a:xfrm>
            <a:off x="3757175" y="3572425"/>
            <a:ext cx="2022300" cy="1498500"/>
          </a:xfrm>
          <a:prstGeom prst="rect">
            <a:avLst/>
          </a:prstGeom>
          <a:solidFill>
            <a:schemeClr val="lt2"/>
          </a:solidFill>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lt1"/>
                </a:solidFill>
                <a:latin typeface="Calibri"/>
                <a:ea typeface="Calibri"/>
                <a:cs typeface="Calibri"/>
                <a:sym typeface="Calibri"/>
              </a:rPr>
              <a:t>Entrepreneur</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45</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Native Hawaiian</a:t>
            </a:r>
          </a:p>
          <a:p>
            <a:pPr lvl="0" rtl="0" algn="ctr">
              <a:lnSpc>
                <a:spcPct val="100000"/>
              </a:lnSpc>
              <a:spcBef>
                <a:spcPts val="0"/>
              </a:spcBef>
              <a:spcAft>
                <a:spcPts val="0"/>
              </a:spcAft>
              <a:buNone/>
            </a:pPr>
            <a:r>
              <a:t/>
            </a:r>
            <a:endParaRPr>
              <a:solidFill>
                <a:schemeClr val="lt1"/>
              </a:solidFill>
              <a:latin typeface="Calibri"/>
              <a:ea typeface="Calibri"/>
              <a:cs typeface="Calibri"/>
              <a:sym typeface="Calibri"/>
            </a:endParaRPr>
          </a:p>
          <a:p>
            <a:pPr lvl="0" rtl="0" algn="ctr">
              <a:lnSpc>
                <a:spcPct val="100000"/>
              </a:lnSpc>
              <a:spcBef>
                <a:spcPts val="0"/>
              </a:spcBef>
              <a:spcAft>
                <a:spcPts val="0"/>
              </a:spcAft>
              <a:buNone/>
            </a:pPr>
            <a:r>
              <a:rPr b="1" lang="en">
                <a:solidFill>
                  <a:schemeClr val="lt1"/>
                </a:solidFill>
                <a:latin typeface="Oswald"/>
                <a:ea typeface="Oswald"/>
                <a:cs typeface="Oswald"/>
                <a:sym typeface="Oswald"/>
              </a:rPr>
              <a:t>ADULT</a:t>
            </a:r>
          </a:p>
          <a:p>
            <a:pPr lvl="0" rtl="0" algn="ctr">
              <a:lnSpc>
                <a:spcPct val="100000"/>
              </a:lnSpc>
              <a:spcBef>
                <a:spcPts val="0"/>
              </a:spcBef>
              <a:spcAft>
                <a:spcPts val="0"/>
              </a:spcAft>
              <a:buNone/>
            </a:pPr>
            <a:r>
              <a:t/>
            </a:r>
            <a:endParaRPr>
              <a:solidFill>
                <a:schemeClr val="lt1"/>
              </a:solidFill>
              <a:latin typeface="Calibri"/>
              <a:ea typeface="Calibri"/>
              <a:cs typeface="Calibri"/>
              <a:sym typeface="Calibri"/>
            </a:endParaRPr>
          </a:p>
          <a:p>
            <a:pPr lvl="0" rtl="0" algn="ctr">
              <a:lnSpc>
                <a:spcPct val="100000"/>
              </a:lnSpc>
              <a:spcBef>
                <a:spcPts val="0"/>
              </a:spcBef>
              <a:spcAft>
                <a:spcPts val="0"/>
              </a:spcAft>
              <a:buNone/>
            </a:pPr>
            <a:r>
              <a:t/>
            </a:r>
            <a:endParaRPr>
              <a:solidFill>
                <a:schemeClr val="lt1"/>
              </a:solidFill>
              <a:latin typeface="Calibri"/>
              <a:ea typeface="Calibri"/>
              <a:cs typeface="Calibri"/>
              <a:sym typeface="Calibri"/>
            </a:endParaRPr>
          </a:p>
        </p:txBody>
      </p:sp>
      <p:sp>
        <p:nvSpPr>
          <p:cNvPr id="95" name="Shape 95"/>
          <p:cNvSpPr txBox="1"/>
          <p:nvPr>
            <p:ph idx="4294967295" type="body"/>
          </p:nvPr>
        </p:nvSpPr>
        <p:spPr>
          <a:xfrm>
            <a:off x="6420225" y="3572424"/>
            <a:ext cx="2022300" cy="1498500"/>
          </a:xfrm>
          <a:prstGeom prst="rect">
            <a:avLst/>
          </a:prstGeom>
          <a:solidFill>
            <a:schemeClr val="lt2"/>
          </a:solidFill>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lt1"/>
                </a:solidFill>
                <a:latin typeface="Calibri"/>
                <a:ea typeface="Calibri"/>
                <a:cs typeface="Calibri"/>
                <a:sym typeface="Calibri"/>
              </a:rPr>
              <a:t>Economics</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20 </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Irvine California  </a:t>
            </a:r>
          </a:p>
          <a:p>
            <a:pPr lvl="0" rtl="0" algn="ctr">
              <a:lnSpc>
                <a:spcPct val="100000"/>
              </a:lnSpc>
              <a:spcBef>
                <a:spcPts val="0"/>
              </a:spcBef>
              <a:spcAft>
                <a:spcPts val="0"/>
              </a:spcAft>
              <a:buNone/>
            </a:pPr>
            <a:r>
              <a:t/>
            </a:r>
            <a:endParaRPr>
              <a:solidFill>
                <a:schemeClr val="lt1"/>
              </a:solidFill>
              <a:latin typeface="Calibri"/>
              <a:ea typeface="Calibri"/>
              <a:cs typeface="Calibri"/>
              <a:sym typeface="Calibri"/>
            </a:endParaRPr>
          </a:p>
          <a:p>
            <a:pPr lvl="0" rtl="0" algn="ctr">
              <a:lnSpc>
                <a:spcPct val="100000"/>
              </a:lnSpc>
              <a:spcBef>
                <a:spcPts val="0"/>
              </a:spcBef>
              <a:spcAft>
                <a:spcPts val="0"/>
              </a:spcAft>
              <a:buNone/>
            </a:pPr>
            <a:r>
              <a:rPr b="1" lang="en">
                <a:solidFill>
                  <a:schemeClr val="lt1"/>
                </a:solidFill>
                <a:latin typeface="Oswald"/>
                <a:ea typeface="Oswald"/>
                <a:cs typeface="Oswald"/>
                <a:sym typeface="Oswald"/>
              </a:rPr>
              <a:t>YOUNG ADULT </a:t>
            </a:r>
          </a:p>
        </p:txBody>
      </p:sp>
      <p:sp>
        <p:nvSpPr>
          <p:cNvPr id="96" name="Shape 96"/>
          <p:cNvSpPr txBox="1"/>
          <p:nvPr/>
        </p:nvSpPr>
        <p:spPr>
          <a:xfrm>
            <a:off x="214925" y="239925"/>
            <a:ext cx="3189900" cy="786600"/>
          </a:xfrm>
          <a:prstGeom prst="rect">
            <a:avLst/>
          </a:prstGeom>
          <a:noFill/>
          <a:ln>
            <a:noFill/>
          </a:ln>
        </p:spPr>
        <p:txBody>
          <a:bodyPr anchorCtr="0" anchor="ctr" bIns="91425" lIns="91425" rIns="91425" tIns="91425">
            <a:noAutofit/>
          </a:bodyPr>
          <a:lstStyle/>
          <a:p>
            <a:pPr lvl="0" rtl="0">
              <a:spcBef>
                <a:spcPts val="0"/>
              </a:spcBef>
              <a:spcAft>
                <a:spcPts val="400"/>
              </a:spcAft>
              <a:buNone/>
            </a:pPr>
            <a:r>
              <a:rPr b="1" lang="en" sz="3600">
                <a:solidFill>
                  <a:schemeClr val="lt1"/>
                </a:solidFill>
                <a:latin typeface="Oswald"/>
                <a:ea typeface="Oswald"/>
                <a:cs typeface="Oswald"/>
                <a:sym typeface="Oswald"/>
              </a:rPr>
              <a:t>PARTICIPANTS </a:t>
            </a:r>
            <a:r>
              <a:rPr lang="en" sz="3000">
                <a:solidFill>
                  <a:schemeClr val="dk1"/>
                </a:solidFill>
                <a:latin typeface="Oswald"/>
                <a:ea typeface="Oswald"/>
                <a:cs typeface="Oswald"/>
                <a:sym typeface="Oswald"/>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p:nvPr/>
        </p:nvSpPr>
        <p:spPr>
          <a:xfrm>
            <a:off x="0" y="0"/>
            <a:ext cx="9161100" cy="24846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idx="4294967295" type="title"/>
          </p:nvPr>
        </p:nvSpPr>
        <p:spPr>
          <a:xfrm>
            <a:off x="311700" y="220100"/>
            <a:ext cx="8520600" cy="1012200"/>
          </a:xfrm>
          <a:prstGeom prst="rect">
            <a:avLst/>
          </a:prstGeom>
        </p:spPr>
        <p:txBody>
          <a:bodyPr anchorCtr="0" anchor="t" bIns="91425" lIns="91425" rIns="91425" tIns="91425">
            <a:noAutofit/>
          </a:bodyPr>
          <a:lstStyle/>
          <a:p>
            <a:pPr lvl="0" rtl="0" algn="ctr">
              <a:spcBef>
                <a:spcPts val="0"/>
              </a:spcBef>
              <a:spcAft>
                <a:spcPts val="400"/>
              </a:spcAft>
              <a:buNone/>
            </a:pPr>
            <a:r>
              <a:rPr lang="en"/>
              <a:t>The team</a:t>
            </a:r>
          </a:p>
          <a:p>
            <a:pPr lvl="0" rtl="0" algn="ctr">
              <a:spcBef>
                <a:spcPts val="0"/>
              </a:spcBef>
              <a:spcAft>
                <a:spcPts val="400"/>
              </a:spcAft>
              <a:buNone/>
            </a:pPr>
            <a:r>
              <a:rPr i="1" lang="en" sz="1600"/>
              <a:t>Answer the question, “Why are we the ones to solve the problem we identified?”</a:t>
            </a:r>
          </a:p>
        </p:txBody>
      </p:sp>
      <p:pic>
        <p:nvPicPr>
          <p:cNvPr descr="person-outline-icon-png-person-outline-icon-png-person-17.png" id="103" name="Shape 103"/>
          <p:cNvPicPr preferRelativeResize="0"/>
          <p:nvPr/>
        </p:nvPicPr>
        <p:blipFill rotWithShape="1">
          <a:blip r:embed="rId3">
            <a:alphaModFix/>
          </a:blip>
          <a:srcRect b="0" l="0" r="0" t="0"/>
          <a:stretch/>
        </p:blipFill>
        <p:spPr>
          <a:xfrm>
            <a:off x="1306750" y="874125"/>
            <a:ext cx="2189400" cy="2189400"/>
          </a:xfrm>
          <a:prstGeom prst="ellipse">
            <a:avLst/>
          </a:prstGeom>
          <a:noFill/>
          <a:ln>
            <a:noFill/>
          </a:ln>
        </p:spPr>
      </p:pic>
      <p:sp>
        <p:nvSpPr>
          <p:cNvPr id="104" name="Shape 104"/>
          <p:cNvSpPr txBox="1"/>
          <p:nvPr>
            <p:ph idx="4294967295" type="title"/>
          </p:nvPr>
        </p:nvSpPr>
        <p:spPr>
          <a:xfrm>
            <a:off x="1399425" y="2760719"/>
            <a:ext cx="2022300" cy="578699"/>
          </a:xfrm>
          <a:prstGeom prst="rect">
            <a:avLst/>
          </a:prstGeom>
        </p:spPr>
        <p:txBody>
          <a:bodyPr anchorCtr="0" anchor="b" bIns="91425" lIns="91425" rIns="91425" tIns="91425">
            <a:noAutofit/>
          </a:bodyPr>
          <a:lstStyle/>
          <a:p>
            <a:pPr lvl="0" rtl="0" algn="ctr">
              <a:spcBef>
                <a:spcPts val="0"/>
              </a:spcBef>
              <a:buNone/>
            </a:pPr>
            <a:r>
              <a:rPr lang="en" sz="2000"/>
              <a:t>Kojo</a:t>
            </a:r>
          </a:p>
        </p:txBody>
      </p:sp>
      <p:sp>
        <p:nvSpPr>
          <p:cNvPr id="105" name="Shape 105"/>
          <p:cNvSpPr txBox="1"/>
          <p:nvPr>
            <p:ph idx="4294967295" type="body"/>
          </p:nvPr>
        </p:nvSpPr>
        <p:spPr>
          <a:xfrm>
            <a:off x="917525" y="3292150"/>
            <a:ext cx="3081300" cy="1470300"/>
          </a:xfrm>
          <a:prstGeom prst="rect">
            <a:avLst/>
          </a:prstGeom>
          <a:solidFill>
            <a:schemeClr val="lt2"/>
          </a:solidFill>
          <a:ln cap="flat" cmpd="sng" w="9525">
            <a:solidFill>
              <a:schemeClr val="lt1"/>
            </a:solidFill>
            <a:prstDash val="solid"/>
            <a:round/>
            <a:headEnd len="med" w="med" type="none"/>
            <a:tailEnd len="med" w="med" type="none"/>
          </a:ln>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lt1"/>
                </a:solidFill>
                <a:latin typeface="Calibri"/>
                <a:ea typeface="Calibri"/>
                <a:cs typeface="Calibri"/>
                <a:sym typeface="Calibri"/>
              </a:rPr>
              <a:t>Mechanical</a:t>
            </a:r>
            <a:r>
              <a:rPr lang="en">
                <a:solidFill>
                  <a:schemeClr val="lt1"/>
                </a:solidFill>
                <a:latin typeface="Calibri"/>
                <a:ea typeface="Calibri"/>
                <a:cs typeface="Calibri"/>
                <a:sym typeface="Calibri"/>
              </a:rPr>
              <a:t> </a:t>
            </a:r>
            <a:r>
              <a:rPr lang="en">
                <a:solidFill>
                  <a:schemeClr val="lt1"/>
                </a:solidFill>
                <a:latin typeface="Calibri"/>
                <a:ea typeface="Calibri"/>
                <a:cs typeface="Calibri"/>
                <a:sym typeface="Calibri"/>
              </a:rPr>
              <a:t>Engineer</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25</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Chicago</a:t>
            </a:r>
          </a:p>
          <a:p>
            <a:pPr lvl="0" rtl="0" algn="ctr">
              <a:lnSpc>
                <a:spcPct val="100000"/>
              </a:lnSpc>
              <a:spcBef>
                <a:spcPts val="0"/>
              </a:spcBef>
              <a:spcAft>
                <a:spcPts val="0"/>
              </a:spcAft>
              <a:buNone/>
            </a:pPr>
            <a:r>
              <a:t/>
            </a:r>
            <a:endParaRPr b="1">
              <a:solidFill>
                <a:schemeClr val="lt1"/>
              </a:solidFill>
              <a:latin typeface="Oswald"/>
              <a:ea typeface="Oswald"/>
              <a:cs typeface="Oswald"/>
              <a:sym typeface="Oswald"/>
            </a:endParaRPr>
          </a:p>
          <a:p>
            <a:pPr lvl="0" rtl="0" algn="ctr">
              <a:lnSpc>
                <a:spcPct val="100000"/>
              </a:lnSpc>
              <a:spcBef>
                <a:spcPts val="0"/>
              </a:spcBef>
              <a:spcAft>
                <a:spcPts val="0"/>
              </a:spcAft>
              <a:buNone/>
            </a:pPr>
            <a:r>
              <a:rPr b="1" lang="en">
                <a:solidFill>
                  <a:schemeClr val="lt1"/>
                </a:solidFill>
                <a:latin typeface="Oswald"/>
                <a:ea typeface="Oswald"/>
                <a:cs typeface="Oswald"/>
                <a:sym typeface="Oswald"/>
              </a:rPr>
              <a:t>RECENT INTEREST IN POLITICS</a:t>
            </a:r>
          </a:p>
        </p:txBody>
      </p:sp>
      <p:sp>
        <p:nvSpPr>
          <p:cNvPr id="106" name="Shape 106"/>
          <p:cNvSpPr txBox="1"/>
          <p:nvPr>
            <p:ph idx="4294967295" type="title"/>
          </p:nvPr>
        </p:nvSpPr>
        <p:spPr>
          <a:xfrm>
            <a:off x="5863578" y="2765119"/>
            <a:ext cx="2022300" cy="578699"/>
          </a:xfrm>
          <a:prstGeom prst="rect">
            <a:avLst/>
          </a:prstGeom>
        </p:spPr>
        <p:txBody>
          <a:bodyPr anchorCtr="0" anchor="b" bIns="91425" lIns="91425" rIns="91425" tIns="91425">
            <a:noAutofit/>
          </a:bodyPr>
          <a:lstStyle/>
          <a:p>
            <a:pPr lvl="0" rtl="0" algn="ctr">
              <a:spcBef>
                <a:spcPts val="0"/>
              </a:spcBef>
              <a:buNone/>
            </a:pPr>
            <a:r>
              <a:rPr lang="en" sz="2000"/>
              <a:t>Toby </a:t>
            </a:r>
          </a:p>
        </p:txBody>
      </p:sp>
      <p:sp>
        <p:nvSpPr>
          <p:cNvPr id="107" name="Shape 107"/>
          <p:cNvSpPr txBox="1"/>
          <p:nvPr>
            <p:ph idx="4294967295" type="body"/>
          </p:nvPr>
        </p:nvSpPr>
        <p:spPr>
          <a:xfrm>
            <a:off x="5289375" y="3281425"/>
            <a:ext cx="3081300" cy="1470300"/>
          </a:xfrm>
          <a:prstGeom prst="rect">
            <a:avLst/>
          </a:prstGeom>
          <a:solidFill>
            <a:schemeClr val="lt2"/>
          </a:solidFill>
        </p:spPr>
        <p:txBody>
          <a:bodyPr anchorCtr="0" anchor="t" bIns="91425" lIns="91425" rIns="91425" tIns="91425">
            <a:noAutofit/>
          </a:bodyPr>
          <a:lstStyle/>
          <a:p>
            <a:pPr lvl="0" rtl="0" algn="ctr">
              <a:lnSpc>
                <a:spcPct val="100000"/>
              </a:lnSpc>
              <a:spcBef>
                <a:spcPts val="0"/>
              </a:spcBef>
              <a:spcAft>
                <a:spcPts val="0"/>
              </a:spcAft>
              <a:buNone/>
            </a:pPr>
            <a:r>
              <a:rPr lang="en">
                <a:solidFill>
                  <a:schemeClr val="lt1"/>
                </a:solidFill>
                <a:latin typeface="Calibri"/>
                <a:ea typeface="Calibri"/>
                <a:cs typeface="Calibri"/>
                <a:sym typeface="Calibri"/>
              </a:rPr>
              <a:t>Software Engineer</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24</a:t>
            </a:r>
          </a:p>
          <a:p>
            <a:pPr lvl="0" rtl="0" algn="ctr">
              <a:lnSpc>
                <a:spcPct val="100000"/>
              </a:lnSpc>
              <a:spcBef>
                <a:spcPts val="0"/>
              </a:spcBef>
              <a:spcAft>
                <a:spcPts val="0"/>
              </a:spcAft>
              <a:buNone/>
            </a:pPr>
            <a:r>
              <a:rPr lang="en">
                <a:solidFill>
                  <a:schemeClr val="lt1"/>
                </a:solidFill>
                <a:latin typeface="Calibri"/>
                <a:ea typeface="Calibri"/>
                <a:cs typeface="Calibri"/>
                <a:sym typeface="Calibri"/>
              </a:rPr>
              <a:t>New York  </a:t>
            </a:r>
          </a:p>
          <a:p>
            <a:pPr lvl="0" rtl="0" algn="ctr">
              <a:lnSpc>
                <a:spcPct val="100000"/>
              </a:lnSpc>
              <a:spcBef>
                <a:spcPts val="0"/>
              </a:spcBef>
              <a:spcAft>
                <a:spcPts val="0"/>
              </a:spcAft>
              <a:buNone/>
            </a:pPr>
            <a:r>
              <a:rPr b="1" lang="en">
                <a:solidFill>
                  <a:schemeClr val="lt1"/>
                </a:solidFill>
                <a:latin typeface="Oswald"/>
                <a:ea typeface="Oswald"/>
                <a:cs typeface="Oswald"/>
                <a:sym typeface="Oswald"/>
              </a:rPr>
              <a:t> </a:t>
            </a:r>
          </a:p>
          <a:p>
            <a:pPr lvl="0" rtl="0" algn="ctr">
              <a:lnSpc>
                <a:spcPct val="100000"/>
              </a:lnSpc>
              <a:spcBef>
                <a:spcPts val="0"/>
              </a:spcBef>
              <a:spcAft>
                <a:spcPts val="0"/>
              </a:spcAft>
              <a:buNone/>
            </a:pPr>
            <a:r>
              <a:rPr b="1" lang="en">
                <a:solidFill>
                  <a:schemeClr val="lt1"/>
                </a:solidFill>
                <a:latin typeface="Oswald"/>
                <a:ea typeface="Oswald"/>
                <a:cs typeface="Oswald"/>
                <a:sym typeface="Oswald"/>
              </a:rPr>
              <a:t>EXTREME (NOT US CITIZEN) </a:t>
            </a:r>
          </a:p>
        </p:txBody>
      </p:sp>
      <p:sp>
        <p:nvSpPr>
          <p:cNvPr id="108" name="Shape 108"/>
          <p:cNvSpPr txBox="1"/>
          <p:nvPr/>
        </p:nvSpPr>
        <p:spPr>
          <a:xfrm>
            <a:off x="214925" y="239925"/>
            <a:ext cx="2842200" cy="786600"/>
          </a:xfrm>
          <a:prstGeom prst="rect">
            <a:avLst/>
          </a:prstGeom>
          <a:noFill/>
          <a:ln>
            <a:noFill/>
          </a:ln>
        </p:spPr>
        <p:txBody>
          <a:bodyPr anchorCtr="0" anchor="ctr" bIns="91425" lIns="91425" rIns="91425" tIns="91425">
            <a:noAutofit/>
          </a:bodyPr>
          <a:lstStyle/>
          <a:p>
            <a:pPr lvl="0" rtl="0">
              <a:spcBef>
                <a:spcPts val="0"/>
              </a:spcBef>
              <a:spcAft>
                <a:spcPts val="400"/>
              </a:spcAft>
              <a:buNone/>
            </a:pPr>
            <a:r>
              <a:rPr b="1" lang="en" sz="3600">
                <a:solidFill>
                  <a:schemeClr val="lt1"/>
                </a:solidFill>
                <a:latin typeface="Oswald"/>
                <a:ea typeface="Oswald"/>
                <a:cs typeface="Oswald"/>
                <a:sym typeface="Oswald"/>
              </a:rPr>
              <a:t>PARTICIPANTS </a:t>
            </a:r>
            <a:r>
              <a:rPr lang="en" sz="3000">
                <a:solidFill>
                  <a:schemeClr val="dk1"/>
                </a:solidFill>
                <a:latin typeface="Oswald"/>
                <a:ea typeface="Oswald"/>
                <a:cs typeface="Oswald"/>
                <a:sym typeface="Oswald"/>
              </a:rPr>
              <a:t> </a:t>
            </a:r>
          </a:p>
        </p:txBody>
      </p:sp>
      <p:pic>
        <p:nvPicPr>
          <p:cNvPr descr="person-outline-icon-png-person-outline-icon-png-person-17.png" id="109" name="Shape 109"/>
          <p:cNvPicPr preferRelativeResize="0"/>
          <p:nvPr/>
        </p:nvPicPr>
        <p:blipFill rotWithShape="1">
          <a:blip r:embed="rId3">
            <a:alphaModFix/>
          </a:blip>
          <a:srcRect b="0" l="0" r="0" t="0"/>
          <a:stretch/>
        </p:blipFill>
        <p:spPr>
          <a:xfrm>
            <a:off x="5735325" y="874125"/>
            <a:ext cx="2189400" cy="21894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921294" y="1118625"/>
            <a:ext cx="4705924" cy="3529449"/>
          </a:xfrm>
          <a:prstGeom prst="rect">
            <a:avLst/>
          </a:prstGeom>
          <a:noFill/>
          <a:ln>
            <a:noFill/>
          </a:ln>
        </p:spPr>
      </p:pic>
      <p:sp>
        <p:nvSpPr>
          <p:cNvPr id="115" name="Shape 115"/>
          <p:cNvSpPr txBox="1"/>
          <p:nvPr>
            <p:ph type="title"/>
          </p:nvPr>
        </p:nvSpPr>
        <p:spPr>
          <a:xfrm>
            <a:off x="311700" y="292625"/>
            <a:ext cx="8520600" cy="572700"/>
          </a:xfrm>
          <a:prstGeom prst="rect">
            <a:avLst/>
          </a:prstGeom>
        </p:spPr>
        <p:txBody>
          <a:bodyPr anchorCtr="0" anchor="t" bIns="91425" lIns="91425" rIns="91425" tIns="91425">
            <a:noAutofit/>
          </a:bodyPr>
          <a:lstStyle/>
          <a:p>
            <a:pPr lvl="0" rtl="0">
              <a:spcBef>
                <a:spcPts val="0"/>
              </a:spcBef>
              <a:spcAft>
                <a:spcPts val="400"/>
              </a:spcAft>
              <a:buNone/>
            </a:pPr>
            <a:r>
              <a:rPr lang="en"/>
              <a:t>INITIAL QUESTIONS</a:t>
            </a:r>
          </a:p>
          <a:p>
            <a:pPr lvl="0" rtl="0">
              <a:spcBef>
                <a:spcPts val="0"/>
              </a:spcBef>
              <a:spcAft>
                <a:spcPts val="400"/>
              </a:spcAft>
              <a:buNone/>
            </a:pPr>
            <a:r>
              <a:t/>
            </a:r>
            <a:endParaRPr i="1" sz="1600"/>
          </a:p>
          <a:p>
            <a:pPr lvl="0" rtl="0">
              <a:spcBef>
                <a:spcPts val="0"/>
              </a:spcBef>
              <a:spcAft>
                <a:spcPts val="400"/>
              </a:spcAft>
              <a:buNone/>
            </a:pPr>
            <a:r>
              <a:t/>
            </a:r>
            <a:endParaRPr i="1" sz="1600"/>
          </a:p>
        </p:txBody>
      </p:sp>
      <p:pic>
        <p:nvPicPr>
          <p:cNvPr id="116" name="Shape 116"/>
          <p:cNvPicPr preferRelativeResize="0"/>
          <p:nvPr/>
        </p:nvPicPr>
        <p:blipFill>
          <a:blip r:embed="rId4">
            <a:alphaModFix/>
          </a:blip>
          <a:stretch>
            <a:fillRect/>
          </a:stretch>
        </p:blipFill>
        <p:spPr>
          <a:xfrm>
            <a:off x="5947450" y="1122287"/>
            <a:ext cx="2600100" cy="3369723"/>
          </a:xfrm>
          <a:prstGeom prst="rect">
            <a:avLst/>
          </a:prstGeom>
          <a:noFill/>
          <a:ln>
            <a:noFill/>
          </a:ln>
        </p:spPr>
      </p:pic>
      <p:pic>
        <p:nvPicPr>
          <p:cNvPr id="117" name="Shape 117"/>
          <p:cNvPicPr preferRelativeResize="0"/>
          <p:nvPr/>
        </p:nvPicPr>
        <p:blipFill>
          <a:blip r:embed="rId5">
            <a:alphaModFix/>
          </a:blip>
          <a:stretch>
            <a:fillRect/>
          </a:stretch>
        </p:blipFill>
        <p:spPr>
          <a:xfrm>
            <a:off x="921300" y="1086100"/>
            <a:ext cx="4705924" cy="352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spcAft>
                <a:spcPts val="400"/>
              </a:spcAft>
              <a:buNone/>
            </a:pPr>
            <a:r>
              <a:rPr lang="en"/>
              <a:t>FOLLOW-UP QUESTIONS</a:t>
            </a:r>
          </a:p>
          <a:p>
            <a:pPr lvl="0" rtl="0">
              <a:spcBef>
                <a:spcPts val="0"/>
              </a:spcBef>
              <a:spcAft>
                <a:spcPts val="400"/>
              </a:spcAft>
              <a:buNone/>
            </a:pPr>
            <a:r>
              <a:t/>
            </a:r>
            <a:endParaRPr i="1" sz="1600"/>
          </a:p>
          <a:p>
            <a:pPr lvl="0" rtl="0">
              <a:spcBef>
                <a:spcPts val="0"/>
              </a:spcBef>
              <a:spcAft>
                <a:spcPts val="400"/>
              </a:spcAft>
              <a:buNone/>
            </a:pPr>
            <a:r>
              <a:t/>
            </a:r>
            <a:endParaRPr i="1" sz="1600"/>
          </a:p>
        </p:txBody>
      </p:sp>
      <p:pic>
        <p:nvPicPr>
          <p:cNvPr id="123" name="Shape 123"/>
          <p:cNvPicPr preferRelativeResize="0"/>
          <p:nvPr/>
        </p:nvPicPr>
        <p:blipFill>
          <a:blip r:embed="rId3">
            <a:alphaModFix amt="82000"/>
          </a:blip>
          <a:stretch>
            <a:fillRect/>
          </a:stretch>
        </p:blipFill>
        <p:spPr>
          <a:xfrm>
            <a:off x="921300" y="1122300"/>
            <a:ext cx="4771225" cy="3529450"/>
          </a:xfrm>
          <a:prstGeom prst="rect">
            <a:avLst/>
          </a:prstGeom>
          <a:noFill/>
          <a:ln>
            <a:noFill/>
          </a:ln>
        </p:spPr>
      </p:pic>
      <p:pic>
        <p:nvPicPr>
          <p:cNvPr id="124" name="Shape 124"/>
          <p:cNvPicPr preferRelativeResize="0"/>
          <p:nvPr/>
        </p:nvPicPr>
        <p:blipFill>
          <a:blip r:embed="rId4">
            <a:alphaModFix/>
          </a:blip>
          <a:stretch>
            <a:fillRect/>
          </a:stretch>
        </p:blipFill>
        <p:spPr>
          <a:xfrm>
            <a:off x="6092975" y="1391075"/>
            <a:ext cx="2589950" cy="1942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21575" y="209400"/>
            <a:ext cx="2808000" cy="755700"/>
          </a:xfrm>
          <a:prstGeom prst="rect">
            <a:avLst/>
          </a:prstGeom>
        </p:spPr>
        <p:txBody>
          <a:bodyPr anchorCtr="0" anchor="b" bIns="91425" lIns="91425" rIns="91425" tIns="91425">
            <a:noAutofit/>
          </a:bodyPr>
          <a:lstStyle/>
          <a:p>
            <a:pPr lvl="0" rtl="0">
              <a:spcBef>
                <a:spcPts val="0"/>
              </a:spcBef>
              <a:buNone/>
            </a:pPr>
            <a:r>
              <a:rPr lang="en" sz="2800"/>
              <a:t>Empathy Map </a:t>
            </a:r>
          </a:p>
        </p:txBody>
      </p:sp>
      <p:graphicFrame>
        <p:nvGraphicFramePr>
          <p:cNvPr id="130" name="Shape 130"/>
          <p:cNvGraphicFramePr/>
          <p:nvPr/>
        </p:nvGraphicFramePr>
        <p:xfrm>
          <a:off x="700300" y="1142250"/>
          <a:ext cx="3000000" cy="3000000"/>
        </p:xfrm>
        <a:graphic>
          <a:graphicData uri="http://schemas.openxmlformats.org/drawingml/2006/table">
            <a:tbl>
              <a:tblPr>
                <a:noFill/>
                <a:tableStyleId>{3DAF0F56-0FA9-4ECB-B732-90E1B162D778}</a:tableStyleId>
              </a:tblPr>
              <a:tblGrid>
                <a:gridCol w="3923650"/>
                <a:gridCol w="3923650"/>
              </a:tblGrid>
              <a:tr h="1723750">
                <a:tc>
                  <a:txBody>
                    <a:bodyPr>
                      <a:noAutofit/>
                    </a:bodyPr>
                    <a:lstStyle/>
                    <a:p>
                      <a:pPr lvl="0" algn="ctr">
                        <a:spcBef>
                          <a:spcPts val="0"/>
                        </a:spcBef>
                        <a:buNone/>
                      </a:pPr>
                      <a:r>
                        <a:rPr b="1" lang="en" sz="4800">
                          <a:solidFill>
                            <a:srgbClr val="DEDEDE"/>
                          </a:solidFill>
                        </a:rPr>
                        <a:t>SAY</a:t>
                      </a:r>
                    </a:p>
                  </a:txBody>
                  <a:tcPr marT="91425" marB="91425" marR="91425" marL="91425" anchor="ctr"/>
                </a:tc>
                <a:tc>
                  <a:txBody>
                    <a:bodyPr>
                      <a:noAutofit/>
                    </a:bodyPr>
                    <a:lstStyle/>
                    <a:p>
                      <a:pPr lvl="0" algn="ctr">
                        <a:spcBef>
                          <a:spcPts val="0"/>
                        </a:spcBef>
                        <a:buNone/>
                      </a:pPr>
                      <a:r>
                        <a:rPr b="1" lang="en" sz="4800">
                          <a:solidFill>
                            <a:srgbClr val="DEDEDE"/>
                          </a:solidFill>
                        </a:rPr>
                        <a:t>THINK</a:t>
                      </a:r>
                    </a:p>
                  </a:txBody>
                  <a:tcPr marT="91425" marB="91425" marR="91425" marL="91425" anchor="ctr"/>
                </a:tc>
              </a:tr>
              <a:tr h="1723750">
                <a:tc>
                  <a:txBody>
                    <a:bodyPr>
                      <a:noAutofit/>
                    </a:bodyPr>
                    <a:lstStyle/>
                    <a:p>
                      <a:pPr lvl="0" algn="ctr">
                        <a:spcBef>
                          <a:spcPts val="0"/>
                        </a:spcBef>
                        <a:buNone/>
                      </a:pPr>
                      <a:r>
                        <a:rPr b="1" lang="en" sz="4800">
                          <a:solidFill>
                            <a:srgbClr val="DEDEDE"/>
                          </a:solidFill>
                        </a:rPr>
                        <a:t>DO</a:t>
                      </a:r>
                    </a:p>
                  </a:txBody>
                  <a:tcPr marT="91425" marB="91425" marR="91425" marL="91425" anchor="ctr"/>
                </a:tc>
                <a:tc>
                  <a:txBody>
                    <a:bodyPr>
                      <a:noAutofit/>
                    </a:bodyPr>
                    <a:lstStyle/>
                    <a:p>
                      <a:pPr lvl="0" algn="ctr">
                        <a:spcBef>
                          <a:spcPts val="0"/>
                        </a:spcBef>
                        <a:buNone/>
                      </a:pPr>
                      <a:r>
                        <a:rPr b="1" lang="en" sz="4800">
                          <a:solidFill>
                            <a:srgbClr val="DEDEDE"/>
                          </a:solidFill>
                        </a:rPr>
                        <a:t>FEEL</a:t>
                      </a: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nvSpPr>
        <p:spPr>
          <a:xfrm>
            <a:off x="504450" y="761625"/>
            <a:ext cx="7913100" cy="3897300"/>
          </a:xfrm>
          <a:prstGeom prst="rect">
            <a:avLst/>
          </a:prstGeom>
          <a:noFill/>
          <a:ln cap="flat" cmpd="sng" w="28575">
            <a:solidFill>
              <a:srgbClr val="DEDEDE"/>
            </a:solidFill>
            <a:prstDash val="solid"/>
            <a:round/>
            <a:headEnd len="med" w="med" type="none"/>
            <a:tailEnd len="med" w="med" type="none"/>
          </a:ln>
        </p:spPr>
        <p:txBody>
          <a:bodyPr anchorCtr="0" anchor="t" bIns="91425" lIns="91425" rIns="91425" tIns="91425">
            <a:noAutofit/>
          </a:bodyPr>
          <a:lstStyle/>
          <a:p>
            <a:pPr indent="0" lvl="0" marL="0" rtl="0" algn="ctr">
              <a:spcBef>
                <a:spcPts val="0"/>
              </a:spcBef>
              <a:buNone/>
            </a:pPr>
            <a:r>
              <a:t/>
            </a:r>
            <a:endParaRPr b="1" sz="4800">
              <a:solidFill>
                <a:srgbClr val="DEDEDE"/>
              </a:solidFill>
            </a:endParaRPr>
          </a:p>
          <a:p>
            <a:pPr indent="0" lvl="0" marL="0" rtl="0" algn="ctr">
              <a:spcBef>
                <a:spcPts val="0"/>
              </a:spcBef>
              <a:buNone/>
            </a:pPr>
            <a:r>
              <a:t/>
            </a:r>
            <a:endParaRPr b="1" sz="4800">
              <a:solidFill>
                <a:srgbClr val="DEDEDE"/>
              </a:solidFill>
            </a:endParaRPr>
          </a:p>
          <a:p>
            <a:pPr indent="0" lvl="0" marL="0" rtl="0" algn="ctr">
              <a:spcBef>
                <a:spcPts val="0"/>
              </a:spcBef>
              <a:buNone/>
            </a:pPr>
            <a:r>
              <a:rPr b="1" lang="en" sz="6000">
                <a:solidFill>
                  <a:srgbClr val="DEDEDE"/>
                </a:solidFill>
              </a:rPr>
              <a:t>SAY</a:t>
            </a:r>
          </a:p>
          <a:p>
            <a:pPr lvl="0">
              <a:spcBef>
                <a:spcPts val="0"/>
              </a:spcBef>
              <a:buNone/>
            </a:pPr>
            <a:r>
              <a:t/>
            </a:r>
            <a:endParaRPr sz="2000">
              <a:solidFill>
                <a:srgbClr val="DEDEDE"/>
              </a:solidFill>
            </a:endParaRPr>
          </a:p>
        </p:txBody>
      </p:sp>
      <p:pic>
        <p:nvPicPr>
          <p:cNvPr id="136" name="Shape 136"/>
          <p:cNvPicPr preferRelativeResize="0"/>
          <p:nvPr/>
        </p:nvPicPr>
        <p:blipFill>
          <a:blip r:embed="rId3">
            <a:alphaModFix/>
          </a:blip>
          <a:stretch>
            <a:fillRect/>
          </a:stretch>
        </p:blipFill>
        <p:spPr>
          <a:xfrm>
            <a:off x="669100" y="2770450"/>
            <a:ext cx="2420850" cy="1610974"/>
          </a:xfrm>
          <a:prstGeom prst="rect">
            <a:avLst/>
          </a:prstGeom>
          <a:noFill/>
          <a:ln>
            <a:noFill/>
          </a:ln>
        </p:spPr>
      </p:pic>
      <p:pic>
        <p:nvPicPr>
          <p:cNvPr id="137" name="Shape 137"/>
          <p:cNvPicPr preferRelativeResize="0"/>
          <p:nvPr/>
        </p:nvPicPr>
        <p:blipFill>
          <a:blip r:embed="rId4">
            <a:alphaModFix/>
          </a:blip>
          <a:stretch>
            <a:fillRect/>
          </a:stretch>
        </p:blipFill>
        <p:spPr>
          <a:xfrm>
            <a:off x="5738549" y="967750"/>
            <a:ext cx="2420849" cy="1610975"/>
          </a:xfrm>
          <a:prstGeom prst="rect">
            <a:avLst/>
          </a:prstGeom>
          <a:noFill/>
          <a:ln>
            <a:noFill/>
          </a:ln>
        </p:spPr>
      </p:pic>
      <p:pic>
        <p:nvPicPr>
          <p:cNvPr id="138" name="Shape 138"/>
          <p:cNvPicPr preferRelativeResize="0"/>
          <p:nvPr/>
        </p:nvPicPr>
        <p:blipFill>
          <a:blip r:embed="rId5">
            <a:alphaModFix/>
          </a:blip>
          <a:stretch>
            <a:fillRect/>
          </a:stretch>
        </p:blipFill>
        <p:spPr>
          <a:xfrm>
            <a:off x="669100" y="930274"/>
            <a:ext cx="2420849" cy="1685924"/>
          </a:xfrm>
          <a:prstGeom prst="rect">
            <a:avLst/>
          </a:prstGeom>
          <a:noFill/>
          <a:ln>
            <a:noFill/>
          </a:ln>
        </p:spPr>
      </p:pic>
      <p:pic>
        <p:nvPicPr>
          <p:cNvPr id="139" name="Shape 139"/>
          <p:cNvPicPr preferRelativeResize="0"/>
          <p:nvPr/>
        </p:nvPicPr>
        <p:blipFill rotWithShape="1">
          <a:blip r:embed="rId6">
            <a:alphaModFix/>
          </a:blip>
          <a:srcRect b="0" l="6507" r="0" t="0"/>
          <a:stretch/>
        </p:blipFill>
        <p:spPr>
          <a:xfrm>
            <a:off x="5843524" y="2897525"/>
            <a:ext cx="2420850" cy="148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504450" y="761625"/>
            <a:ext cx="7913100" cy="3897300"/>
          </a:xfrm>
          <a:prstGeom prst="rect">
            <a:avLst/>
          </a:prstGeom>
          <a:noFill/>
          <a:ln cap="flat" cmpd="sng" w="28575">
            <a:solidFill>
              <a:srgbClr val="DEDEDE"/>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t/>
            </a:r>
            <a:endParaRPr b="1" sz="1000">
              <a:solidFill>
                <a:srgbClr val="DEDEDE"/>
              </a:solidFill>
            </a:endParaRPr>
          </a:p>
          <a:p>
            <a:pPr indent="0" lvl="0" marL="457200" rtl="0" algn="r">
              <a:spcBef>
                <a:spcPts val="0"/>
              </a:spcBef>
              <a:buNone/>
            </a:pPr>
            <a:r>
              <a:rPr b="1" lang="en" sz="4800">
                <a:solidFill>
                  <a:srgbClr val="DEDEDE"/>
                </a:solidFill>
              </a:rPr>
              <a:t>THINK			</a:t>
            </a:r>
          </a:p>
          <a:p>
            <a:pPr lvl="0" rtl="0">
              <a:spcBef>
                <a:spcPts val="0"/>
              </a:spcBef>
              <a:buNone/>
            </a:pPr>
            <a:r>
              <a:t/>
            </a:r>
            <a:endParaRPr sz="2000">
              <a:solidFill>
                <a:srgbClr val="DEDEDE"/>
              </a:solidFill>
            </a:endParaRPr>
          </a:p>
        </p:txBody>
      </p:sp>
      <p:pic>
        <p:nvPicPr>
          <p:cNvPr id="145" name="Shape 145"/>
          <p:cNvPicPr preferRelativeResize="0"/>
          <p:nvPr/>
        </p:nvPicPr>
        <p:blipFill>
          <a:blip r:embed="rId3">
            <a:alphaModFix/>
          </a:blip>
          <a:stretch>
            <a:fillRect/>
          </a:stretch>
        </p:blipFill>
        <p:spPr>
          <a:xfrm>
            <a:off x="926104" y="1215004"/>
            <a:ext cx="2990525" cy="2990525"/>
          </a:xfrm>
          <a:prstGeom prst="rect">
            <a:avLst/>
          </a:prstGeom>
          <a:noFill/>
          <a:ln>
            <a:noFill/>
          </a:ln>
        </p:spPr>
      </p:pic>
      <p:pic>
        <p:nvPicPr>
          <p:cNvPr id="146" name="Shape 146"/>
          <p:cNvPicPr preferRelativeResize="0"/>
          <p:nvPr/>
        </p:nvPicPr>
        <p:blipFill>
          <a:blip r:embed="rId4">
            <a:alphaModFix/>
          </a:blip>
          <a:stretch>
            <a:fillRect/>
          </a:stretch>
        </p:blipFill>
        <p:spPr>
          <a:xfrm>
            <a:off x="5077800" y="2193175"/>
            <a:ext cx="2330725" cy="2219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