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roxima Nova"/>
      <p:regular r:id="rId12"/>
      <p:bold r:id="rId13"/>
      <p:italic r:id="rId14"/>
      <p:boldItalic r:id="rId15"/>
    </p:embeddedFont>
    <p:embeddedFont>
      <p:font typeface="Pacifico"/>
      <p:regular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AlfaSlabOne-regular.fntdata"/><Relationship Id="rId16" Type="http://schemas.openxmlformats.org/officeDocument/2006/relationships/font" Target="fonts/Pacific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outu.be/XDU4O9CbdS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nvSpPr>
        <p:spPr>
          <a:xfrm>
            <a:off x="2842200" y="1000787"/>
            <a:ext cx="3565800" cy="867899"/>
          </a:xfrm>
          <a:prstGeom prst="rect">
            <a:avLst/>
          </a:prstGeom>
          <a:noFill/>
          <a:ln>
            <a:noFill/>
          </a:ln>
        </p:spPr>
        <p:txBody>
          <a:bodyPr anchorCtr="0" anchor="b" bIns="91425" lIns="91425" rIns="91425" tIns="91425">
            <a:noAutofit/>
          </a:bodyPr>
          <a:lstStyle/>
          <a:p>
            <a:pPr lvl="0" rtl="0" algn="ctr">
              <a:spcBef>
                <a:spcPts val="0"/>
              </a:spcBef>
              <a:buNone/>
            </a:pPr>
            <a:r>
              <a:rPr lang="en" sz="6000">
                <a:solidFill>
                  <a:srgbClr val="F46524"/>
                </a:solidFill>
                <a:latin typeface="Pacifico"/>
                <a:ea typeface="Pacifico"/>
                <a:cs typeface="Pacifico"/>
                <a:sym typeface="Pacifico"/>
              </a:rPr>
              <a:t>BallotBox</a:t>
            </a:r>
          </a:p>
        </p:txBody>
      </p:sp>
      <p:pic>
        <p:nvPicPr>
          <p:cNvPr id="57" name="Shape 57"/>
          <p:cNvPicPr preferRelativeResize="0"/>
          <p:nvPr/>
        </p:nvPicPr>
        <p:blipFill>
          <a:blip r:embed="rId3">
            <a:alphaModFix/>
          </a:blip>
          <a:stretch>
            <a:fillRect/>
          </a:stretch>
        </p:blipFill>
        <p:spPr>
          <a:xfrm>
            <a:off x="3360085" y="1897070"/>
            <a:ext cx="2530029" cy="22456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283650" y="227800"/>
            <a:ext cx="8520600" cy="572700"/>
          </a:xfrm>
          <a:prstGeom prst="rect">
            <a:avLst/>
          </a:prstGeom>
        </p:spPr>
        <p:txBody>
          <a:bodyPr anchorCtr="0" anchor="t" bIns="91425" lIns="91425" rIns="91425" tIns="91425">
            <a:noAutofit/>
          </a:bodyPr>
          <a:lstStyle/>
          <a:p>
            <a:pPr lvl="0">
              <a:spcBef>
                <a:spcPts val="0"/>
              </a:spcBef>
              <a:buNone/>
            </a:pPr>
            <a:r>
              <a:rPr lang="en" sz="3600">
                <a:latin typeface="Proxima Nova"/>
                <a:ea typeface="Proxima Nova"/>
                <a:cs typeface="Proxima Nova"/>
                <a:sym typeface="Proxima Nova"/>
              </a:rPr>
              <a:t>OVERVIEW</a:t>
            </a:r>
          </a:p>
        </p:txBody>
      </p:sp>
      <p:sp>
        <p:nvSpPr>
          <p:cNvPr id="63" name="Shape 63"/>
          <p:cNvSpPr txBox="1"/>
          <p:nvPr>
            <p:ph idx="1" type="body"/>
          </p:nvPr>
        </p:nvSpPr>
        <p:spPr>
          <a:xfrm>
            <a:off x="311700" y="866050"/>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2400"/>
              <a:t>Value Proposition </a:t>
            </a:r>
          </a:p>
          <a:p>
            <a:pPr indent="-381000" lvl="0" marL="457200" rtl="0">
              <a:lnSpc>
                <a:spcPct val="100000"/>
              </a:lnSpc>
              <a:spcBef>
                <a:spcPts val="0"/>
              </a:spcBef>
              <a:spcAft>
                <a:spcPts val="0"/>
              </a:spcAft>
              <a:buSzPct val="100000"/>
              <a:buChar char="-"/>
            </a:pPr>
            <a:r>
              <a:rPr lang="en" sz="2400"/>
              <a:t>Know your ballot before you vote</a:t>
            </a:r>
          </a:p>
          <a:p>
            <a:pPr lvl="0" rtl="0">
              <a:lnSpc>
                <a:spcPct val="100000"/>
              </a:lnSpc>
              <a:spcBef>
                <a:spcPts val="0"/>
              </a:spcBef>
              <a:spcAft>
                <a:spcPts val="0"/>
              </a:spcAft>
              <a:buNone/>
            </a:pPr>
            <a:r>
              <a:t/>
            </a:r>
            <a:endParaRPr b="1" sz="2400"/>
          </a:p>
          <a:p>
            <a:pPr lvl="0" rtl="0">
              <a:lnSpc>
                <a:spcPct val="100000"/>
              </a:lnSpc>
              <a:spcBef>
                <a:spcPts val="0"/>
              </a:spcBef>
              <a:spcAft>
                <a:spcPts val="0"/>
              </a:spcAft>
              <a:buNone/>
            </a:pPr>
            <a:r>
              <a:rPr b="1" lang="en" sz="2400"/>
              <a:t>Problem/Solution </a:t>
            </a:r>
          </a:p>
          <a:p>
            <a:pPr indent="-381000" lvl="0" marL="457200" rtl="0" algn="just">
              <a:lnSpc>
                <a:spcPct val="100000"/>
              </a:lnSpc>
              <a:spcBef>
                <a:spcPts val="0"/>
              </a:spcBef>
              <a:spcAft>
                <a:spcPts val="0"/>
              </a:spcAft>
              <a:buClr>
                <a:srgbClr val="595959"/>
              </a:buClr>
              <a:buSzPct val="100000"/>
              <a:buChar char="-"/>
            </a:pPr>
            <a:r>
              <a:rPr lang="en" sz="2400">
                <a:solidFill>
                  <a:srgbClr val="595959"/>
                </a:solidFill>
              </a:rPr>
              <a:t>Many young voters know nothing about their local government and have no desire to learn. Our app mocks up a ballot such that you can click on individual issues and learn more about each one. The app is designed such that you could use it in line while waiting to vote and be sufficiently informed by the time you vote.</a:t>
            </a:r>
          </a:p>
          <a:p>
            <a:pPr lvl="0" rtl="0">
              <a:lnSpc>
                <a:spcPct val="100000"/>
              </a:lnSpc>
              <a:spcBef>
                <a:spcPts val="0"/>
              </a:spcBef>
              <a:spcAft>
                <a:spcPts val="0"/>
              </a:spcAft>
              <a:buNone/>
            </a:pPr>
            <a:r>
              <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55825"/>
            <a:ext cx="8520600" cy="572700"/>
          </a:xfrm>
          <a:prstGeom prst="rect">
            <a:avLst/>
          </a:prstGeom>
        </p:spPr>
        <p:txBody>
          <a:bodyPr anchorCtr="0" anchor="t" bIns="91425" lIns="91425" rIns="91425" tIns="91425">
            <a:noAutofit/>
          </a:bodyPr>
          <a:lstStyle/>
          <a:p>
            <a:pPr lvl="0">
              <a:spcBef>
                <a:spcPts val="0"/>
              </a:spcBef>
              <a:buNone/>
            </a:pPr>
            <a:r>
              <a:rPr lang="en" sz="3600">
                <a:latin typeface="Proxima Nova"/>
                <a:ea typeface="Proxima Nova"/>
                <a:cs typeface="Proxima Nova"/>
                <a:sym typeface="Proxima Nova"/>
              </a:rPr>
              <a:t>TASKS</a:t>
            </a:r>
          </a:p>
        </p:txBody>
      </p:sp>
      <p:sp>
        <p:nvSpPr>
          <p:cNvPr id="69" name="Shape 69"/>
          <p:cNvSpPr txBox="1"/>
          <p:nvPr>
            <p:ph idx="1" type="body"/>
          </p:nvPr>
        </p:nvSpPr>
        <p:spPr>
          <a:xfrm>
            <a:off x="311700" y="100532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2400"/>
              <a:t>Simple</a:t>
            </a:r>
          </a:p>
          <a:p>
            <a:pPr indent="-381000" lvl="0" marL="457200" rtl="0">
              <a:lnSpc>
                <a:spcPct val="100000"/>
              </a:lnSpc>
              <a:spcBef>
                <a:spcPts val="0"/>
              </a:spcBef>
              <a:spcAft>
                <a:spcPts val="0"/>
              </a:spcAft>
              <a:buSzPct val="100000"/>
              <a:buChar char="-"/>
            </a:pPr>
            <a:r>
              <a:rPr lang="en" sz="2400"/>
              <a:t>Acquainting users with the ballot </a:t>
            </a:r>
          </a:p>
          <a:p>
            <a:pPr lvl="0" rtl="0">
              <a:lnSpc>
                <a:spcPct val="100000"/>
              </a:lnSpc>
              <a:spcBef>
                <a:spcPts val="0"/>
              </a:spcBef>
              <a:spcAft>
                <a:spcPts val="0"/>
              </a:spcAft>
              <a:buNone/>
            </a:pPr>
            <a:r>
              <a:t/>
            </a:r>
            <a:endParaRPr b="1" sz="2400"/>
          </a:p>
          <a:p>
            <a:pPr lvl="0" rtl="0">
              <a:lnSpc>
                <a:spcPct val="100000"/>
              </a:lnSpc>
              <a:spcBef>
                <a:spcPts val="0"/>
              </a:spcBef>
              <a:spcAft>
                <a:spcPts val="0"/>
              </a:spcAft>
              <a:buNone/>
            </a:pPr>
            <a:r>
              <a:rPr b="1" lang="en" sz="2400"/>
              <a:t>Medium </a:t>
            </a:r>
          </a:p>
          <a:p>
            <a:pPr indent="-381000" lvl="0" marL="457200" rtl="0">
              <a:lnSpc>
                <a:spcPct val="100000"/>
              </a:lnSpc>
              <a:spcBef>
                <a:spcPts val="0"/>
              </a:spcBef>
              <a:spcAft>
                <a:spcPts val="0"/>
              </a:spcAft>
              <a:buSzPct val="100000"/>
              <a:buChar char="-"/>
            </a:pPr>
            <a:r>
              <a:rPr lang="en" sz="2400"/>
              <a:t>Learning more about the specific measures on the ballot </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b="1" lang="en" sz="2400"/>
              <a:t>Complex </a:t>
            </a:r>
          </a:p>
          <a:p>
            <a:pPr indent="-381000" lvl="0" marL="457200" rtl="0">
              <a:lnSpc>
                <a:spcPct val="100000"/>
              </a:lnSpc>
              <a:spcBef>
                <a:spcPts val="0"/>
              </a:spcBef>
              <a:spcAft>
                <a:spcPts val="0"/>
              </a:spcAft>
              <a:buSzPct val="100000"/>
              <a:buChar char="-"/>
            </a:pPr>
            <a:r>
              <a:rPr lang="en" sz="2400"/>
              <a:t>Ranking Issues/Measures/Positions that are important to you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178750"/>
            <a:ext cx="8520600" cy="572700"/>
          </a:xfrm>
          <a:prstGeom prst="rect">
            <a:avLst/>
          </a:prstGeom>
        </p:spPr>
        <p:txBody>
          <a:bodyPr anchorCtr="0" anchor="t" bIns="91425" lIns="91425" rIns="91425" tIns="91425">
            <a:noAutofit/>
          </a:bodyPr>
          <a:lstStyle/>
          <a:p>
            <a:pPr lvl="0">
              <a:spcBef>
                <a:spcPts val="0"/>
              </a:spcBef>
              <a:buNone/>
            </a:pPr>
            <a:r>
              <a:rPr lang="en" sz="3600">
                <a:latin typeface="Proxima Nova"/>
                <a:ea typeface="Proxima Nova"/>
                <a:cs typeface="Proxima Nova"/>
                <a:sym typeface="Proxima Nova"/>
              </a:rPr>
              <a:t>STORY BOARDS </a:t>
            </a:r>
          </a:p>
        </p:txBody>
      </p:sp>
      <p:pic>
        <p:nvPicPr>
          <p:cNvPr id="75" name="Shape 75"/>
          <p:cNvPicPr preferRelativeResize="0"/>
          <p:nvPr/>
        </p:nvPicPr>
        <p:blipFill>
          <a:blip r:embed="rId3">
            <a:alphaModFix/>
          </a:blip>
          <a:stretch>
            <a:fillRect/>
          </a:stretch>
        </p:blipFill>
        <p:spPr>
          <a:xfrm>
            <a:off x="1383848" y="934449"/>
            <a:ext cx="6257389" cy="4040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178750"/>
            <a:ext cx="8520600" cy="572700"/>
          </a:xfrm>
          <a:prstGeom prst="rect">
            <a:avLst/>
          </a:prstGeom>
        </p:spPr>
        <p:txBody>
          <a:bodyPr anchorCtr="0" anchor="t" bIns="91425" lIns="91425" rIns="91425" tIns="91425">
            <a:noAutofit/>
          </a:bodyPr>
          <a:lstStyle/>
          <a:p>
            <a:pPr lvl="0" rtl="0">
              <a:spcBef>
                <a:spcPts val="0"/>
              </a:spcBef>
              <a:buNone/>
            </a:pPr>
            <a:r>
              <a:rPr lang="en" sz="3600">
                <a:latin typeface="Proxima Nova"/>
                <a:ea typeface="Proxima Nova"/>
                <a:cs typeface="Proxima Nova"/>
                <a:sym typeface="Proxima Nova"/>
              </a:rPr>
              <a:t>STORY BOARDS </a:t>
            </a:r>
          </a:p>
        </p:txBody>
      </p:sp>
      <p:pic>
        <p:nvPicPr>
          <p:cNvPr id="81" name="Shape 81"/>
          <p:cNvPicPr preferRelativeResize="0"/>
          <p:nvPr/>
        </p:nvPicPr>
        <p:blipFill>
          <a:blip r:embed="rId3">
            <a:alphaModFix/>
          </a:blip>
          <a:stretch>
            <a:fillRect/>
          </a:stretch>
        </p:blipFill>
        <p:spPr>
          <a:xfrm>
            <a:off x="1383848" y="934449"/>
            <a:ext cx="6257389" cy="4040876"/>
          </a:xfrm>
          <a:prstGeom prst="rect">
            <a:avLst/>
          </a:prstGeom>
          <a:noFill/>
          <a:ln>
            <a:noFill/>
          </a:ln>
        </p:spPr>
      </p:pic>
      <p:pic>
        <p:nvPicPr>
          <p:cNvPr id="82" name="Shape 82"/>
          <p:cNvPicPr preferRelativeResize="0"/>
          <p:nvPr/>
        </p:nvPicPr>
        <p:blipFill>
          <a:blip r:embed="rId4">
            <a:alphaModFix/>
          </a:blip>
          <a:stretch>
            <a:fillRect/>
          </a:stretch>
        </p:blipFill>
        <p:spPr>
          <a:xfrm>
            <a:off x="1383850" y="943650"/>
            <a:ext cx="6257398" cy="4022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178750"/>
            <a:ext cx="8520600" cy="572700"/>
          </a:xfrm>
          <a:prstGeom prst="rect">
            <a:avLst/>
          </a:prstGeom>
        </p:spPr>
        <p:txBody>
          <a:bodyPr anchorCtr="0" anchor="t" bIns="91425" lIns="91425" rIns="91425" tIns="91425">
            <a:noAutofit/>
          </a:bodyPr>
          <a:lstStyle/>
          <a:p>
            <a:pPr lvl="0" rtl="0">
              <a:spcBef>
                <a:spcPts val="0"/>
              </a:spcBef>
              <a:buNone/>
            </a:pPr>
            <a:r>
              <a:rPr lang="en" sz="3600">
                <a:latin typeface="Proxima Nova"/>
                <a:ea typeface="Proxima Nova"/>
                <a:cs typeface="Proxima Nova"/>
                <a:sym typeface="Proxima Nova"/>
              </a:rPr>
              <a:t>STORY BOARDS </a:t>
            </a:r>
          </a:p>
        </p:txBody>
      </p:sp>
      <p:pic>
        <p:nvPicPr>
          <p:cNvPr id="88" name="Shape 88"/>
          <p:cNvPicPr preferRelativeResize="0"/>
          <p:nvPr/>
        </p:nvPicPr>
        <p:blipFill>
          <a:blip r:embed="rId3">
            <a:alphaModFix/>
          </a:blip>
          <a:stretch>
            <a:fillRect/>
          </a:stretch>
        </p:blipFill>
        <p:spPr>
          <a:xfrm>
            <a:off x="1383848" y="934449"/>
            <a:ext cx="6257389" cy="4040876"/>
          </a:xfrm>
          <a:prstGeom prst="rect">
            <a:avLst/>
          </a:prstGeom>
          <a:noFill/>
          <a:ln>
            <a:noFill/>
          </a:ln>
        </p:spPr>
      </p:pic>
      <p:pic>
        <p:nvPicPr>
          <p:cNvPr id="89" name="Shape 89"/>
          <p:cNvPicPr preferRelativeResize="0"/>
          <p:nvPr/>
        </p:nvPicPr>
        <p:blipFill>
          <a:blip r:embed="rId4">
            <a:alphaModFix/>
          </a:blip>
          <a:stretch>
            <a:fillRect/>
          </a:stretch>
        </p:blipFill>
        <p:spPr>
          <a:xfrm>
            <a:off x="1411375" y="934450"/>
            <a:ext cx="6229874" cy="4040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nvSpPr>
        <p:spPr>
          <a:xfrm>
            <a:off x="404275" y="1071750"/>
            <a:ext cx="7995000" cy="3000000"/>
          </a:xfrm>
          <a:prstGeom prst="rect">
            <a:avLst/>
          </a:prstGeom>
          <a:noFill/>
          <a:ln>
            <a:noFill/>
          </a:ln>
        </p:spPr>
        <p:txBody>
          <a:bodyPr anchorCtr="0" anchor="ctr" bIns="91425" lIns="91425" rIns="91425" tIns="91425">
            <a:noAutofit/>
          </a:bodyPr>
          <a:lstStyle/>
          <a:p>
            <a:pPr lvl="0" rtl="0" algn="ctr">
              <a:spcBef>
                <a:spcPts val="0"/>
              </a:spcBef>
              <a:buNone/>
            </a:pPr>
            <a:r>
              <a:rPr lang="en" sz="4000" u="sng">
                <a:solidFill>
                  <a:srgbClr val="F46524"/>
                </a:solidFill>
                <a:latin typeface="Pacifico"/>
                <a:ea typeface="Pacifico"/>
                <a:cs typeface="Pacifico"/>
                <a:sym typeface="Pacifico"/>
                <a:hlinkClick r:id="rId3"/>
              </a:rPr>
              <a:t>https://youtu.be/XDU4O9CbdSM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