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SQLPROJECT%20DASHBOARD%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SQLPROJECT%20DASHBOARD%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SQLPROJECT%20DASHBOARD%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SQLPROJECT%20DASHBOARD%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SQLPROJECT%20DASHBOARD%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SQLPROJECT%20DASHBOARD%20ANALYSI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[SQLPROJECT DASHBOARD ANALYSIS.xlsx]ANALYSIS!PivotTable1</c:name>
    <c:fmtId val="6"/>
  </c:pivotSource>
  <c:chart>
    <c:autoTitleDeleted val="1"/>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p3d contourW="9525">
            <a:contourClr>
              <a:schemeClr val="accent1">
                <a:shade val="95000"/>
              </a:schemeClr>
            </a:contourClr>
          </a:sp3d>
        </c:spPr>
        <c:marker>
          <c:symbol val="none"/>
        </c:marker>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p3d contourW="9525">
            <a:contourClr>
              <a:schemeClr val="accent1">
                <a:shade val="95000"/>
              </a:schemeClr>
            </a:contourClr>
          </a:sp3d>
        </c:spPr>
        <c:marker>
          <c:symbol val="none"/>
        </c:marker>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p3d contourW="9525">
            <a:contourClr>
              <a:schemeClr val="accent1">
                <a:shade val="95000"/>
              </a:schemeClr>
            </a:contourClr>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ANALYSIS!$B$1</c:f>
              <c:strCache>
                <c:ptCount val="1"/>
                <c:pt idx="0">
                  <c:v>Total</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p3d contourW="9525">
              <a:contourClr>
                <a:schemeClr val="accent1">
                  <a:shade val="95000"/>
                </a:schemeClr>
              </a:contourClr>
            </a:sp3d>
          </c:spPr>
          <c:invertIfNegative val="0"/>
          <c:cat>
            <c:strRef>
              <c:f>ANALYSIS!$A$2:$A$14</c:f>
              <c:strCache>
                <c:ptCount val="13"/>
                <c:pt idx="0">
                  <c:v>USA</c:v>
                </c:pt>
                <c:pt idx="1">
                  <c:v>IND</c:v>
                </c:pt>
                <c:pt idx="2">
                  <c:v>CAN</c:v>
                </c:pt>
                <c:pt idx="3">
                  <c:v>GBR</c:v>
                </c:pt>
                <c:pt idx="4">
                  <c:v>CHE</c:v>
                </c:pt>
                <c:pt idx="5">
                  <c:v>DEU</c:v>
                </c:pt>
                <c:pt idx="6">
                  <c:v>ARE</c:v>
                </c:pt>
                <c:pt idx="7">
                  <c:v>NLD</c:v>
                </c:pt>
                <c:pt idx="8">
                  <c:v>JPN</c:v>
                </c:pt>
                <c:pt idx="9">
                  <c:v>AUS</c:v>
                </c:pt>
                <c:pt idx="10">
                  <c:v>CHN</c:v>
                </c:pt>
                <c:pt idx="11">
                  <c:v>BRA</c:v>
                </c:pt>
                <c:pt idx="12">
                  <c:v>ISR</c:v>
                </c:pt>
              </c:strCache>
            </c:strRef>
          </c:cat>
          <c:val>
            <c:numRef>
              <c:f>ANALYSIS!$B$2:$B$14</c:f>
              <c:numCache>
                <c:formatCode>General</c:formatCode>
                <c:ptCount val="13"/>
                <c:pt idx="0">
                  <c:v>12</c:v>
                </c:pt>
                <c:pt idx="1">
                  <c:v>3</c:v>
                </c:pt>
                <c:pt idx="2">
                  <c:v>3</c:v>
                </c:pt>
                <c:pt idx="3">
                  <c:v>2</c:v>
                </c:pt>
                <c:pt idx="4">
                  <c:v>2</c:v>
                </c:pt>
                <c:pt idx="5">
                  <c:v>2</c:v>
                </c:pt>
                <c:pt idx="6">
                  <c:v>1</c:v>
                </c:pt>
                <c:pt idx="7">
                  <c:v>1</c:v>
                </c:pt>
                <c:pt idx="8">
                  <c:v>1</c:v>
                </c:pt>
                <c:pt idx="9">
                  <c:v>1</c:v>
                </c:pt>
                <c:pt idx="10">
                  <c:v>1</c:v>
                </c:pt>
                <c:pt idx="11">
                  <c:v>1</c:v>
                </c:pt>
                <c:pt idx="12">
                  <c:v>1</c:v>
                </c:pt>
              </c:numCache>
            </c:numRef>
          </c:val>
          <c:extLst>
            <c:ext xmlns:c16="http://schemas.microsoft.com/office/drawing/2014/chart" uri="{C3380CC4-5D6E-409C-BE32-E72D297353CC}">
              <c16:uniqueId val="{00000000-D14B-4A36-911C-C4F697F7FC39}"/>
            </c:ext>
          </c:extLst>
        </c:ser>
        <c:dLbls>
          <c:showLegendKey val="0"/>
          <c:showVal val="0"/>
          <c:showCatName val="0"/>
          <c:showSerName val="0"/>
          <c:showPercent val="0"/>
          <c:showBubbleSize val="0"/>
        </c:dLbls>
        <c:gapWidth val="150"/>
        <c:shape val="box"/>
        <c:axId val="176076151"/>
        <c:axId val="176076807"/>
        <c:axId val="0"/>
      </c:bar3DChart>
      <c:catAx>
        <c:axId val="1760761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6076807"/>
        <c:crosses val="autoZero"/>
        <c:auto val="1"/>
        <c:lblAlgn val="ctr"/>
        <c:lblOffset val="100"/>
        <c:noMultiLvlLbl val="0"/>
      </c:catAx>
      <c:valAx>
        <c:axId val="176076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6076151"/>
        <c:crosses val="autoZero"/>
        <c:crossBetween val="between"/>
      </c:valAx>
      <c:spPr>
        <a:noFill/>
        <a:ln>
          <a:noFill/>
        </a:ln>
        <a:effectLst/>
      </c:spPr>
    </c:plotArea>
    <c:legend>
      <c:legendPos val="r"/>
      <c:overlay val="0"/>
      <c:spPr>
        <a:noFill/>
        <a:ln>
          <a:solidFill>
            <a:schemeClr val="accent1">
              <a:lumMod val="75000"/>
            </a:schemeClr>
          </a:solid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[SQLPROJECT DASHBOARD ANALYSIS.xlsx]ANALYSIS!PivotTable2</c:name>
    <c:fmtId val="5"/>
  </c:pivotSource>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pivotFmt>
      <c:pivotFmt>
        <c:idx val="1"/>
        <c:spPr>
          <a:solidFill>
            <a:schemeClr val="accent1"/>
          </a:solidFill>
          <a:ln w="9525" cap="flat" cmpd="sng" algn="ctr">
            <a:noFill/>
            <a:round/>
          </a:ln>
          <a:effectLst/>
        </c:spPr>
        <c:marker>
          <c:symbol val="none"/>
        </c:marker>
      </c:pivotFmt>
      <c:pivotFmt>
        <c:idx val="2"/>
        <c:spPr>
          <a:solidFill>
            <a:schemeClr val="accent1"/>
          </a:solidFill>
          <a:ln w="9525" cap="flat" cmpd="sng" algn="ctr">
            <a:noFill/>
            <a:round/>
          </a:ln>
          <a:effectLst/>
        </c:spPr>
        <c:marker>
          <c:symbol val="none"/>
        </c:marker>
      </c:pivotFmt>
    </c:pivotFmts>
    <c:plotArea>
      <c:layout>
        <c:manualLayout>
          <c:layoutTarget val="inner"/>
          <c:xMode val="edge"/>
          <c:yMode val="edge"/>
          <c:x val="0.24374420025490873"/>
          <c:y val="3.7777542513068203E-2"/>
          <c:w val="0.65751035157418103"/>
          <c:h val="0.90156156950969368"/>
        </c:manualLayout>
      </c:layout>
      <c:barChart>
        <c:barDir val="bar"/>
        <c:grouping val="clustered"/>
        <c:varyColors val="0"/>
        <c:ser>
          <c:idx val="0"/>
          <c:order val="0"/>
          <c:tx>
            <c:strRef>
              <c:f>ANALYSIS!$G$1</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ANALYSIS!$F$2:$F$25</c:f>
              <c:strCache>
                <c:ptCount val="24"/>
                <c:pt idx="0">
                  <c:v>California</c:v>
                </c:pt>
                <c:pt idx="1">
                  <c:v>Maharashtra</c:v>
                </c:pt>
                <c:pt idx="2">
                  <c:v>Sao Paulo</c:v>
                </c:pt>
                <c:pt idx="3">
                  <c:v>New York</c:v>
                </c:pt>
                <c:pt idx="4">
                  <c:v>Zurich</c:v>
                </c:pt>
                <c:pt idx="5">
                  <c:v>British Columbia</c:v>
                </c:pt>
                <c:pt idx="6">
                  <c:v>Ontario</c:v>
                </c:pt>
                <c:pt idx="7">
                  <c:v>Beijing</c:v>
                </c:pt>
                <c:pt idx="8">
                  <c:v>Suffolk</c:v>
                </c:pt>
                <c:pt idx="9">
                  <c:v>England</c:v>
                </c:pt>
                <c:pt idx="10">
                  <c:v>New South Wales</c:v>
                </c:pt>
                <c:pt idx="11">
                  <c:v>Fribourg</c:v>
                </c:pt>
                <c:pt idx="12">
                  <c:v>Noord-Brabant</c:v>
                </c:pt>
                <c:pt idx="13">
                  <c:v>Haryana</c:v>
                </c:pt>
                <c:pt idx="14">
                  <c:v>Pennsylvania</c:v>
                </c:pt>
                <c:pt idx="15">
                  <c:v>Illinois</c:v>
                </c:pt>
                <c:pt idx="16">
                  <c:v>Saskatchewan</c:v>
                </c:pt>
                <c:pt idx="17">
                  <c:v>Tel Aviv</c:v>
                </c:pt>
                <c:pt idx="18">
                  <c:v>Berlin</c:v>
                </c:pt>
                <c:pt idx="19">
                  <c:v>Tokyo</c:v>
                </c:pt>
                <c:pt idx="20">
                  <c:v>Washington</c:v>
                </c:pt>
                <c:pt idx="21">
                  <c:v>Nevada</c:v>
                </c:pt>
                <c:pt idx="22">
                  <c:v>Bayern</c:v>
                </c:pt>
                <c:pt idx="23">
                  <c:v>New Jersey</c:v>
                </c:pt>
              </c:strCache>
            </c:strRef>
          </c:cat>
          <c:val>
            <c:numRef>
              <c:f>ANALYSIS!$G$2:$G$25</c:f>
              <c:numCache>
                <c:formatCode>General</c:formatCode>
                <c:ptCount val="24"/>
                <c:pt idx="0">
                  <c:v>6</c:v>
                </c:pt>
                <c:pt idx="1">
                  <c:v>2</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numCache>
            </c:numRef>
          </c:val>
          <c:extLst>
            <c:ext xmlns:c16="http://schemas.microsoft.com/office/drawing/2014/chart" uri="{C3380CC4-5D6E-409C-BE32-E72D297353CC}">
              <c16:uniqueId val="{00000000-217D-4860-A8E8-80612CA520A9}"/>
            </c:ext>
          </c:extLst>
        </c:ser>
        <c:dLbls>
          <c:dLblPos val="inEnd"/>
          <c:showLegendKey val="0"/>
          <c:showVal val="1"/>
          <c:showCatName val="0"/>
          <c:showSerName val="0"/>
          <c:showPercent val="0"/>
          <c:showBubbleSize val="0"/>
        </c:dLbls>
        <c:gapWidth val="65"/>
        <c:axId val="448429095"/>
        <c:axId val="448430735"/>
      </c:barChart>
      <c:catAx>
        <c:axId val="448429095"/>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48430735"/>
        <c:crosses val="autoZero"/>
        <c:auto val="1"/>
        <c:lblAlgn val="ctr"/>
        <c:lblOffset val="100"/>
        <c:noMultiLvlLbl val="0"/>
      </c:catAx>
      <c:valAx>
        <c:axId val="448430735"/>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448429095"/>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[SQLPROJECT DASHBOARD ANALYSIS.xlsx]ANALYSIS!PivotTable3</c:name>
    <c:fmtId val="7"/>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INVESTORS ON SOCIAL MEDIA AS PER COUNTRY</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roun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4245014245014245E-2"/>
          <c:y val="0.14326050420168068"/>
          <c:w val="0.79751665657177473"/>
          <c:h val="0.79460490968040765"/>
        </c:manualLayout>
      </c:layout>
      <c:barChart>
        <c:barDir val="col"/>
        <c:grouping val="clustered"/>
        <c:varyColors val="0"/>
        <c:ser>
          <c:idx val="0"/>
          <c:order val="0"/>
          <c:tx>
            <c:strRef>
              <c:f>ANALYSIS!$J$3</c:f>
              <c:strCache>
                <c:ptCount val="1"/>
                <c:pt idx="0">
                  <c:v>Count of logo_url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ANALYSIS!$I$4:$I$16</c:f>
              <c:strCache>
                <c:ptCount val="13"/>
                <c:pt idx="0">
                  <c:v>ARE</c:v>
                </c:pt>
                <c:pt idx="1">
                  <c:v>AUS</c:v>
                </c:pt>
                <c:pt idx="2">
                  <c:v>BRA</c:v>
                </c:pt>
                <c:pt idx="3">
                  <c:v>CAN</c:v>
                </c:pt>
                <c:pt idx="4">
                  <c:v>CHE</c:v>
                </c:pt>
                <c:pt idx="5">
                  <c:v>CHN</c:v>
                </c:pt>
                <c:pt idx="6">
                  <c:v>DEU</c:v>
                </c:pt>
                <c:pt idx="7">
                  <c:v>GBR</c:v>
                </c:pt>
                <c:pt idx="8">
                  <c:v>IND</c:v>
                </c:pt>
                <c:pt idx="9">
                  <c:v>ISR</c:v>
                </c:pt>
                <c:pt idx="10">
                  <c:v>JPN</c:v>
                </c:pt>
                <c:pt idx="11">
                  <c:v>NLD</c:v>
                </c:pt>
                <c:pt idx="12">
                  <c:v>USA</c:v>
                </c:pt>
              </c:strCache>
            </c:strRef>
          </c:cat>
          <c:val>
            <c:numRef>
              <c:f>ANALYSIS!$J$4:$J$16</c:f>
              <c:numCache>
                <c:formatCode>General</c:formatCode>
                <c:ptCount val="13"/>
                <c:pt idx="0">
                  <c:v>1</c:v>
                </c:pt>
                <c:pt idx="1">
                  <c:v>1</c:v>
                </c:pt>
                <c:pt idx="2">
                  <c:v>1</c:v>
                </c:pt>
                <c:pt idx="3">
                  <c:v>3</c:v>
                </c:pt>
                <c:pt idx="4">
                  <c:v>2</c:v>
                </c:pt>
                <c:pt idx="5">
                  <c:v>1</c:v>
                </c:pt>
                <c:pt idx="6">
                  <c:v>2</c:v>
                </c:pt>
                <c:pt idx="7">
                  <c:v>2</c:v>
                </c:pt>
                <c:pt idx="8">
                  <c:v>3</c:v>
                </c:pt>
                <c:pt idx="9">
                  <c:v>1</c:v>
                </c:pt>
                <c:pt idx="10">
                  <c:v>1</c:v>
                </c:pt>
                <c:pt idx="11">
                  <c:v>1</c:v>
                </c:pt>
                <c:pt idx="12">
                  <c:v>12</c:v>
                </c:pt>
              </c:numCache>
            </c:numRef>
          </c:val>
          <c:extLst>
            <c:ext xmlns:c16="http://schemas.microsoft.com/office/drawing/2014/chart" uri="{C3380CC4-5D6E-409C-BE32-E72D297353CC}">
              <c16:uniqueId val="{00000000-12F7-4CFD-9EC3-F053B631D2CE}"/>
            </c:ext>
          </c:extLst>
        </c:ser>
        <c:ser>
          <c:idx val="1"/>
          <c:order val="1"/>
          <c:tx>
            <c:strRef>
              <c:f>ANALYSIS!$K$3</c:f>
              <c:strCache>
                <c:ptCount val="1"/>
                <c:pt idx="0">
                  <c:v>Count of twitter_url</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ANALYSIS!$I$4:$I$16</c:f>
              <c:strCache>
                <c:ptCount val="13"/>
                <c:pt idx="0">
                  <c:v>ARE</c:v>
                </c:pt>
                <c:pt idx="1">
                  <c:v>AUS</c:v>
                </c:pt>
                <c:pt idx="2">
                  <c:v>BRA</c:v>
                </c:pt>
                <c:pt idx="3">
                  <c:v>CAN</c:v>
                </c:pt>
                <c:pt idx="4">
                  <c:v>CHE</c:v>
                </c:pt>
                <c:pt idx="5">
                  <c:v>CHN</c:v>
                </c:pt>
                <c:pt idx="6">
                  <c:v>DEU</c:v>
                </c:pt>
                <c:pt idx="7">
                  <c:v>GBR</c:v>
                </c:pt>
                <c:pt idx="8">
                  <c:v>IND</c:v>
                </c:pt>
                <c:pt idx="9">
                  <c:v>ISR</c:v>
                </c:pt>
                <c:pt idx="10">
                  <c:v>JPN</c:v>
                </c:pt>
                <c:pt idx="11">
                  <c:v>NLD</c:v>
                </c:pt>
                <c:pt idx="12">
                  <c:v>USA</c:v>
                </c:pt>
              </c:strCache>
            </c:strRef>
          </c:cat>
          <c:val>
            <c:numRef>
              <c:f>ANALYSIS!$K$4:$K$16</c:f>
              <c:numCache>
                <c:formatCode>General</c:formatCode>
                <c:ptCount val="13"/>
                <c:pt idx="0">
                  <c:v>1</c:v>
                </c:pt>
                <c:pt idx="1">
                  <c:v>1</c:v>
                </c:pt>
                <c:pt idx="2">
                  <c:v>1</c:v>
                </c:pt>
                <c:pt idx="3">
                  <c:v>3</c:v>
                </c:pt>
                <c:pt idx="4">
                  <c:v>2</c:v>
                </c:pt>
                <c:pt idx="5">
                  <c:v>1</c:v>
                </c:pt>
                <c:pt idx="6">
                  <c:v>2</c:v>
                </c:pt>
                <c:pt idx="7">
                  <c:v>2</c:v>
                </c:pt>
                <c:pt idx="8">
                  <c:v>3</c:v>
                </c:pt>
                <c:pt idx="9">
                  <c:v>1</c:v>
                </c:pt>
                <c:pt idx="10">
                  <c:v>1</c:v>
                </c:pt>
                <c:pt idx="11">
                  <c:v>1</c:v>
                </c:pt>
                <c:pt idx="12">
                  <c:v>12</c:v>
                </c:pt>
              </c:numCache>
            </c:numRef>
          </c:val>
          <c:extLst>
            <c:ext xmlns:c16="http://schemas.microsoft.com/office/drawing/2014/chart" uri="{C3380CC4-5D6E-409C-BE32-E72D297353CC}">
              <c16:uniqueId val="{00000001-12F7-4CFD-9EC3-F053B631D2CE}"/>
            </c:ext>
          </c:extLst>
        </c:ser>
        <c:ser>
          <c:idx val="2"/>
          <c:order val="2"/>
          <c:tx>
            <c:strRef>
              <c:f>ANALYSIS!$L$3</c:f>
              <c:strCache>
                <c:ptCount val="1"/>
                <c:pt idx="0">
                  <c:v>Count of linkedin_url</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ANALYSIS!$I$4:$I$16</c:f>
              <c:strCache>
                <c:ptCount val="13"/>
                <c:pt idx="0">
                  <c:v>ARE</c:v>
                </c:pt>
                <c:pt idx="1">
                  <c:v>AUS</c:v>
                </c:pt>
                <c:pt idx="2">
                  <c:v>BRA</c:v>
                </c:pt>
                <c:pt idx="3">
                  <c:v>CAN</c:v>
                </c:pt>
                <c:pt idx="4">
                  <c:v>CHE</c:v>
                </c:pt>
                <c:pt idx="5">
                  <c:v>CHN</c:v>
                </c:pt>
                <c:pt idx="6">
                  <c:v>DEU</c:v>
                </c:pt>
                <c:pt idx="7">
                  <c:v>GBR</c:v>
                </c:pt>
                <c:pt idx="8">
                  <c:v>IND</c:v>
                </c:pt>
                <c:pt idx="9">
                  <c:v>ISR</c:v>
                </c:pt>
                <c:pt idx="10">
                  <c:v>JPN</c:v>
                </c:pt>
                <c:pt idx="11">
                  <c:v>NLD</c:v>
                </c:pt>
                <c:pt idx="12">
                  <c:v>USA</c:v>
                </c:pt>
              </c:strCache>
            </c:strRef>
          </c:cat>
          <c:val>
            <c:numRef>
              <c:f>ANALYSIS!$L$4:$L$16</c:f>
              <c:numCache>
                <c:formatCode>General</c:formatCode>
                <c:ptCount val="13"/>
                <c:pt idx="0">
                  <c:v>1</c:v>
                </c:pt>
                <c:pt idx="1">
                  <c:v>1</c:v>
                </c:pt>
                <c:pt idx="2">
                  <c:v>1</c:v>
                </c:pt>
                <c:pt idx="3">
                  <c:v>3</c:v>
                </c:pt>
                <c:pt idx="4">
                  <c:v>2</c:v>
                </c:pt>
                <c:pt idx="5">
                  <c:v>1</c:v>
                </c:pt>
                <c:pt idx="6">
                  <c:v>2</c:v>
                </c:pt>
                <c:pt idx="7">
                  <c:v>2</c:v>
                </c:pt>
                <c:pt idx="8">
                  <c:v>3</c:v>
                </c:pt>
                <c:pt idx="9">
                  <c:v>1</c:v>
                </c:pt>
                <c:pt idx="10">
                  <c:v>1</c:v>
                </c:pt>
                <c:pt idx="11">
                  <c:v>1</c:v>
                </c:pt>
                <c:pt idx="12">
                  <c:v>12</c:v>
                </c:pt>
              </c:numCache>
            </c:numRef>
          </c:val>
          <c:extLst>
            <c:ext xmlns:c16="http://schemas.microsoft.com/office/drawing/2014/chart" uri="{C3380CC4-5D6E-409C-BE32-E72D297353CC}">
              <c16:uniqueId val="{00000002-12F7-4CFD-9EC3-F053B631D2CE}"/>
            </c:ext>
          </c:extLst>
        </c:ser>
        <c:ser>
          <c:idx val="3"/>
          <c:order val="3"/>
          <c:tx>
            <c:strRef>
              <c:f>ANALYSIS!$M$3</c:f>
              <c:strCache>
                <c:ptCount val="1"/>
                <c:pt idx="0">
                  <c:v>Count of facebook_url</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ANALYSIS!$I$4:$I$16</c:f>
              <c:strCache>
                <c:ptCount val="13"/>
                <c:pt idx="0">
                  <c:v>ARE</c:v>
                </c:pt>
                <c:pt idx="1">
                  <c:v>AUS</c:v>
                </c:pt>
                <c:pt idx="2">
                  <c:v>BRA</c:v>
                </c:pt>
                <c:pt idx="3">
                  <c:v>CAN</c:v>
                </c:pt>
                <c:pt idx="4">
                  <c:v>CHE</c:v>
                </c:pt>
                <c:pt idx="5">
                  <c:v>CHN</c:v>
                </c:pt>
                <c:pt idx="6">
                  <c:v>DEU</c:v>
                </c:pt>
                <c:pt idx="7">
                  <c:v>GBR</c:v>
                </c:pt>
                <c:pt idx="8">
                  <c:v>IND</c:v>
                </c:pt>
                <c:pt idx="9">
                  <c:v>ISR</c:v>
                </c:pt>
                <c:pt idx="10">
                  <c:v>JPN</c:v>
                </c:pt>
                <c:pt idx="11">
                  <c:v>NLD</c:v>
                </c:pt>
                <c:pt idx="12">
                  <c:v>USA</c:v>
                </c:pt>
              </c:strCache>
            </c:strRef>
          </c:cat>
          <c:val>
            <c:numRef>
              <c:f>ANALYSIS!$M$4:$M$16</c:f>
              <c:numCache>
                <c:formatCode>General</c:formatCode>
                <c:ptCount val="13"/>
                <c:pt idx="0">
                  <c:v>1</c:v>
                </c:pt>
                <c:pt idx="1">
                  <c:v>1</c:v>
                </c:pt>
                <c:pt idx="2">
                  <c:v>1</c:v>
                </c:pt>
                <c:pt idx="3">
                  <c:v>3</c:v>
                </c:pt>
                <c:pt idx="4">
                  <c:v>2</c:v>
                </c:pt>
                <c:pt idx="5">
                  <c:v>1</c:v>
                </c:pt>
                <c:pt idx="6">
                  <c:v>2</c:v>
                </c:pt>
                <c:pt idx="7">
                  <c:v>2</c:v>
                </c:pt>
                <c:pt idx="8">
                  <c:v>3</c:v>
                </c:pt>
                <c:pt idx="9">
                  <c:v>1</c:v>
                </c:pt>
                <c:pt idx="10">
                  <c:v>1</c:v>
                </c:pt>
                <c:pt idx="11">
                  <c:v>1</c:v>
                </c:pt>
                <c:pt idx="12">
                  <c:v>12</c:v>
                </c:pt>
              </c:numCache>
            </c:numRef>
          </c:val>
          <c:extLst>
            <c:ext xmlns:c16="http://schemas.microsoft.com/office/drawing/2014/chart" uri="{C3380CC4-5D6E-409C-BE32-E72D297353CC}">
              <c16:uniqueId val="{00000003-12F7-4CFD-9EC3-F053B631D2CE}"/>
            </c:ext>
          </c:extLst>
        </c:ser>
        <c:dLbls>
          <c:dLblPos val="inEnd"/>
          <c:showLegendKey val="0"/>
          <c:showVal val="1"/>
          <c:showCatName val="0"/>
          <c:showSerName val="0"/>
          <c:showPercent val="0"/>
          <c:showBubbleSize val="0"/>
        </c:dLbls>
        <c:gapWidth val="65"/>
        <c:axId val="360947591"/>
        <c:axId val="360947263"/>
      </c:barChart>
      <c:catAx>
        <c:axId val="36094759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60947263"/>
        <c:crosses val="autoZero"/>
        <c:auto val="1"/>
        <c:lblAlgn val="ctr"/>
        <c:lblOffset val="100"/>
        <c:noMultiLvlLbl val="0"/>
      </c:catAx>
      <c:valAx>
        <c:axId val="3609472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360947591"/>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[SQLPROJECT DASHBOARD ANALYSIS.xlsx]ANALYSIS!PivotTable4</c:name>
    <c:fmtId val="5"/>
  </c:pivotSource>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funding_rounds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63500" sx="102000" sy="102000" algn="ctr" rotWithShape="0">
              <a:prstClr val="black">
                <a:alpha val="20000"/>
              </a:prstClr>
            </a:outerShdw>
          </a:effectLst>
        </c:spPr>
      </c:pivotFmt>
      <c:pivotFmt>
        <c:idx val="3"/>
        <c:spPr>
          <a:solidFill>
            <a:schemeClr val="accent3"/>
          </a:solidFill>
          <a:ln>
            <a:noFill/>
          </a:ln>
          <a:effectLst>
            <a:outerShdw blurRad="63500" sx="102000" sy="102000" algn="ctr" rotWithShape="0">
              <a:prstClr val="black">
                <a:alpha val="20000"/>
              </a:prstClr>
            </a:outerShdw>
          </a:effectLst>
        </c:spPr>
      </c:pivotFmt>
      <c:pivotFmt>
        <c:idx val="4"/>
        <c:spPr>
          <a:solidFill>
            <a:schemeClr val="accent5"/>
          </a:solidFill>
          <a:ln>
            <a:noFill/>
          </a:ln>
          <a:effectLst>
            <a:outerShdw blurRad="63500" sx="102000" sy="102000" algn="ctr" rotWithShape="0">
              <a:prstClr val="black">
                <a:alpha val="20000"/>
              </a:prstClr>
            </a:outerShdw>
          </a:effectLst>
        </c:spPr>
      </c:pivotFmt>
      <c:pivotFmt>
        <c:idx val="5"/>
        <c:spPr>
          <a:solidFill>
            <a:schemeClr val="accent1">
              <a:lumMod val="60000"/>
            </a:schemeClr>
          </a:solidFill>
          <a:ln>
            <a:noFill/>
          </a:ln>
          <a:effectLst>
            <a:outerShdw blurRad="63500" sx="102000" sy="102000" algn="ctr" rotWithShape="0">
              <a:prstClr val="black">
                <a:alpha val="20000"/>
              </a:prstClr>
            </a:outerShdw>
          </a:effectLst>
        </c:spPr>
      </c:pivotFmt>
      <c:pivotFmt>
        <c:idx val="6"/>
        <c:spPr>
          <a:solidFill>
            <a:schemeClr val="accent3">
              <a:lumMod val="60000"/>
            </a:schemeClr>
          </a:solidFill>
          <a:ln>
            <a:noFill/>
          </a:ln>
          <a:effectLst>
            <a:outerShdw blurRad="63500" sx="102000" sy="102000" algn="ctr" rotWithShape="0">
              <a:prstClr val="black">
                <a:alpha val="20000"/>
              </a:prstClr>
            </a:outerShdw>
          </a:effectLst>
        </c:spPr>
      </c:pivotFmt>
      <c:pivotFmt>
        <c:idx val="7"/>
        <c:spPr>
          <a:solidFill>
            <a:schemeClr val="accent5">
              <a:lumMod val="60000"/>
            </a:schemeClr>
          </a:solidFill>
          <a:ln>
            <a:noFill/>
          </a:ln>
          <a:effectLst>
            <a:outerShdw blurRad="63500" sx="102000" sy="102000" algn="ctr" rotWithShape="0">
              <a:prstClr val="black">
                <a:alpha val="20000"/>
              </a:prstClr>
            </a:outerShdw>
          </a:effectLst>
        </c:spPr>
      </c:pivotFmt>
      <c:pivotFmt>
        <c:idx val="8"/>
        <c:spPr>
          <a:solidFill>
            <a:schemeClr val="accent1">
              <a:lumMod val="80000"/>
              <a:lumOff val="20000"/>
            </a:schemeClr>
          </a:solidFill>
          <a:ln>
            <a:noFill/>
          </a:ln>
          <a:effectLst>
            <a:outerShdw blurRad="63500" sx="102000" sy="102000" algn="ctr" rotWithShape="0">
              <a:prstClr val="black">
                <a:alpha val="20000"/>
              </a:prstClr>
            </a:outerShdw>
          </a:effectLst>
        </c:spPr>
      </c:pivotFmt>
      <c:pivotFmt>
        <c:idx val="9"/>
        <c:spPr>
          <a:solidFill>
            <a:schemeClr val="accent3">
              <a:lumMod val="80000"/>
              <a:lumOff val="20000"/>
            </a:schemeClr>
          </a:solidFill>
          <a:ln>
            <a:noFill/>
          </a:ln>
          <a:effectLst>
            <a:outerShdw blurRad="63500" sx="102000" sy="102000" algn="ctr" rotWithShape="0">
              <a:prstClr val="black">
                <a:alpha val="20000"/>
              </a:prstClr>
            </a:outerShdw>
          </a:effectLst>
        </c:spPr>
      </c:pivotFmt>
      <c:pivotFmt>
        <c:idx val="10"/>
        <c:spPr>
          <a:solidFill>
            <a:schemeClr val="accent5">
              <a:lumMod val="80000"/>
              <a:lumOff val="20000"/>
            </a:schemeClr>
          </a:solidFill>
          <a:ln>
            <a:noFill/>
          </a:ln>
          <a:effectLst>
            <a:outerShdw blurRad="63500" sx="102000" sy="102000" algn="ctr" rotWithShape="0">
              <a:prstClr val="black">
                <a:alpha val="20000"/>
              </a:prstClr>
            </a:outerShdw>
          </a:effectLst>
        </c:spPr>
      </c:pivotFmt>
      <c:pivotFmt>
        <c:idx val="11"/>
        <c:spPr>
          <a:solidFill>
            <a:schemeClr val="accent1">
              <a:lumMod val="80000"/>
            </a:schemeClr>
          </a:solidFill>
          <a:ln>
            <a:noFill/>
          </a:ln>
          <a:effectLst>
            <a:outerShdw blurRad="63500" sx="102000" sy="102000" algn="ctr" rotWithShape="0">
              <a:prstClr val="black">
                <a:alpha val="20000"/>
              </a:prstClr>
            </a:outerShdw>
          </a:effectLst>
        </c:spPr>
      </c:pivotFmt>
      <c:pivotFmt>
        <c:idx val="12"/>
        <c:spPr>
          <a:solidFill>
            <a:schemeClr val="accent3">
              <a:lumMod val="80000"/>
            </a:schemeClr>
          </a:solidFill>
          <a:ln>
            <a:noFill/>
          </a:ln>
          <a:effectLst>
            <a:outerShdw blurRad="63500" sx="102000" sy="102000" algn="ctr" rotWithShape="0">
              <a:prstClr val="black">
                <a:alpha val="20000"/>
              </a:prstClr>
            </a:outerShdw>
          </a:effectLst>
        </c:spPr>
      </c:pivotFmt>
      <c:pivotFmt>
        <c:idx val="13"/>
        <c:spPr>
          <a:solidFill>
            <a:schemeClr val="accent5">
              <a:lumMod val="80000"/>
            </a:schemeClr>
          </a:solidFill>
          <a:ln>
            <a:noFill/>
          </a:ln>
          <a:effectLst>
            <a:outerShdw blurRad="63500" sx="102000" sy="102000" algn="ctr" rotWithShape="0">
              <a:prstClr val="black">
                <a:alpha val="20000"/>
              </a:prstClr>
            </a:outerShdw>
          </a:effectLst>
        </c:spPr>
      </c:pivotFmt>
      <c:pivotFmt>
        <c:idx val="14"/>
        <c:spPr>
          <a:solidFill>
            <a:schemeClr val="accent1">
              <a:lumMod val="60000"/>
              <a:lumOff val="40000"/>
            </a:schemeClr>
          </a:solidFill>
          <a:ln>
            <a:noFill/>
          </a:ln>
          <a:effectLst>
            <a:outerShdw blurRad="63500" sx="102000" sy="102000" algn="ctr" rotWithShape="0">
              <a:prstClr val="black">
                <a:alpha val="20000"/>
              </a:prstClr>
            </a:outerShdw>
          </a:effectLst>
        </c:spPr>
      </c:pivotFmt>
      <c:pivotFmt>
        <c:idx val="15"/>
        <c:spPr>
          <a:solidFill>
            <a:schemeClr val="accent3">
              <a:lumMod val="60000"/>
              <a:lumOff val="40000"/>
            </a:schemeClr>
          </a:solidFill>
          <a:ln>
            <a:noFill/>
          </a:ln>
          <a:effectLst>
            <a:outerShdw blurRad="63500" sx="102000" sy="102000" algn="ctr" rotWithShape="0">
              <a:prstClr val="black">
                <a:alpha val="20000"/>
              </a:prstClr>
            </a:outerShdw>
          </a:effectLst>
        </c:spPr>
      </c:pivotFmt>
      <c:pivotFmt>
        <c:idx val="16"/>
        <c:spPr>
          <a:solidFill>
            <a:schemeClr val="accent5">
              <a:lumMod val="60000"/>
              <a:lumOff val="40000"/>
            </a:schemeClr>
          </a:solidFill>
          <a:ln>
            <a:noFill/>
          </a:ln>
          <a:effectLst>
            <a:outerShdw blurRad="63500" sx="102000" sy="102000" algn="ctr" rotWithShape="0">
              <a:prstClr val="black">
                <a:alpha val="20000"/>
              </a:prstClr>
            </a:outerShdw>
          </a:effectLst>
        </c:spPr>
      </c:pivotFmt>
      <c:pivotFmt>
        <c:idx val="17"/>
        <c:spPr>
          <a:solidFill>
            <a:schemeClr val="accent1"/>
          </a:solidFill>
          <a:ln>
            <a:noFill/>
          </a:ln>
          <a:effectLst>
            <a:outerShdw blurRad="63500" sx="102000" sy="102000" algn="ctr" rotWithShape="0">
              <a:prstClr val="black">
                <a:alpha val="20000"/>
              </a:prstClr>
            </a:outerShdw>
          </a:effectLst>
        </c:spPr>
      </c:pivotFmt>
      <c:pivotFmt>
        <c:idx val="18"/>
        <c:spPr>
          <a:solidFill>
            <a:schemeClr val="accent3"/>
          </a:solidFill>
          <a:ln>
            <a:noFill/>
          </a:ln>
          <a:effectLst>
            <a:outerShdw blurRad="63500" sx="102000" sy="102000" algn="ctr" rotWithShape="0">
              <a:prstClr val="black">
                <a:alpha val="20000"/>
              </a:prstClr>
            </a:outerShdw>
          </a:effectLst>
        </c:spPr>
      </c:pivotFmt>
      <c:pivotFmt>
        <c:idx val="19"/>
        <c:spPr>
          <a:solidFill>
            <a:schemeClr val="accent5"/>
          </a:solidFill>
          <a:ln>
            <a:noFill/>
          </a:ln>
          <a:effectLst>
            <a:outerShdw blurRad="63500" sx="102000" sy="102000" algn="ctr" rotWithShape="0">
              <a:prstClr val="black">
                <a:alpha val="20000"/>
              </a:prstClr>
            </a:outerShdw>
          </a:effectLst>
        </c:spPr>
      </c:pivotFmt>
      <c:pivotFmt>
        <c:idx val="20"/>
        <c:spPr>
          <a:solidFill>
            <a:schemeClr val="accent1">
              <a:lumMod val="60000"/>
            </a:schemeClr>
          </a:solidFill>
          <a:ln>
            <a:noFill/>
          </a:ln>
          <a:effectLst>
            <a:outerShdw blurRad="63500" sx="102000" sy="102000" algn="ctr" rotWithShape="0">
              <a:prstClr val="black">
                <a:alpha val="20000"/>
              </a:prstClr>
            </a:outerShdw>
          </a:effectLst>
        </c:spPr>
      </c:pivotFmt>
      <c:pivotFmt>
        <c:idx val="21"/>
        <c:spPr>
          <a:solidFill>
            <a:schemeClr val="accent3">
              <a:lumMod val="60000"/>
            </a:schemeClr>
          </a:solidFill>
          <a:ln>
            <a:noFill/>
          </a:ln>
          <a:effectLst>
            <a:outerShdw blurRad="63500" sx="102000" sy="102000" algn="ctr" rotWithShape="0">
              <a:prstClr val="black">
                <a:alpha val="20000"/>
              </a:prstClr>
            </a:outerShdw>
          </a:effectLst>
        </c:spPr>
      </c:pivotFmt>
      <c:pivotFmt>
        <c:idx val="22"/>
        <c:spPr>
          <a:solidFill>
            <a:schemeClr val="accent5">
              <a:lumMod val="60000"/>
            </a:schemeClr>
          </a:solidFill>
          <a:ln>
            <a:noFill/>
          </a:ln>
          <a:effectLst>
            <a:outerShdw blurRad="63500" sx="102000" sy="102000" algn="ctr" rotWithShape="0">
              <a:prstClr val="black">
                <a:alpha val="20000"/>
              </a:prstClr>
            </a:outerShdw>
          </a:effectLst>
        </c:spPr>
      </c:pivotFmt>
      <c:pivotFmt>
        <c:idx val="23"/>
        <c:spPr>
          <a:solidFill>
            <a:schemeClr val="accent1">
              <a:lumMod val="80000"/>
              <a:lumOff val="20000"/>
            </a:schemeClr>
          </a:solidFill>
          <a:ln>
            <a:noFill/>
          </a:ln>
          <a:effectLst>
            <a:outerShdw blurRad="63500" sx="102000" sy="102000" algn="ctr" rotWithShape="0">
              <a:prstClr val="black">
                <a:alpha val="20000"/>
              </a:prstClr>
            </a:outerShdw>
          </a:effectLst>
        </c:spPr>
      </c:pivotFmt>
      <c:pivotFmt>
        <c:idx val="24"/>
        <c:spPr>
          <a:solidFill>
            <a:schemeClr val="accent3">
              <a:lumMod val="80000"/>
              <a:lumOff val="20000"/>
            </a:schemeClr>
          </a:solidFill>
          <a:ln>
            <a:noFill/>
          </a:ln>
          <a:effectLst>
            <a:outerShdw blurRad="63500" sx="102000" sy="102000" algn="ctr" rotWithShape="0">
              <a:prstClr val="black">
                <a:alpha val="20000"/>
              </a:prstClr>
            </a:outerShdw>
          </a:effectLst>
        </c:spPr>
      </c:pivotFmt>
      <c:pivotFmt>
        <c:idx val="25"/>
        <c:spPr>
          <a:solidFill>
            <a:schemeClr val="accent5">
              <a:lumMod val="80000"/>
              <a:lumOff val="20000"/>
            </a:schemeClr>
          </a:solidFill>
          <a:ln>
            <a:noFill/>
          </a:ln>
          <a:effectLst>
            <a:outerShdw blurRad="63500" sx="102000" sy="102000" algn="ctr" rotWithShape="0">
              <a:prstClr val="black">
                <a:alpha val="20000"/>
              </a:prstClr>
            </a:outerShdw>
          </a:effectLst>
        </c:spPr>
      </c:pivotFmt>
      <c:pivotFmt>
        <c:idx val="26"/>
        <c:spPr>
          <a:solidFill>
            <a:schemeClr val="accent1">
              <a:lumMod val="80000"/>
            </a:schemeClr>
          </a:solidFill>
          <a:ln>
            <a:noFill/>
          </a:ln>
          <a:effectLst>
            <a:outerShdw blurRad="63500" sx="102000" sy="102000" algn="ctr" rotWithShape="0">
              <a:prstClr val="black">
                <a:alpha val="20000"/>
              </a:prstClr>
            </a:outerShdw>
          </a:effectLst>
        </c:spPr>
      </c:pivotFmt>
      <c:pivotFmt>
        <c:idx val="27"/>
        <c:spPr>
          <a:solidFill>
            <a:schemeClr val="accent3">
              <a:lumMod val="80000"/>
            </a:schemeClr>
          </a:solidFill>
          <a:ln>
            <a:noFill/>
          </a:ln>
          <a:effectLst>
            <a:outerShdw blurRad="63500" sx="102000" sy="102000" algn="ctr" rotWithShape="0">
              <a:prstClr val="black">
                <a:alpha val="20000"/>
              </a:prstClr>
            </a:outerShdw>
          </a:effectLst>
        </c:spPr>
      </c:pivotFmt>
      <c:pivotFmt>
        <c:idx val="28"/>
        <c:spPr>
          <a:solidFill>
            <a:schemeClr val="accent5">
              <a:lumMod val="80000"/>
            </a:schemeClr>
          </a:solidFill>
          <a:ln>
            <a:noFill/>
          </a:ln>
          <a:effectLst>
            <a:outerShdw blurRad="63500" sx="102000" sy="102000" algn="ctr" rotWithShape="0">
              <a:prstClr val="black">
                <a:alpha val="20000"/>
              </a:prstClr>
            </a:outerShdw>
          </a:effectLst>
        </c:spPr>
      </c:pivotFmt>
      <c:pivotFmt>
        <c:idx val="29"/>
        <c:spPr>
          <a:solidFill>
            <a:schemeClr val="accent1">
              <a:lumMod val="60000"/>
              <a:lumOff val="40000"/>
            </a:schemeClr>
          </a:solidFill>
          <a:ln>
            <a:noFill/>
          </a:ln>
          <a:effectLst>
            <a:outerShdw blurRad="63500" sx="102000" sy="102000" algn="ctr" rotWithShape="0">
              <a:prstClr val="black">
                <a:alpha val="20000"/>
              </a:prstClr>
            </a:outerShdw>
          </a:effectLst>
        </c:spPr>
      </c:pivotFmt>
      <c:pivotFmt>
        <c:idx val="30"/>
        <c:spPr>
          <a:solidFill>
            <a:schemeClr val="accent3">
              <a:lumMod val="60000"/>
              <a:lumOff val="40000"/>
            </a:schemeClr>
          </a:solidFill>
          <a:ln>
            <a:noFill/>
          </a:ln>
          <a:effectLst>
            <a:outerShdw blurRad="63500" sx="102000" sy="102000" algn="ctr" rotWithShape="0">
              <a:prstClr val="black">
                <a:alpha val="20000"/>
              </a:prstClr>
            </a:outerShdw>
          </a:effectLst>
        </c:spPr>
      </c:pivotFmt>
      <c:pivotFmt>
        <c:idx val="31"/>
        <c:spPr>
          <a:solidFill>
            <a:schemeClr val="accent5">
              <a:lumMod val="60000"/>
              <a:lumOff val="40000"/>
            </a:schemeClr>
          </a:solidFill>
          <a:ln>
            <a:noFill/>
          </a:ln>
          <a:effectLst>
            <a:outerShdw blurRad="63500" sx="102000" sy="102000" algn="ctr" rotWithShape="0">
              <a:prstClr val="black">
                <a:alpha val="20000"/>
              </a:prstClr>
            </a:outerShdw>
          </a:effectLst>
        </c:spPr>
      </c:pivotFmt>
      <c:pivotFmt>
        <c:idx val="3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63500" sx="102000" sy="102000" algn="ctr" rotWithShape="0">
              <a:prstClr val="black">
                <a:alpha val="20000"/>
              </a:prstClr>
            </a:outerShdw>
          </a:effectLst>
        </c:spPr>
      </c:pivotFmt>
      <c:pivotFmt>
        <c:idx val="34"/>
        <c:spPr>
          <a:solidFill>
            <a:schemeClr val="accent3"/>
          </a:solidFill>
          <a:ln>
            <a:noFill/>
          </a:ln>
          <a:effectLst>
            <a:outerShdw blurRad="63500" sx="102000" sy="102000" algn="ctr" rotWithShape="0">
              <a:prstClr val="black">
                <a:alpha val="20000"/>
              </a:prstClr>
            </a:outerShdw>
          </a:effectLst>
        </c:spPr>
      </c:pivotFmt>
      <c:pivotFmt>
        <c:idx val="35"/>
        <c:spPr>
          <a:solidFill>
            <a:schemeClr val="accent5"/>
          </a:solidFill>
          <a:ln>
            <a:noFill/>
          </a:ln>
          <a:effectLst>
            <a:outerShdw blurRad="63500" sx="102000" sy="102000" algn="ctr" rotWithShape="0">
              <a:prstClr val="black">
                <a:alpha val="20000"/>
              </a:prstClr>
            </a:outerShdw>
          </a:effectLst>
        </c:spPr>
      </c:pivotFmt>
      <c:pivotFmt>
        <c:idx val="36"/>
        <c:spPr>
          <a:solidFill>
            <a:schemeClr val="accent1">
              <a:lumMod val="60000"/>
            </a:schemeClr>
          </a:solidFill>
          <a:ln>
            <a:noFill/>
          </a:ln>
          <a:effectLst>
            <a:outerShdw blurRad="63500" sx="102000" sy="102000" algn="ctr" rotWithShape="0">
              <a:prstClr val="black">
                <a:alpha val="20000"/>
              </a:prstClr>
            </a:outerShdw>
          </a:effectLst>
        </c:spPr>
      </c:pivotFmt>
      <c:pivotFmt>
        <c:idx val="37"/>
        <c:spPr>
          <a:solidFill>
            <a:schemeClr val="accent3">
              <a:lumMod val="60000"/>
            </a:schemeClr>
          </a:solidFill>
          <a:ln>
            <a:noFill/>
          </a:ln>
          <a:effectLst>
            <a:outerShdw blurRad="63500" sx="102000" sy="102000" algn="ctr" rotWithShape="0">
              <a:prstClr val="black">
                <a:alpha val="20000"/>
              </a:prstClr>
            </a:outerShdw>
          </a:effectLst>
        </c:spPr>
      </c:pivotFmt>
      <c:pivotFmt>
        <c:idx val="38"/>
        <c:spPr>
          <a:solidFill>
            <a:schemeClr val="accent5">
              <a:lumMod val="60000"/>
            </a:schemeClr>
          </a:solidFill>
          <a:ln>
            <a:noFill/>
          </a:ln>
          <a:effectLst>
            <a:outerShdw blurRad="63500" sx="102000" sy="102000" algn="ctr" rotWithShape="0">
              <a:prstClr val="black">
                <a:alpha val="20000"/>
              </a:prstClr>
            </a:outerShdw>
          </a:effectLst>
        </c:spPr>
      </c:pivotFmt>
      <c:pivotFmt>
        <c:idx val="39"/>
        <c:spPr>
          <a:solidFill>
            <a:schemeClr val="accent1">
              <a:lumMod val="80000"/>
              <a:lumOff val="20000"/>
            </a:schemeClr>
          </a:solidFill>
          <a:ln>
            <a:noFill/>
          </a:ln>
          <a:effectLst>
            <a:outerShdw blurRad="63500" sx="102000" sy="102000" algn="ctr" rotWithShape="0">
              <a:prstClr val="black">
                <a:alpha val="20000"/>
              </a:prstClr>
            </a:outerShdw>
          </a:effectLst>
        </c:spPr>
      </c:pivotFmt>
      <c:pivotFmt>
        <c:idx val="40"/>
        <c:spPr>
          <a:solidFill>
            <a:schemeClr val="accent3">
              <a:lumMod val="80000"/>
              <a:lumOff val="20000"/>
            </a:schemeClr>
          </a:solidFill>
          <a:ln>
            <a:noFill/>
          </a:ln>
          <a:effectLst>
            <a:outerShdw blurRad="63500" sx="102000" sy="102000" algn="ctr" rotWithShape="0">
              <a:prstClr val="black">
                <a:alpha val="20000"/>
              </a:prstClr>
            </a:outerShdw>
          </a:effectLst>
        </c:spPr>
      </c:pivotFmt>
      <c:pivotFmt>
        <c:idx val="41"/>
        <c:spPr>
          <a:solidFill>
            <a:schemeClr val="accent5">
              <a:lumMod val="80000"/>
              <a:lumOff val="20000"/>
            </a:schemeClr>
          </a:solidFill>
          <a:ln>
            <a:noFill/>
          </a:ln>
          <a:effectLst>
            <a:outerShdw blurRad="63500" sx="102000" sy="102000" algn="ctr" rotWithShape="0">
              <a:prstClr val="black">
                <a:alpha val="20000"/>
              </a:prstClr>
            </a:outerShdw>
          </a:effectLst>
        </c:spPr>
      </c:pivotFmt>
      <c:pivotFmt>
        <c:idx val="42"/>
        <c:spPr>
          <a:solidFill>
            <a:schemeClr val="accent1">
              <a:lumMod val="80000"/>
            </a:schemeClr>
          </a:solidFill>
          <a:ln>
            <a:noFill/>
          </a:ln>
          <a:effectLst>
            <a:outerShdw blurRad="63500" sx="102000" sy="102000" algn="ctr" rotWithShape="0">
              <a:prstClr val="black">
                <a:alpha val="20000"/>
              </a:prstClr>
            </a:outerShdw>
          </a:effectLst>
        </c:spPr>
      </c:pivotFmt>
      <c:pivotFmt>
        <c:idx val="43"/>
        <c:spPr>
          <a:solidFill>
            <a:schemeClr val="accent3">
              <a:lumMod val="80000"/>
            </a:schemeClr>
          </a:solidFill>
          <a:ln>
            <a:noFill/>
          </a:ln>
          <a:effectLst>
            <a:outerShdw blurRad="63500" sx="102000" sy="102000" algn="ctr" rotWithShape="0">
              <a:prstClr val="black">
                <a:alpha val="20000"/>
              </a:prstClr>
            </a:outerShdw>
          </a:effectLst>
        </c:spPr>
      </c:pivotFmt>
      <c:pivotFmt>
        <c:idx val="44"/>
        <c:spPr>
          <a:solidFill>
            <a:schemeClr val="accent5">
              <a:lumMod val="80000"/>
            </a:schemeClr>
          </a:solidFill>
          <a:ln>
            <a:noFill/>
          </a:ln>
          <a:effectLst>
            <a:outerShdw blurRad="63500" sx="102000" sy="102000" algn="ctr" rotWithShape="0">
              <a:prstClr val="black">
                <a:alpha val="20000"/>
              </a:prstClr>
            </a:outerShdw>
          </a:effectLst>
        </c:spPr>
      </c:pivotFmt>
      <c:pivotFmt>
        <c:idx val="45"/>
        <c:spPr>
          <a:solidFill>
            <a:schemeClr val="accent1">
              <a:lumMod val="60000"/>
              <a:lumOff val="40000"/>
            </a:schemeClr>
          </a:solidFill>
          <a:ln>
            <a:noFill/>
          </a:ln>
          <a:effectLst>
            <a:outerShdw blurRad="63500" sx="102000" sy="102000" algn="ctr" rotWithShape="0">
              <a:prstClr val="black">
                <a:alpha val="20000"/>
              </a:prstClr>
            </a:outerShdw>
          </a:effectLst>
        </c:spPr>
      </c:pivotFmt>
      <c:pivotFmt>
        <c:idx val="46"/>
        <c:spPr>
          <a:solidFill>
            <a:schemeClr val="accent3">
              <a:lumMod val="60000"/>
              <a:lumOff val="40000"/>
            </a:schemeClr>
          </a:solidFill>
          <a:ln>
            <a:noFill/>
          </a:ln>
          <a:effectLst>
            <a:outerShdw blurRad="63500" sx="102000" sy="102000" algn="ctr" rotWithShape="0">
              <a:prstClr val="black">
                <a:alpha val="20000"/>
              </a:prstClr>
            </a:outerShdw>
          </a:effectLst>
        </c:spPr>
      </c:pivotFmt>
      <c:pivotFmt>
        <c:idx val="47"/>
        <c:spPr>
          <a:solidFill>
            <a:schemeClr val="accent5">
              <a:lumMod val="60000"/>
              <a:lumOff val="40000"/>
            </a:schemeClr>
          </a:solidFill>
          <a:ln>
            <a:noFill/>
          </a:ln>
          <a:effectLst>
            <a:outerShdw blurRad="63500" sx="102000" sy="102000" algn="ctr" rotWithShape="0">
              <a:prstClr val="black">
                <a:alpha val="20000"/>
              </a:prstClr>
            </a:outerShdw>
          </a:effectLst>
        </c:spPr>
      </c:pivotFmt>
      <c:pivotFmt>
        <c:idx val="48"/>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outerShdw blurRad="63500" sx="102000" sy="102000" algn="ctr" rotWithShape="0">
              <a:prstClr val="black">
                <a:alpha val="20000"/>
              </a:prstClr>
            </a:outerShdw>
          </a:effectLst>
        </c:spPr>
      </c:pivotFmt>
      <c:pivotFmt>
        <c:idx val="50"/>
        <c:spPr>
          <a:solidFill>
            <a:schemeClr val="accent3"/>
          </a:solidFill>
          <a:ln>
            <a:noFill/>
          </a:ln>
          <a:effectLst>
            <a:outerShdw blurRad="63500" sx="102000" sy="102000" algn="ctr" rotWithShape="0">
              <a:prstClr val="black">
                <a:alpha val="20000"/>
              </a:prstClr>
            </a:outerShdw>
          </a:effectLst>
        </c:spPr>
      </c:pivotFmt>
      <c:pivotFmt>
        <c:idx val="51"/>
        <c:spPr>
          <a:solidFill>
            <a:schemeClr val="accent5"/>
          </a:solidFill>
          <a:ln>
            <a:noFill/>
          </a:ln>
          <a:effectLst>
            <a:outerShdw blurRad="63500" sx="102000" sy="102000" algn="ctr" rotWithShape="0">
              <a:prstClr val="black">
                <a:alpha val="20000"/>
              </a:prstClr>
            </a:outerShdw>
          </a:effectLst>
        </c:spPr>
      </c:pivotFmt>
      <c:pivotFmt>
        <c:idx val="52"/>
        <c:spPr>
          <a:solidFill>
            <a:schemeClr val="accent1">
              <a:lumMod val="60000"/>
            </a:schemeClr>
          </a:solidFill>
          <a:ln>
            <a:noFill/>
          </a:ln>
          <a:effectLst>
            <a:outerShdw blurRad="63500" sx="102000" sy="102000" algn="ctr" rotWithShape="0">
              <a:prstClr val="black">
                <a:alpha val="20000"/>
              </a:prstClr>
            </a:outerShdw>
          </a:effectLst>
        </c:spPr>
      </c:pivotFmt>
      <c:pivotFmt>
        <c:idx val="53"/>
        <c:spPr>
          <a:solidFill>
            <a:schemeClr val="accent3">
              <a:lumMod val="60000"/>
            </a:schemeClr>
          </a:solidFill>
          <a:ln>
            <a:noFill/>
          </a:ln>
          <a:effectLst>
            <a:outerShdw blurRad="63500" sx="102000" sy="102000" algn="ctr" rotWithShape="0">
              <a:prstClr val="black">
                <a:alpha val="20000"/>
              </a:prstClr>
            </a:outerShdw>
          </a:effectLst>
        </c:spPr>
      </c:pivotFmt>
      <c:pivotFmt>
        <c:idx val="54"/>
        <c:spPr>
          <a:solidFill>
            <a:schemeClr val="accent5">
              <a:lumMod val="60000"/>
            </a:schemeClr>
          </a:solidFill>
          <a:ln>
            <a:noFill/>
          </a:ln>
          <a:effectLst>
            <a:outerShdw blurRad="63500" sx="102000" sy="102000" algn="ctr" rotWithShape="0">
              <a:prstClr val="black">
                <a:alpha val="20000"/>
              </a:prstClr>
            </a:outerShdw>
          </a:effectLst>
        </c:spPr>
      </c:pivotFmt>
      <c:pivotFmt>
        <c:idx val="55"/>
        <c:spPr>
          <a:solidFill>
            <a:schemeClr val="accent1">
              <a:lumMod val="80000"/>
              <a:lumOff val="20000"/>
            </a:schemeClr>
          </a:solidFill>
          <a:ln>
            <a:noFill/>
          </a:ln>
          <a:effectLst>
            <a:outerShdw blurRad="63500" sx="102000" sy="102000" algn="ctr" rotWithShape="0">
              <a:prstClr val="black">
                <a:alpha val="20000"/>
              </a:prstClr>
            </a:outerShdw>
          </a:effectLst>
        </c:spPr>
      </c:pivotFmt>
      <c:pivotFmt>
        <c:idx val="56"/>
        <c:spPr>
          <a:solidFill>
            <a:schemeClr val="accent3">
              <a:lumMod val="80000"/>
              <a:lumOff val="20000"/>
            </a:schemeClr>
          </a:solidFill>
          <a:ln>
            <a:noFill/>
          </a:ln>
          <a:effectLst>
            <a:outerShdw blurRad="63500" sx="102000" sy="102000" algn="ctr" rotWithShape="0">
              <a:prstClr val="black">
                <a:alpha val="20000"/>
              </a:prstClr>
            </a:outerShdw>
          </a:effectLst>
        </c:spPr>
      </c:pivotFmt>
      <c:pivotFmt>
        <c:idx val="57"/>
        <c:spPr>
          <a:solidFill>
            <a:schemeClr val="accent5">
              <a:lumMod val="80000"/>
              <a:lumOff val="20000"/>
            </a:schemeClr>
          </a:solidFill>
          <a:ln>
            <a:noFill/>
          </a:ln>
          <a:effectLst>
            <a:outerShdw blurRad="63500" sx="102000" sy="102000" algn="ctr" rotWithShape="0">
              <a:prstClr val="black">
                <a:alpha val="20000"/>
              </a:prstClr>
            </a:outerShdw>
          </a:effectLst>
        </c:spPr>
      </c:pivotFmt>
      <c:pivotFmt>
        <c:idx val="58"/>
        <c:spPr>
          <a:solidFill>
            <a:schemeClr val="accent1">
              <a:lumMod val="80000"/>
            </a:schemeClr>
          </a:solidFill>
          <a:ln>
            <a:noFill/>
          </a:ln>
          <a:effectLst>
            <a:outerShdw blurRad="63500" sx="102000" sy="102000" algn="ctr" rotWithShape="0">
              <a:prstClr val="black">
                <a:alpha val="20000"/>
              </a:prstClr>
            </a:outerShdw>
          </a:effectLst>
        </c:spPr>
      </c:pivotFmt>
      <c:pivotFmt>
        <c:idx val="59"/>
        <c:spPr>
          <a:solidFill>
            <a:schemeClr val="accent3">
              <a:lumMod val="80000"/>
            </a:schemeClr>
          </a:solidFill>
          <a:ln>
            <a:noFill/>
          </a:ln>
          <a:effectLst>
            <a:outerShdw blurRad="63500" sx="102000" sy="102000" algn="ctr" rotWithShape="0">
              <a:prstClr val="black">
                <a:alpha val="20000"/>
              </a:prstClr>
            </a:outerShdw>
          </a:effectLst>
        </c:spPr>
      </c:pivotFmt>
      <c:pivotFmt>
        <c:idx val="60"/>
        <c:spPr>
          <a:solidFill>
            <a:schemeClr val="accent5">
              <a:lumMod val="80000"/>
            </a:schemeClr>
          </a:solidFill>
          <a:ln>
            <a:noFill/>
          </a:ln>
          <a:effectLst>
            <a:outerShdw blurRad="63500" sx="102000" sy="102000" algn="ctr" rotWithShape="0">
              <a:prstClr val="black">
                <a:alpha val="20000"/>
              </a:prstClr>
            </a:outerShdw>
          </a:effectLst>
        </c:spPr>
      </c:pivotFmt>
      <c:pivotFmt>
        <c:idx val="61"/>
        <c:spPr>
          <a:solidFill>
            <a:schemeClr val="accent1">
              <a:lumMod val="60000"/>
              <a:lumOff val="40000"/>
            </a:schemeClr>
          </a:solidFill>
          <a:ln>
            <a:noFill/>
          </a:ln>
          <a:effectLst>
            <a:outerShdw blurRad="63500" sx="102000" sy="102000" algn="ctr" rotWithShape="0">
              <a:prstClr val="black">
                <a:alpha val="20000"/>
              </a:prstClr>
            </a:outerShdw>
          </a:effectLst>
        </c:spPr>
      </c:pivotFmt>
      <c:pivotFmt>
        <c:idx val="62"/>
        <c:spPr>
          <a:solidFill>
            <a:schemeClr val="accent3">
              <a:lumMod val="60000"/>
              <a:lumOff val="40000"/>
            </a:schemeClr>
          </a:solidFill>
          <a:ln>
            <a:noFill/>
          </a:ln>
          <a:effectLst>
            <a:outerShdw blurRad="63500" sx="102000" sy="102000" algn="ctr" rotWithShape="0">
              <a:prstClr val="black">
                <a:alpha val="20000"/>
              </a:prstClr>
            </a:outerShdw>
          </a:effectLst>
        </c:spPr>
      </c:pivotFmt>
      <c:pivotFmt>
        <c:idx val="63"/>
        <c:spPr>
          <a:solidFill>
            <a:schemeClr val="accent5">
              <a:lumMod val="60000"/>
              <a:lumOff val="40000"/>
            </a:schemeClr>
          </a:solidFill>
          <a:ln>
            <a:noFill/>
          </a:ln>
          <a:effectLst>
            <a:outerShdw blurRad="63500" sx="102000" sy="102000" algn="ctr" rotWithShape="0">
              <a:prstClr val="black">
                <a:alpha val="20000"/>
              </a:prstClr>
            </a:outerShdw>
          </a:effectLst>
        </c:spPr>
      </c:pivotFmt>
      <c:pivotFmt>
        <c:idx val="6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outerShdw blurRad="63500" sx="102000" sy="102000" algn="ctr" rotWithShape="0">
              <a:prstClr val="black">
                <a:alpha val="20000"/>
              </a:prstClr>
            </a:outerShdw>
          </a:effectLst>
        </c:spPr>
      </c:pivotFmt>
      <c:pivotFmt>
        <c:idx val="66"/>
        <c:spPr>
          <a:solidFill>
            <a:schemeClr val="accent3"/>
          </a:solidFill>
          <a:ln>
            <a:noFill/>
          </a:ln>
          <a:effectLst>
            <a:outerShdw blurRad="63500" sx="102000" sy="102000" algn="ctr" rotWithShape="0">
              <a:prstClr val="black">
                <a:alpha val="20000"/>
              </a:prstClr>
            </a:outerShdw>
          </a:effectLst>
        </c:spPr>
      </c:pivotFmt>
      <c:pivotFmt>
        <c:idx val="67"/>
        <c:spPr>
          <a:solidFill>
            <a:schemeClr val="accent5"/>
          </a:solidFill>
          <a:ln>
            <a:noFill/>
          </a:ln>
          <a:effectLst>
            <a:outerShdw blurRad="63500" sx="102000" sy="102000" algn="ctr" rotWithShape="0">
              <a:prstClr val="black">
                <a:alpha val="20000"/>
              </a:prstClr>
            </a:outerShdw>
          </a:effectLst>
        </c:spPr>
      </c:pivotFmt>
      <c:pivotFmt>
        <c:idx val="68"/>
        <c:spPr>
          <a:solidFill>
            <a:schemeClr val="accent1">
              <a:lumMod val="60000"/>
            </a:schemeClr>
          </a:solidFill>
          <a:ln>
            <a:noFill/>
          </a:ln>
          <a:effectLst>
            <a:outerShdw blurRad="63500" sx="102000" sy="102000" algn="ctr" rotWithShape="0">
              <a:prstClr val="black">
                <a:alpha val="20000"/>
              </a:prstClr>
            </a:outerShdw>
          </a:effectLst>
        </c:spPr>
      </c:pivotFmt>
      <c:pivotFmt>
        <c:idx val="69"/>
        <c:spPr>
          <a:solidFill>
            <a:schemeClr val="accent3">
              <a:lumMod val="60000"/>
            </a:schemeClr>
          </a:solidFill>
          <a:ln>
            <a:noFill/>
          </a:ln>
          <a:effectLst>
            <a:outerShdw blurRad="63500" sx="102000" sy="102000" algn="ctr" rotWithShape="0">
              <a:prstClr val="black">
                <a:alpha val="20000"/>
              </a:prstClr>
            </a:outerShdw>
          </a:effectLst>
        </c:spPr>
      </c:pivotFmt>
      <c:pivotFmt>
        <c:idx val="70"/>
        <c:spPr>
          <a:solidFill>
            <a:schemeClr val="accent5">
              <a:lumMod val="60000"/>
            </a:schemeClr>
          </a:solidFill>
          <a:ln>
            <a:noFill/>
          </a:ln>
          <a:effectLst>
            <a:outerShdw blurRad="63500" sx="102000" sy="102000" algn="ctr" rotWithShape="0">
              <a:prstClr val="black">
                <a:alpha val="20000"/>
              </a:prstClr>
            </a:outerShdw>
          </a:effectLst>
        </c:spPr>
      </c:pivotFmt>
      <c:pivotFmt>
        <c:idx val="71"/>
        <c:spPr>
          <a:solidFill>
            <a:schemeClr val="accent1">
              <a:lumMod val="80000"/>
              <a:lumOff val="20000"/>
            </a:schemeClr>
          </a:solidFill>
          <a:ln>
            <a:noFill/>
          </a:ln>
          <a:effectLst>
            <a:outerShdw blurRad="63500" sx="102000" sy="102000" algn="ctr" rotWithShape="0">
              <a:prstClr val="black">
                <a:alpha val="20000"/>
              </a:prstClr>
            </a:outerShdw>
          </a:effectLst>
        </c:spPr>
      </c:pivotFmt>
      <c:pivotFmt>
        <c:idx val="72"/>
        <c:spPr>
          <a:solidFill>
            <a:schemeClr val="accent3">
              <a:lumMod val="80000"/>
              <a:lumOff val="20000"/>
            </a:schemeClr>
          </a:solidFill>
          <a:ln>
            <a:noFill/>
          </a:ln>
          <a:effectLst>
            <a:outerShdw blurRad="63500" sx="102000" sy="102000" algn="ctr" rotWithShape="0">
              <a:prstClr val="black">
                <a:alpha val="20000"/>
              </a:prstClr>
            </a:outerShdw>
          </a:effectLst>
        </c:spPr>
      </c:pivotFmt>
      <c:pivotFmt>
        <c:idx val="73"/>
        <c:spPr>
          <a:solidFill>
            <a:schemeClr val="accent5">
              <a:lumMod val="80000"/>
              <a:lumOff val="20000"/>
            </a:schemeClr>
          </a:solidFill>
          <a:ln>
            <a:noFill/>
          </a:ln>
          <a:effectLst>
            <a:outerShdw blurRad="63500" sx="102000" sy="102000" algn="ctr" rotWithShape="0">
              <a:prstClr val="black">
                <a:alpha val="20000"/>
              </a:prstClr>
            </a:outerShdw>
          </a:effectLst>
        </c:spPr>
      </c:pivotFmt>
      <c:pivotFmt>
        <c:idx val="74"/>
        <c:spPr>
          <a:solidFill>
            <a:schemeClr val="accent1">
              <a:lumMod val="80000"/>
            </a:schemeClr>
          </a:solidFill>
          <a:ln>
            <a:noFill/>
          </a:ln>
          <a:effectLst>
            <a:outerShdw blurRad="63500" sx="102000" sy="102000" algn="ctr" rotWithShape="0">
              <a:prstClr val="black">
                <a:alpha val="20000"/>
              </a:prstClr>
            </a:outerShdw>
          </a:effectLst>
        </c:spPr>
      </c:pivotFmt>
      <c:pivotFmt>
        <c:idx val="75"/>
        <c:spPr>
          <a:solidFill>
            <a:schemeClr val="accent3">
              <a:lumMod val="80000"/>
            </a:schemeClr>
          </a:solidFill>
          <a:ln>
            <a:noFill/>
          </a:ln>
          <a:effectLst>
            <a:outerShdw blurRad="63500" sx="102000" sy="102000" algn="ctr" rotWithShape="0">
              <a:prstClr val="black">
                <a:alpha val="20000"/>
              </a:prstClr>
            </a:outerShdw>
          </a:effectLst>
        </c:spPr>
      </c:pivotFmt>
      <c:pivotFmt>
        <c:idx val="76"/>
        <c:spPr>
          <a:solidFill>
            <a:schemeClr val="accent5">
              <a:lumMod val="80000"/>
            </a:schemeClr>
          </a:solidFill>
          <a:ln>
            <a:noFill/>
          </a:ln>
          <a:effectLst>
            <a:outerShdw blurRad="63500" sx="102000" sy="102000" algn="ctr" rotWithShape="0">
              <a:prstClr val="black">
                <a:alpha val="20000"/>
              </a:prstClr>
            </a:outerShdw>
          </a:effectLst>
        </c:spPr>
      </c:pivotFmt>
      <c:pivotFmt>
        <c:idx val="77"/>
        <c:spPr>
          <a:solidFill>
            <a:schemeClr val="accent1">
              <a:lumMod val="60000"/>
              <a:lumOff val="40000"/>
            </a:schemeClr>
          </a:solidFill>
          <a:ln>
            <a:noFill/>
          </a:ln>
          <a:effectLst>
            <a:outerShdw blurRad="63500" sx="102000" sy="102000" algn="ctr" rotWithShape="0">
              <a:prstClr val="black">
                <a:alpha val="20000"/>
              </a:prstClr>
            </a:outerShdw>
          </a:effectLst>
        </c:spPr>
      </c:pivotFmt>
      <c:pivotFmt>
        <c:idx val="78"/>
        <c:spPr>
          <a:solidFill>
            <a:schemeClr val="accent3">
              <a:lumMod val="60000"/>
              <a:lumOff val="40000"/>
            </a:schemeClr>
          </a:solidFill>
          <a:ln>
            <a:noFill/>
          </a:ln>
          <a:effectLst>
            <a:outerShdw blurRad="63500" sx="102000" sy="102000" algn="ctr" rotWithShape="0">
              <a:prstClr val="black">
                <a:alpha val="20000"/>
              </a:prstClr>
            </a:outerShdw>
          </a:effectLst>
        </c:spPr>
      </c:pivotFmt>
      <c:pivotFmt>
        <c:idx val="79"/>
        <c:spPr>
          <a:solidFill>
            <a:schemeClr val="accent5">
              <a:lumMod val="60000"/>
              <a:lumOff val="40000"/>
            </a:schemeClr>
          </a:solidFill>
          <a:ln>
            <a:noFill/>
          </a:ln>
          <a:effectLst>
            <a:outerShdw blurRad="63500" sx="102000" sy="102000" algn="ctr" rotWithShape="0">
              <a:prstClr val="black">
                <a:alpha val="20000"/>
              </a:prstClr>
            </a:outerShdw>
          </a:effectLst>
        </c:spPr>
      </c:pivotFmt>
      <c:pivotFmt>
        <c:idx val="8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a:outerShdw blurRad="63500" sx="102000" sy="102000" algn="ctr" rotWithShape="0">
              <a:prstClr val="black">
                <a:alpha val="20000"/>
              </a:prstClr>
            </a:outerShdw>
          </a:effectLst>
        </c:spPr>
      </c:pivotFmt>
      <c:pivotFmt>
        <c:idx val="82"/>
        <c:spPr>
          <a:solidFill>
            <a:schemeClr val="accent3"/>
          </a:solidFill>
          <a:ln>
            <a:noFill/>
          </a:ln>
          <a:effectLst>
            <a:outerShdw blurRad="63500" sx="102000" sy="102000" algn="ctr" rotWithShape="0">
              <a:prstClr val="black">
                <a:alpha val="20000"/>
              </a:prstClr>
            </a:outerShdw>
          </a:effectLst>
        </c:spPr>
      </c:pivotFmt>
      <c:pivotFmt>
        <c:idx val="83"/>
        <c:spPr>
          <a:solidFill>
            <a:schemeClr val="accent5"/>
          </a:solidFill>
          <a:ln>
            <a:noFill/>
          </a:ln>
          <a:effectLst>
            <a:outerShdw blurRad="63500" sx="102000" sy="102000" algn="ctr" rotWithShape="0">
              <a:prstClr val="black">
                <a:alpha val="20000"/>
              </a:prstClr>
            </a:outerShdw>
          </a:effectLst>
        </c:spPr>
      </c:pivotFmt>
      <c:pivotFmt>
        <c:idx val="84"/>
        <c:spPr>
          <a:solidFill>
            <a:schemeClr val="accent1">
              <a:lumMod val="60000"/>
            </a:schemeClr>
          </a:solidFill>
          <a:ln>
            <a:noFill/>
          </a:ln>
          <a:effectLst>
            <a:outerShdw blurRad="63500" sx="102000" sy="102000" algn="ctr" rotWithShape="0">
              <a:prstClr val="black">
                <a:alpha val="20000"/>
              </a:prstClr>
            </a:outerShdw>
          </a:effectLst>
        </c:spPr>
      </c:pivotFmt>
      <c:pivotFmt>
        <c:idx val="85"/>
        <c:spPr>
          <a:solidFill>
            <a:schemeClr val="accent3">
              <a:lumMod val="60000"/>
            </a:schemeClr>
          </a:solidFill>
          <a:ln>
            <a:noFill/>
          </a:ln>
          <a:effectLst>
            <a:outerShdw blurRad="63500" sx="102000" sy="102000" algn="ctr" rotWithShape="0">
              <a:prstClr val="black">
                <a:alpha val="20000"/>
              </a:prstClr>
            </a:outerShdw>
          </a:effectLst>
        </c:spPr>
      </c:pivotFmt>
      <c:pivotFmt>
        <c:idx val="86"/>
        <c:spPr>
          <a:solidFill>
            <a:schemeClr val="accent5">
              <a:lumMod val="60000"/>
            </a:schemeClr>
          </a:solidFill>
          <a:ln>
            <a:noFill/>
          </a:ln>
          <a:effectLst>
            <a:outerShdw blurRad="63500" sx="102000" sy="102000" algn="ctr" rotWithShape="0">
              <a:prstClr val="black">
                <a:alpha val="20000"/>
              </a:prstClr>
            </a:outerShdw>
          </a:effectLst>
        </c:spPr>
      </c:pivotFmt>
      <c:pivotFmt>
        <c:idx val="87"/>
        <c:spPr>
          <a:solidFill>
            <a:schemeClr val="accent1">
              <a:lumMod val="80000"/>
              <a:lumOff val="20000"/>
            </a:schemeClr>
          </a:solidFill>
          <a:ln>
            <a:noFill/>
          </a:ln>
          <a:effectLst>
            <a:outerShdw blurRad="63500" sx="102000" sy="102000" algn="ctr" rotWithShape="0">
              <a:prstClr val="black">
                <a:alpha val="20000"/>
              </a:prstClr>
            </a:outerShdw>
          </a:effectLst>
        </c:spPr>
      </c:pivotFmt>
      <c:pivotFmt>
        <c:idx val="88"/>
        <c:spPr>
          <a:solidFill>
            <a:schemeClr val="accent3">
              <a:lumMod val="80000"/>
              <a:lumOff val="20000"/>
            </a:schemeClr>
          </a:solidFill>
          <a:ln>
            <a:noFill/>
          </a:ln>
          <a:effectLst>
            <a:outerShdw blurRad="63500" sx="102000" sy="102000" algn="ctr" rotWithShape="0">
              <a:prstClr val="black">
                <a:alpha val="20000"/>
              </a:prstClr>
            </a:outerShdw>
          </a:effectLst>
        </c:spPr>
      </c:pivotFmt>
      <c:pivotFmt>
        <c:idx val="89"/>
        <c:spPr>
          <a:solidFill>
            <a:schemeClr val="accent5">
              <a:lumMod val="80000"/>
              <a:lumOff val="20000"/>
            </a:schemeClr>
          </a:solidFill>
          <a:ln>
            <a:noFill/>
          </a:ln>
          <a:effectLst>
            <a:outerShdw blurRad="63500" sx="102000" sy="102000" algn="ctr" rotWithShape="0">
              <a:prstClr val="black">
                <a:alpha val="20000"/>
              </a:prstClr>
            </a:outerShdw>
          </a:effectLst>
        </c:spPr>
      </c:pivotFmt>
      <c:pivotFmt>
        <c:idx val="90"/>
        <c:spPr>
          <a:solidFill>
            <a:schemeClr val="accent1">
              <a:lumMod val="80000"/>
            </a:schemeClr>
          </a:solidFill>
          <a:ln>
            <a:noFill/>
          </a:ln>
          <a:effectLst>
            <a:outerShdw blurRad="63500" sx="102000" sy="102000" algn="ctr" rotWithShape="0">
              <a:prstClr val="black">
                <a:alpha val="20000"/>
              </a:prstClr>
            </a:outerShdw>
          </a:effectLst>
        </c:spPr>
      </c:pivotFmt>
      <c:pivotFmt>
        <c:idx val="91"/>
        <c:spPr>
          <a:solidFill>
            <a:schemeClr val="accent3">
              <a:lumMod val="80000"/>
            </a:schemeClr>
          </a:solidFill>
          <a:ln>
            <a:noFill/>
          </a:ln>
          <a:effectLst>
            <a:outerShdw blurRad="63500" sx="102000" sy="102000" algn="ctr" rotWithShape="0">
              <a:prstClr val="black">
                <a:alpha val="20000"/>
              </a:prstClr>
            </a:outerShdw>
          </a:effectLst>
        </c:spPr>
      </c:pivotFmt>
      <c:pivotFmt>
        <c:idx val="92"/>
        <c:spPr>
          <a:solidFill>
            <a:schemeClr val="accent5">
              <a:lumMod val="80000"/>
            </a:schemeClr>
          </a:solidFill>
          <a:ln>
            <a:noFill/>
          </a:ln>
          <a:effectLst>
            <a:outerShdw blurRad="63500" sx="102000" sy="102000" algn="ctr" rotWithShape="0">
              <a:prstClr val="black">
                <a:alpha val="20000"/>
              </a:prstClr>
            </a:outerShdw>
          </a:effectLst>
        </c:spPr>
      </c:pivotFmt>
      <c:pivotFmt>
        <c:idx val="93"/>
        <c:spPr>
          <a:solidFill>
            <a:schemeClr val="accent1">
              <a:lumMod val="60000"/>
              <a:lumOff val="40000"/>
            </a:schemeClr>
          </a:solidFill>
          <a:ln>
            <a:noFill/>
          </a:ln>
          <a:effectLst>
            <a:outerShdw blurRad="63500" sx="102000" sy="102000" algn="ctr" rotWithShape="0">
              <a:prstClr val="black">
                <a:alpha val="20000"/>
              </a:prstClr>
            </a:outerShdw>
          </a:effectLst>
        </c:spPr>
      </c:pivotFmt>
      <c:pivotFmt>
        <c:idx val="94"/>
        <c:spPr>
          <a:solidFill>
            <a:schemeClr val="accent3">
              <a:lumMod val="60000"/>
              <a:lumOff val="40000"/>
            </a:schemeClr>
          </a:solidFill>
          <a:ln>
            <a:noFill/>
          </a:ln>
          <a:effectLst>
            <a:outerShdw blurRad="63500" sx="102000" sy="102000" algn="ctr" rotWithShape="0">
              <a:prstClr val="black">
                <a:alpha val="20000"/>
              </a:prstClr>
            </a:outerShdw>
          </a:effectLst>
        </c:spPr>
      </c:pivotFmt>
      <c:pivotFmt>
        <c:idx val="95"/>
        <c:spPr>
          <a:solidFill>
            <a:schemeClr val="accent5">
              <a:lumMod val="60000"/>
              <a:lumOff val="40000"/>
            </a:schemeClr>
          </a:solidFill>
          <a:ln>
            <a:noFill/>
          </a:ln>
          <a:effectLst>
            <a:outerShdw blurRad="63500" sx="102000" sy="102000" algn="ctr" rotWithShape="0">
              <a:prstClr val="black">
                <a:alpha val="20000"/>
              </a:prstClr>
            </a:outerShdw>
          </a:effectLst>
        </c:spPr>
      </c:pivotFmt>
    </c:pivotFmts>
    <c:plotArea>
      <c:layout/>
      <c:pieChart>
        <c:varyColors val="1"/>
        <c:ser>
          <c:idx val="0"/>
          <c:order val="0"/>
          <c:tx>
            <c:strRef>
              <c:f>ANALYSIS!$P$1</c:f>
              <c:strCache>
                <c:ptCount val="1"/>
                <c:pt idx="0">
                  <c:v>Count of uuid</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122F-4037-8796-32A05AA9CBFD}"/>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122F-4037-8796-32A05AA9CBFD}"/>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122F-4037-8796-32A05AA9CBFD}"/>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122F-4037-8796-32A05AA9CBFD}"/>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122F-4037-8796-32A05AA9CBFD}"/>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122F-4037-8796-32A05AA9CBFD}"/>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122F-4037-8796-32A05AA9CBFD}"/>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122F-4037-8796-32A05AA9CBFD}"/>
              </c:ext>
            </c:extLst>
          </c:dPt>
          <c:dPt>
            <c:idx val="8"/>
            <c:bubble3D val="0"/>
            <c:spPr>
              <a:solidFill>
                <a:schemeClr val="accent3">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1-122F-4037-8796-32A05AA9CBFD}"/>
              </c:ext>
            </c:extLst>
          </c:dPt>
          <c:dPt>
            <c:idx val="9"/>
            <c:bubble3D val="0"/>
            <c:spPr>
              <a:solidFill>
                <a:schemeClr val="accent4">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3-122F-4037-8796-32A05AA9CBFD}"/>
              </c:ext>
            </c:extLst>
          </c:dPt>
          <c:dPt>
            <c:idx val="10"/>
            <c:bubble3D val="0"/>
            <c:spPr>
              <a:solidFill>
                <a:schemeClr val="accent5">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5-122F-4037-8796-32A05AA9CBFD}"/>
              </c:ext>
            </c:extLst>
          </c:dPt>
          <c:dPt>
            <c:idx val="11"/>
            <c:bubble3D val="0"/>
            <c:spPr>
              <a:solidFill>
                <a:schemeClr val="accent6">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7-122F-4037-8796-32A05AA9CBFD}"/>
              </c:ext>
            </c:extLst>
          </c:dPt>
          <c:dPt>
            <c:idx val="12"/>
            <c:bubble3D val="0"/>
            <c:spPr>
              <a:solidFill>
                <a:schemeClr val="accent1">
                  <a:lumMod val="80000"/>
                  <a:lumOff val="2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9-122F-4037-8796-32A05AA9CBFD}"/>
              </c:ext>
            </c:extLst>
          </c:dPt>
          <c:dPt>
            <c:idx val="13"/>
            <c:bubble3D val="0"/>
            <c:spPr>
              <a:solidFill>
                <a:schemeClr val="accent2">
                  <a:lumMod val="80000"/>
                  <a:lumOff val="2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B-122F-4037-8796-32A05AA9CBFD}"/>
              </c:ext>
            </c:extLst>
          </c:dPt>
          <c:dPt>
            <c:idx val="14"/>
            <c:bubble3D val="0"/>
            <c:spPr>
              <a:solidFill>
                <a:schemeClr val="accent3">
                  <a:lumMod val="80000"/>
                  <a:lumOff val="2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D-122F-4037-8796-32A05AA9CBF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ANALYSIS!$O$2:$O$16</c:f>
              <c:strCache>
                <c:ptCount val="15"/>
                <c:pt idx="0">
                  <c:v>AUS</c:v>
                </c:pt>
                <c:pt idx="1">
                  <c:v>BRA</c:v>
                </c:pt>
                <c:pt idx="2">
                  <c:v>CAN</c:v>
                </c:pt>
                <c:pt idx="3">
                  <c:v>CHN</c:v>
                </c:pt>
                <c:pt idx="4">
                  <c:v>DEU</c:v>
                </c:pt>
                <c:pt idx="5">
                  <c:v>FRA</c:v>
                </c:pt>
                <c:pt idx="6">
                  <c:v>GBR</c:v>
                </c:pt>
                <c:pt idx="7">
                  <c:v>IND</c:v>
                </c:pt>
                <c:pt idx="8">
                  <c:v>ISR</c:v>
                </c:pt>
                <c:pt idx="9">
                  <c:v>ITA</c:v>
                </c:pt>
                <c:pt idx="10">
                  <c:v>MEX</c:v>
                </c:pt>
                <c:pt idx="11">
                  <c:v>NLD</c:v>
                </c:pt>
                <c:pt idx="12">
                  <c:v>RUS</c:v>
                </c:pt>
                <c:pt idx="13">
                  <c:v>SWE</c:v>
                </c:pt>
                <c:pt idx="14">
                  <c:v>USA</c:v>
                </c:pt>
              </c:strCache>
            </c:strRef>
          </c:cat>
          <c:val>
            <c:numRef>
              <c:f>ANALYSIS!$P$2:$P$16</c:f>
              <c:numCache>
                <c:formatCode>General</c:formatCode>
                <c:ptCount val="15"/>
                <c:pt idx="0">
                  <c:v>1</c:v>
                </c:pt>
                <c:pt idx="1">
                  <c:v>1</c:v>
                </c:pt>
                <c:pt idx="2">
                  <c:v>4</c:v>
                </c:pt>
                <c:pt idx="3">
                  <c:v>2</c:v>
                </c:pt>
                <c:pt idx="4">
                  <c:v>1</c:v>
                </c:pt>
                <c:pt idx="5">
                  <c:v>1</c:v>
                </c:pt>
                <c:pt idx="6">
                  <c:v>5</c:v>
                </c:pt>
                <c:pt idx="7">
                  <c:v>2</c:v>
                </c:pt>
                <c:pt idx="8">
                  <c:v>1</c:v>
                </c:pt>
                <c:pt idx="9">
                  <c:v>3</c:v>
                </c:pt>
                <c:pt idx="10">
                  <c:v>1</c:v>
                </c:pt>
                <c:pt idx="11">
                  <c:v>1</c:v>
                </c:pt>
                <c:pt idx="12">
                  <c:v>1</c:v>
                </c:pt>
                <c:pt idx="13">
                  <c:v>1</c:v>
                </c:pt>
                <c:pt idx="14">
                  <c:v>24</c:v>
                </c:pt>
              </c:numCache>
            </c:numRef>
          </c:val>
          <c:extLst>
            <c:ext xmlns:c16="http://schemas.microsoft.com/office/drawing/2014/chart" uri="{C3380CC4-5D6E-409C-BE32-E72D297353CC}">
              <c16:uniqueId val="{0000001E-122F-4037-8796-32A05AA9CBFD}"/>
            </c:ext>
          </c:extLst>
        </c:ser>
        <c:ser>
          <c:idx val="1"/>
          <c:order val="1"/>
          <c:tx>
            <c:strRef>
              <c:f>ANALYSIS!$Q$1</c:f>
              <c:strCache>
                <c:ptCount val="1"/>
                <c:pt idx="0">
                  <c:v>Max of rank</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0-122F-4037-8796-32A05AA9CBFD}"/>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2-122F-4037-8796-32A05AA9CBFD}"/>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4-122F-4037-8796-32A05AA9CBFD}"/>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6-122F-4037-8796-32A05AA9CBFD}"/>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8-122F-4037-8796-32A05AA9CBFD}"/>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A-122F-4037-8796-32A05AA9CBFD}"/>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C-122F-4037-8796-32A05AA9CBFD}"/>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E-122F-4037-8796-32A05AA9CBFD}"/>
              </c:ext>
            </c:extLst>
          </c:dPt>
          <c:dPt>
            <c:idx val="8"/>
            <c:bubble3D val="0"/>
            <c:spPr>
              <a:solidFill>
                <a:schemeClr val="accent3">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30-122F-4037-8796-32A05AA9CBFD}"/>
              </c:ext>
            </c:extLst>
          </c:dPt>
          <c:dPt>
            <c:idx val="9"/>
            <c:bubble3D val="0"/>
            <c:spPr>
              <a:solidFill>
                <a:schemeClr val="accent4">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32-122F-4037-8796-32A05AA9CBFD}"/>
              </c:ext>
            </c:extLst>
          </c:dPt>
          <c:dPt>
            <c:idx val="10"/>
            <c:bubble3D val="0"/>
            <c:spPr>
              <a:solidFill>
                <a:schemeClr val="accent5">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34-122F-4037-8796-32A05AA9CBFD}"/>
              </c:ext>
            </c:extLst>
          </c:dPt>
          <c:dPt>
            <c:idx val="11"/>
            <c:bubble3D val="0"/>
            <c:spPr>
              <a:solidFill>
                <a:schemeClr val="accent6">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36-122F-4037-8796-32A05AA9CBFD}"/>
              </c:ext>
            </c:extLst>
          </c:dPt>
          <c:dPt>
            <c:idx val="12"/>
            <c:bubble3D val="0"/>
            <c:spPr>
              <a:solidFill>
                <a:schemeClr val="accent1">
                  <a:lumMod val="80000"/>
                  <a:lumOff val="2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38-122F-4037-8796-32A05AA9CBFD}"/>
              </c:ext>
            </c:extLst>
          </c:dPt>
          <c:dPt>
            <c:idx val="13"/>
            <c:bubble3D val="0"/>
            <c:spPr>
              <a:solidFill>
                <a:schemeClr val="accent2">
                  <a:lumMod val="80000"/>
                  <a:lumOff val="2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3A-122F-4037-8796-32A05AA9CBFD}"/>
              </c:ext>
            </c:extLst>
          </c:dPt>
          <c:dPt>
            <c:idx val="14"/>
            <c:bubble3D val="0"/>
            <c:spPr>
              <a:solidFill>
                <a:schemeClr val="accent3">
                  <a:lumMod val="80000"/>
                  <a:lumOff val="2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3C-122F-4037-8796-32A05AA9CBF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ANALYSIS!$O$2:$O$16</c:f>
              <c:strCache>
                <c:ptCount val="15"/>
                <c:pt idx="0">
                  <c:v>AUS</c:v>
                </c:pt>
                <c:pt idx="1">
                  <c:v>BRA</c:v>
                </c:pt>
                <c:pt idx="2">
                  <c:v>CAN</c:v>
                </c:pt>
                <c:pt idx="3">
                  <c:v>CHN</c:v>
                </c:pt>
                <c:pt idx="4">
                  <c:v>DEU</c:v>
                </c:pt>
                <c:pt idx="5">
                  <c:v>FRA</c:v>
                </c:pt>
                <c:pt idx="6">
                  <c:v>GBR</c:v>
                </c:pt>
                <c:pt idx="7">
                  <c:v>IND</c:v>
                </c:pt>
                <c:pt idx="8">
                  <c:v>ISR</c:v>
                </c:pt>
                <c:pt idx="9">
                  <c:v>ITA</c:v>
                </c:pt>
                <c:pt idx="10">
                  <c:v>MEX</c:v>
                </c:pt>
                <c:pt idx="11">
                  <c:v>NLD</c:v>
                </c:pt>
                <c:pt idx="12">
                  <c:v>RUS</c:v>
                </c:pt>
                <c:pt idx="13">
                  <c:v>SWE</c:v>
                </c:pt>
                <c:pt idx="14">
                  <c:v>USA</c:v>
                </c:pt>
              </c:strCache>
            </c:strRef>
          </c:cat>
          <c:val>
            <c:numRef>
              <c:f>ANALYSIS!$Q$2:$Q$16</c:f>
              <c:numCache>
                <c:formatCode>General</c:formatCode>
                <c:ptCount val="15"/>
                <c:pt idx="0">
                  <c:v>123027</c:v>
                </c:pt>
                <c:pt idx="1">
                  <c:v>181074</c:v>
                </c:pt>
                <c:pt idx="2">
                  <c:v>111576</c:v>
                </c:pt>
                <c:pt idx="3">
                  <c:v>17751</c:v>
                </c:pt>
                <c:pt idx="4">
                  <c:v>195629</c:v>
                </c:pt>
                <c:pt idx="5">
                  <c:v>141944</c:v>
                </c:pt>
                <c:pt idx="6">
                  <c:v>255903</c:v>
                </c:pt>
                <c:pt idx="7">
                  <c:v>179130</c:v>
                </c:pt>
                <c:pt idx="8">
                  <c:v>187611</c:v>
                </c:pt>
                <c:pt idx="9">
                  <c:v>242365</c:v>
                </c:pt>
                <c:pt idx="10">
                  <c:v>248445</c:v>
                </c:pt>
                <c:pt idx="11">
                  <c:v>221008</c:v>
                </c:pt>
                <c:pt idx="12">
                  <c:v>218294</c:v>
                </c:pt>
                <c:pt idx="13">
                  <c:v>52168</c:v>
                </c:pt>
                <c:pt idx="14">
                  <c:v>258863</c:v>
                </c:pt>
              </c:numCache>
            </c:numRef>
          </c:val>
          <c:extLst>
            <c:ext xmlns:c16="http://schemas.microsoft.com/office/drawing/2014/chart" uri="{C3380CC4-5D6E-409C-BE32-E72D297353CC}">
              <c16:uniqueId val="{0000003D-122F-4037-8796-32A05AA9CBFD}"/>
            </c:ext>
          </c:extLst>
        </c:ser>
        <c:dLbls>
          <c:dLblPos val="inEnd"/>
          <c:showLegendKey val="0"/>
          <c:showVal val="0"/>
          <c:showCatName val="1"/>
          <c:showSerName val="0"/>
          <c:showPercent val="0"/>
          <c:showBubbleSize val="0"/>
          <c:showLeaderLines val="1"/>
        </c:dLbls>
        <c:firstSliceAng val="334"/>
      </c:pie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[SQLPROJECT DASHBOARD ANALYSIS.xlsx]ANALYSIS!PivotTable5</c:name>
    <c:fmtId val="5"/>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ANALYSIS!$U$3:$U$4</c:f>
              <c:strCache>
                <c:ptCount val="1"/>
                <c:pt idx="0">
                  <c:v>female</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ANALYSIS!$T$5:$T$16</c:f>
              <c:strCache>
                <c:ptCount val="11"/>
                <c:pt idx="0">
                  <c:v>CA</c:v>
                </c:pt>
                <c:pt idx="1">
                  <c:v>CT</c:v>
                </c:pt>
                <c:pt idx="2">
                  <c:v>GA</c:v>
                </c:pt>
                <c:pt idx="3">
                  <c:v>MA</c:v>
                </c:pt>
                <c:pt idx="4">
                  <c:v>MD</c:v>
                </c:pt>
                <c:pt idx="5">
                  <c:v>NC</c:v>
                </c:pt>
                <c:pt idx="6">
                  <c:v>NV</c:v>
                </c:pt>
                <c:pt idx="7">
                  <c:v>NY</c:v>
                </c:pt>
                <c:pt idx="8">
                  <c:v>OR</c:v>
                </c:pt>
                <c:pt idx="9">
                  <c:v>PA</c:v>
                </c:pt>
                <c:pt idx="10">
                  <c:v>WA</c:v>
                </c:pt>
              </c:strCache>
            </c:strRef>
          </c:cat>
          <c:val>
            <c:numRef>
              <c:f>ANALYSIS!$U$5:$U$16</c:f>
              <c:numCache>
                <c:formatCode>General</c:formatCode>
                <c:ptCount val="11"/>
                <c:pt idx="2">
                  <c:v>1</c:v>
                </c:pt>
                <c:pt idx="4">
                  <c:v>1</c:v>
                </c:pt>
              </c:numCache>
            </c:numRef>
          </c:val>
          <c:extLst>
            <c:ext xmlns:c16="http://schemas.microsoft.com/office/drawing/2014/chart" uri="{C3380CC4-5D6E-409C-BE32-E72D297353CC}">
              <c16:uniqueId val="{00000000-77C0-4015-BA28-59980B384810}"/>
            </c:ext>
          </c:extLst>
        </c:ser>
        <c:ser>
          <c:idx val="1"/>
          <c:order val="1"/>
          <c:tx>
            <c:strRef>
              <c:f>ANALYSIS!$V$3:$V$4</c:f>
              <c:strCache>
                <c:ptCount val="1"/>
                <c:pt idx="0">
                  <c:v>male</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ANALYSIS!$T$5:$T$16</c:f>
              <c:strCache>
                <c:ptCount val="11"/>
                <c:pt idx="0">
                  <c:v>CA</c:v>
                </c:pt>
                <c:pt idx="1">
                  <c:v>CT</c:v>
                </c:pt>
                <c:pt idx="2">
                  <c:v>GA</c:v>
                </c:pt>
                <c:pt idx="3">
                  <c:v>MA</c:v>
                </c:pt>
                <c:pt idx="4">
                  <c:v>MD</c:v>
                </c:pt>
                <c:pt idx="5">
                  <c:v>NC</c:v>
                </c:pt>
                <c:pt idx="6">
                  <c:v>NV</c:v>
                </c:pt>
                <c:pt idx="7">
                  <c:v>NY</c:v>
                </c:pt>
                <c:pt idx="8">
                  <c:v>OR</c:v>
                </c:pt>
                <c:pt idx="9">
                  <c:v>PA</c:v>
                </c:pt>
                <c:pt idx="10">
                  <c:v>WA</c:v>
                </c:pt>
              </c:strCache>
            </c:strRef>
          </c:cat>
          <c:val>
            <c:numRef>
              <c:f>ANALYSIS!$V$5:$V$16</c:f>
              <c:numCache>
                <c:formatCode>General</c:formatCode>
                <c:ptCount val="11"/>
                <c:pt idx="0">
                  <c:v>4</c:v>
                </c:pt>
                <c:pt idx="1">
                  <c:v>1</c:v>
                </c:pt>
                <c:pt idx="3">
                  <c:v>2</c:v>
                </c:pt>
                <c:pt idx="5">
                  <c:v>1</c:v>
                </c:pt>
                <c:pt idx="6">
                  <c:v>1</c:v>
                </c:pt>
                <c:pt idx="7">
                  <c:v>1</c:v>
                </c:pt>
                <c:pt idx="8">
                  <c:v>1</c:v>
                </c:pt>
                <c:pt idx="9">
                  <c:v>1</c:v>
                </c:pt>
                <c:pt idx="10">
                  <c:v>1</c:v>
                </c:pt>
              </c:numCache>
            </c:numRef>
          </c:val>
          <c:extLst>
            <c:ext xmlns:c16="http://schemas.microsoft.com/office/drawing/2014/chart" uri="{C3380CC4-5D6E-409C-BE32-E72D297353CC}">
              <c16:uniqueId val="{00000001-77C0-4015-BA28-59980B384810}"/>
            </c:ext>
          </c:extLst>
        </c:ser>
        <c:dLbls>
          <c:showLegendKey val="0"/>
          <c:showVal val="0"/>
          <c:showCatName val="0"/>
          <c:showSerName val="0"/>
          <c:showPercent val="0"/>
          <c:showBubbleSize val="0"/>
        </c:dLbls>
        <c:gapWidth val="65"/>
        <c:shape val="box"/>
        <c:axId val="462122287"/>
        <c:axId val="462118679"/>
        <c:axId val="0"/>
      </c:bar3DChart>
      <c:catAx>
        <c:axId val="46212228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62118679"/>
        <c:crosses val="autoZero"/>
        <c:auto val="1"/>
        <c:lblAlgn val="ctr"/>
        <c:lblOffset val="100"/>
        <c:noMultiLvlLbl val="0"/>
      </c:catAx>
      <c:valAx>
        <c:axId val="462118679"/>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46212228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[SQLPROJECT DASHBOARD ANALYSIS.xlsx]ANALYSIS!PivotTable6</c:name>
    <c:fmtId val="5"/>
  </c:pivotSource>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pivotFmt>
      <c:pivotFmt>
        <c:idx val="1"/>
        <c:spPr>
          <a:solidFill>
            <a:schemeClr val="accent1"/>
          </a:solidFill>
          <a:ln w="9525" cap="flat" cmpd="sng" algn="ctr">
            <a:noFill/>
            <a:round/>
          </a:ln>
          <a:effectLst/>
        </c:spPr>
        <c:marker>
          <c:symbol val="none"/>
        </c:marker>
      </c:pivotFmt>
      <c:pivotFmt>
        <c:idx val="2"/>
        <c:spPr>
          <a:solidFill>
            <a:schemeClr val="accent1"/>
          </a:solidFill>
          <a:ln w="9525" cap="flat" cmpd="sng" algn="ctr">
            <a:noFill/>
            <a:round/>
          </a:ln>
          <a:effectLst/>
        </c:spPr>
        <c:marker>
          <c:symbol val="none"/>
        </c:marker>
      </c:pivotFmt>
    </c:pivotFmts>
    <c:plotArea>
      <c:layout/>
      <c:barChart>
        <c:barDir val="bar"/>
        <c:grouping val="clustered"/>
        <c:varyColors val="0"/>
        <c:ser>
          <c:idx val="0"/>
          <c:order val="0"/>
          <c:tx>
            <c:strRef>
              <c:f>ANALYSIS!$Z$2</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ANALYSIS!$Y$3:$Y$36</c:f>
              <c:strCache>
                <c:ptCount val="33"/>
                <c:pt idx="0">
                  <c:v>Artificial Intelligence,Data and Analytics,Software</c:v>
                </c:pt>
                <c:pt idx="1">
                  <c:v>Commerce and Shopping</c:v>
                </c:pt>
                <c:pt idx="2">
                  <c:v>Commerce and Shopping,Hardware,Software</c:v>
                </c:pt>
                <c:pt idx="3">
                  <c:v>Commerce and Shopping,Sports</c:v>
                </c:pt>
                <c:pt idx="4">
                  <c:v>Community and Lifestyle,Internet Services</c:v>
                </c:pt>
                <c:pt idx="5">
                  <c:v>Community and Lifestyle,Media and Entertainment,Software</c:v>
                </c:pt>
                <c:pt idx="6">
                  <c:v>Consumer Goods</c:v>
                </c:pt>
                <c:pt idx="7">
                  <c:v>Content and Publishing,Media and Entertainment</c:v>
                </c:pt>
                <c:pt idx="8">
                  <c:v>Data and Analytics,Design</c:v>
                </c:pt>
                <c:pt idx="9">
                  <c:v>Design</c:v>
                </c:pt>
                <c:pt idx="10">
                  <c:v>Education,Media and Entertainment</c:v>
                </c:pt>
                <c:pt idx="11">
                  <c:v>Education,Science and Engineering</c:v>
                </c:pt>
                <c:pt idx="12">
                  <c:v>Education,Software</c:v>
                </c:pt>
                <c:pt idx="13">
                  <c:v>Energy,Sustainability</c:v>
                </c:pt>
                <c:pt idx="14">
                  <c:v>Financial Services</c:v>
                </c:pt>
                <c:pt idx="15">
                  <c:v>Financial Services,Lending and Investments</c:v>
                </c:pt>
                <c:pt idx="16">
                  <c:v>Food and Beverage</c:v>
                </c:pt>
                <c:pt idx="17">
                  <c:v>Gaming</c:v>
                </c:pt>
                <c:pt idx="18">
                  <c:v>Hardware,Mobile</c:v>
                </c:pt>
                <c:pt idx="19">
                  <c:v>Health Care</c:v>
                </c:pt>
                <c:pt idx="20">
                  <c:v>Information Technology,Software</c:v>
                </c:pt>
                <c:pt idx="21">
                  <c:v>Internet Services,Media and Entertainment</c:v>
                </c:pt>
                <c:pt idx="22">
                  <c:v>Manufacturing</c:v>
                </c:pt>
                <c:pt idx="23">
                  <c:v>Manufacturing,Science and Engineering</c:v>
                </c:pt>
                <c:pt idx="24">
                  <c:v>Natural Resources,Sustainability</c:v>
                </c:pt>
                <c:pt idx="25">
                  <c:v>Platforms</c:v>
                </c:pt>
                <c:pt idx="26">
                  <c:v>Sales and Marketing</c:v>
                </c:pt>
                <c:pt idx="27">
                  <c:v>Sales and Marketing,Software</c:v>
                </c:pt>
                <c:pt idx="28">
                  <c:v>Software</c:v>
                </c:pt>
                <c:pt idx="29">
                  <c:v>Sports</c:v>
                </c:pt>
                <c:pt idx="30">
                  <c:v>Sustainability</c:v>
                </c:pt>
                <c:pt idx="31">
                  <c:v>Transportation</c:v>
                </c:pt>
                <c:pt idx="32">
                  <c:v>Travel and Tourism</c:v>
                </c:pt>
              </c:strCache>
            </c:strRef>
          </c:cat>
          <c:val>
            <c:numRef>
              <c:f>ANALYSIS!$Z$3:$Z$36</c:f>
              <c:numCache>
                <c:formatCode>General</c:formatCode>
                <c:ptCount val="33"/>
                <c:pt idx="0">
                  <c:v>1</c:v>
                </c:pt>
                <c:pt idx="1">
                  <c:v>2</c:v>
                </c:pt>
                <c:pt idx="2">
                  <c:v>1</c:v>
                </c:pt>
                <c:pt idx="3">
                  <c:v>1</c:v>
                </c:pt>
                <c:pt idx="4">
                  <c:v>1</c:v>
                </c:pt>
                <c:pt idx="5">
                  <c:v>1</c:v>
                </c:pt>
                <c:pt idx="6">
                  <c:v>1</c:v>
                </c:pt>
                <c:pt idx="7">
                  <c:v>1</c:v>
                </c:pt>
                <c:pt idx="8">
                  <c:v>1</c:v>
                </c:pt>
                <c:pt idx="9">
                  <c:v>2</c:v>
                </c:pt>
                <c:pt idx="10">
                  <c:v>1</c:v>
                </c:pt>
                <c:pt idx="11">
                  <c:v>1</c:v>
                </c:pt>
                <c:pt idx="12">
                  <c:v>1</c:v>
                </c:pt>
                <c:pt idx="13">
                  <c:v>2</c:v>
                </c:pt>
                <c:pt idx="14">
                  <c:v>3</c:v>
                </c:pt>
                <c:pt idx="15">
                  <c:v>2</c:v>
                </c:pt>
                <c:pt idx="16">
                  <c:v>1</c:v>
                </c:pt>
                <c:pt idx="17">
                  <c:v>2</c:v>
                </c:pt>
                <c:pt idx="18">
                  <c:v>1</c:v>
                </c:pt>
                <c:pt idx="19">
                  <c:v>4</c:v>
                </c:pt>
                <c:pt idx="20">
                  <c:v>1</c:v>
                </c:pt>
                <c:pt idx="21">
                  <c:v>1</c:v>
                </c:pt>
                <c:pt idx="22">
                  <c:v>1</c:v>
                </c:pt>
                <c:pt idx="23">
                  <c:v>1</c:v>
                </c:pt>
                <c:pt idx="24">
                  <c:v>1</c:v>
                </c:pt>
                <c:pt idx="25">
                  <c:v>1</c:v>
                </c:pt>
                <c:pt idx="26">
                  <c:v>2</c:v>
                </c:pt>
                <c:pt idx="27">
                  <c:v>1</c:v>
                </c:pt>
                <c:pt idx="28">
                  <c:v>2</c:v>
                </c:pt>
                <c:pt idx="29">
                  <c:v>2</c:v>
                </c:pt>
                <c:pt idx="30">
                  <c:v>1</c:v>
                </c:pt>
                <c:pt idx="31">
                  <c:v>2</c:v>
                </c:pt>
                <c:pt idx="32">
                  <c:v>1</c:v>
                </c:pt>
              </c:numCache>
            </c:numRef>
          </c:val>
          <c:extLst>
            <c:ext xmlns:c16="http://schemas.microsoft.com/office/drawing/2014/chart" uri="{C3380CC4-5D6E-409C-BE32-E72D297353CC}">
              <c16:uniqueId val="{00000000-2821-4D20-8A31-C571F63D4340}"/>
            </c:ext>
          </c:extLst>
        </c:ser>
        <c:dLbls>
          <c:dLblPos val="inEnd"/>
          <c:showLegendKey val="0"/>
          <c:showVal val="1"/>
          <c:showCatName val="0"/>
          <c:showSerName val="0"/>
          <c:showPercent val="0"/>
          <c:showBubbleSize val="0"/>
        </c:dLbls>
        <c:gapWidth val="65"/>
        <c:axId val="409175376"/>
        <c:axId val="409178984"/>
      </c:barChart>
      <c:catAx>
        <c:axId val="40917537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09178984"/>
        <c:crosses val="autoZero"/>
        <c:auto val="1"/>
        <c:lblAlgn val="ctr"/>
        <c:lblOffset val="100"/>
        <c:noMultiLvlLbl val="0"/>
      </c:catAx>
      <c:valAx>
        <c:axId val="40917898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409175376"/>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4614F1-97E8-4C49-897C-4EE998F06F11}"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406418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4614F1-97E8-4C49-897C-4EE998F06F11}"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166727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4614F1-97E8-4C49-897C-4EE998F06F11}"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257F19-738D-42DE-9395-9E205C6EF8C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2229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34614F1-97E8-4C49-897C-4EE998F06F11}"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141092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34614F1-97E8-4C49-897C-4EE998F06F11}"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257F19-738D-42DE-9395-9E205C6EF8C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2904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34614F1-97E8-4C49-897C-4EE998F06F11}"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2595978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4614F1-97E8-4C49-897C-4EE998F06F11}"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1250707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4614F1-97E8-4C49-897C-4EE998F06F11}"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9518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4614F1-97E8-4C49-897C-4EE998F06F11}"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167430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4614F1-97E8-4C49-897C-4EE998F06F11}"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266232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4614F1-97E8-4C49-897C-4EE998F06F11}"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272973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4614F1-97E8-4C49-897C-4EE998F06F11}" type="datetimeFigureOut">
              <a:rPr lang="en-US" smtClean="0"/>
              <a:t>5/25/2024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314899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4614F1-97E8-4C49-897C-4EE998F06F11}" type="datetimeFigureOut">
              <a:rPr lang="en-US" smtClean="0"/>
              <a:t>5/25/2024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134353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614F1-97E8-4C49-897C-4EE998F06F11}" type="datetimeFigureOut">
              <a:rPr lang="en-US" smtClean="0"/>
              <a:t>5/25/2024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137433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4614F1-97E8-4C49-897C-4EE998F06F11}"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14011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4614F1-97E8-4C49-897C-4EE998F06F11}"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257F19-738D-42DE-9395-9E205C6EF8C4}" type="slidenum">
              <a:rPr lang="en-US" smtClean="0"/>
              <a:t>‹#›</a:t>
            </a:fld>
            <a:endParaRPr lang="en-US"/>
          </a:p>
        </p:txBody>
      </p:sp>
    </p:spTree>
    <p:extLst>
      <p:ext uri="{BB962C8B-B14F-4D97-AF65-F5344CB8AC3E}">
        <p14:creationId xmlns:p14="http://schemas.microsoft.com/office/powerpoint/2010/main" val="448118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4614F1-97E8-4C49-897C-4EE998F06F11}" type="datetimeFigureOut">
              <a:rPr lang="en-US" smtClean="0"/>
              <a:t>5/25/2024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257F19-738D-42DE-9395-9E205C6EF8C4}" type="slidenum">
              <a:rPr lang="en-US" smtClean="0"/>
              <a:t>‹#›</a:t>
            </a:fld>
            <a:endParaRPr lang="en-US"/>
          </a:p>
        </p:txBody>
      </p:sp>
    </p:spTree>
    <p:extLst>
      <p:ext uri="{BB962C8B-B14F-4D97-AF65-F5344CB8AC3E}">
        <p14:creationId xmlns:p14="http://schemas.microsoft.com/office/powerpoint/2010/main" val="453648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8275-A601-4903-A7BF-BD07AF41006C}"/>
              </a:ext>
            </a:extLst>
          </p:cNvPr>
          <p:cNvSpPr>
            <a:spLocks noGrp="1"/>
          </p:cNvSpPr>
          <p:nvPr>
            <p:ph type="ctrTitle"/>
          </p:nvPr>
        </p:nvSpPr>
        <p:spPr>
          <a:xfrm>
            <a:off x="4664764" y="543396"/>
            <a:ext cx="3831603" cy="1348381"/>
          </a:xfrm>
        </p:spPr>
        <p:txBody>
          <a:bodyPr>
            <a:normAutofit/>
          </a:bodyPr>
          <a:lstStyle/>
          <a:p>
            <a:pPr algn="ctr"/>
            <a:r>
              <a:rPr lang="en-US" sz="6600" dirty="0">
                <a:latin typeface="Times New Roman" panose="02020603050405020304" pitchFamily="18" charset="0"/>
                <a:cs typeface="Times New Roman" panose="02020603050405020304" pitchFamily="18" charset="0"/>
              </a:rPr>
              <a:t>Project</a:t>
            </a:r>
          </a:p>
        </p:txBody>
      </p:sp>
      <p:sp>
        <p:nvSpPr>
          <p:cNvPr id="3" name="Subtitle 2">
            <a:extLst>
              <a:ext uri="{FF2B5EF4-FFF2-40B4-BE49-F238E27FC236}">
                <a16:creationId xmlns:a16="http://schemas.microsoft.com/office/drawing/2014/main" id="{B08EF4C6-3C21-4142-A037-32C80A983F37}"/>
              </a:ext>
            </a:extLst>
          </p:cNvPr>
          <p:cNvSpPr>
            <a:spLocks noGrp="1"/>
          </p:cNvSpPr>
          <p:nvPr>
            <p:ph type="subTitle" idx="1"/>
          </p:nvPr>
        </p:nvSpPr>
        <p:spPr>
          <a:xfrm>
            <a:off x="2589213" y="3644349"/>
            <a:ext cx="8915399" cy="2491408"/>
          </a:xfrm>
        </p:spPr>
        <p:txBody>
          <a:bodyPr>
            <a:normAutofit/>
          </a:bodyPr>
          <a:lstStyle/>
          <a:p>
            <a:pPr lvl="0"/>
            <a:r>
              <a:rPr lang="en-US" sz="3000" b="1" dirty="0">
                <a:solidFill>
                  <a:schemeClr val="tx1"/>
                </a:solidFill>
                <a:latin typeface="Times New Roman" panose="02020603050405020304" pitchFamily="18" charset="0"/>
                <a:cs typeface="Times New Roman" panose="02020603050405020304" pitchFamily="18" charset="0"/>
              </a:rPr>
              <a:t>Description:-</a:t>
            </a:r>
          </a:p>
          <a:p>
            <a:pPr lvl="0"/>
            <a:r>
              <a:rPr lang="en-US" dirty="0">
                <a:solidFill>
                  <a:schemeClr val="tx1"/>
                </a:solidFill>
              </a:rPr>
              <a:t>The Investors and Investment Analysis project leverages SQL to manage, analyze, and visualize financial data pertaining to various investments and investor portfolios. This project aims to provide actionable insights to investors by querying and interpreting large datasets, facilitating informed decision-making in investment strategies.</a:t>
            </a:r>
          </a:p>
          <a:p>
            <a:endParaRPr lang="en-US" dirty="0"/>
          </a:p>
        </p:txBody>
      </p:sp>
      <p:sp>
        <p:nvSpPr>
          <p:cNvPr id="4" name="TextBox 3">
            <a:extLst>
              <a:ext uri="{FF2B5EF4-FFF2-40B4-BE49-F238E27FC236}">
                <a16:creationId xmlns:a16="http://schemas.microsoft.com/office/drawing/2014/main" id="{4EA97313-2502-4217-89C9-6196C596FCE9}"/>
              </a:ext>
            </a:extLst>
          </p:cNvPr>
          <p:cNvSpPr txBox="1"/>
          <p:nvPr/>
        </p:nvSpPr>
        <p:spPr>
          <a:xfrm>
            <a:off x="3472069" y="2199860"/>
            <a:ext cx="6798366"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Investor and Investment Analysis</a:t>
            </a:r>
          </a:p>
        </p:txBody>
      </p:sp>
    </p:spTree>
    <p:extLst>
      <p:ext uri="{BB962C8B-B14F-4D97-AF65-F5344CB8AC3E}">
        <p14:creationId xmlns:p14="http://schemas.microsoft.com/office/powerpoint/2010/main" val="257979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58C8-9E00-4A6C-B7C7-87A7B768BAA9}"/>
              </a:ext>
            </a:extLst>
          </p:cNvPr>
          <p:cNvSpPr>
            <a:spLocks noGrp="1"/>
          </p:cNvSpPr>
          <p:nvPr>
            <p:ph type="title"/>
          </p:nvPr>
        </p:nvSpPr>
        <p:spPr>
          <a:xfrm>
            <a:off x="1938530" y="2346893"/>
            <a:ext cx="9566082" cy="1280890"/>
          </a:xfrm>
        </p:spPr>
        <p:txBody>
          <a:bodyPr>
            <a:normAutofit/>
          </a:bodyPr>
          <a:lstStyle/>
          <a:p>
            <a:r>
              <a:rPr lang="en-US" sz="6600" dirty="0"/>
              <a:t>          THANK YOU</a:t>
            </a:r>
          </a:p>
        </p:txBody>
      </p:sp>
    </p:spTree>
    <p:extLst>
      <p:ext uri="{BB962C8B-B14F-4D97-AF65-F5344CB8AC3E}">
        <p14:creationId xmlns:p14="http://schemas.microsoft.com/office/powerpoint/2010/main" val="78437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7E8E-DA28-4254-BEEA-8E20223DDD41}"/>
              </a:ext>
            </a:extLst>
          </p:cNvPr>
          <p:cNvSpPr>
            <a:spLocks noGrp="1"/>
          </p:cNvSpPr>
          <p:nvPr>
            <p:ph type="title"/>
          </p:nvPr>
        </p:nvSpPr>
        <p:spPr/>
        <p:txBody>
          <a:bodyPr/>
          <a:lstStyle/>
          <a:p>
            <a:r>
              <a:rPr lang="en-US" dirty="0"/>
              <a:t>Overview:</a:t>
            </a:r>
          </a:p>
        </p:txBody>
      </p:sp>
      <p:pic>
        <p:nvPicPr>
          <p:cNvPr id="5" name="Content Placeholder 4">
            <a:extLst>
              <a:ext uri="{FF2B5EF4-FFF2-40B4-BE49-F238E27FC236}">
                <a16:creationId xmlns:a16="http://schemas.microsoft.com/office/drawing/2014/main" id="{D8C8421B-8012-4293-B781-C1236D64CD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1568" r="59812" b="17574"/>
          <a:stretch/>
        </p:blipFill>
        <p:spPr>
          <a:xfrm>
            <a:off x="2621280" y="1613452"/>
            <a:ext cx="6949440" cy="4944538"/>
          </a:xfrm>
        </p:spPr>
      </p:pic>
    </p:spTree>
    <p:extLst>
      <p:ext uri="{BB962C8B-B14F-4D97-AF65-F5344CB8AC3E}">
        <p14:creationId xmlns:p14="http://schemas.microsoft.com/office/powerpoint/2010/main" val="286413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CD08-13E4-4896-B491-9AA68DA2DE73}"/>
              </a:ext>
            </a:extLst>
          </p:cNvPr>
          <p:cNvSpPr>
            <a:spLocks noGrp="1"/>
          </p:cNvSpPr>
          <p:nvPr>
            <p:ph type="title"/>
          </p:nvPr>
        </p:nvSpPr>
        <p:spPr>
          <a:xfrm>
            <a:off x="2367639" y="610858"/>
            <a:ext cx="8911687" cy="1280890"/>
          </a:xfrm>
        </p:spPr>
        <p:txBody>
          <a:bodyPr/>
          <a:lstStyle/>
          <a:p>
            <a:r>
              <a:rPr lang="en-US" dirty="0"/>
              <a:t>Insights Include :</a:t>
            </a:r>
          </a:p>
        </p:txBody>
      </p:sp>
      <p:sp>
        <p:nvSpPr>
          <p:cNvPr id="3" name="Content Placeholder 2">
            <a:extLst>
              <a:ext uri="{FF2B5EF4-FFF2-40B4-BE49-F238E27FC236}">
                <a16:creationId xmlns:a16="http://schemas.microsoft.com/office/drawing/2014/main" id="{3E518175-FA26-432C-8665-B72E9A5E86C5}"/>
              </a:ext>
            </a:extLst>
          </p:cNvPr>
          <p:cNvSpPr>
            <a:spLocks noGrp="1"/>
          </p:cNvSpPr>
          <p:nvPr>
            <p:ph idx="1"/>
          </p:nvPr>
        </p:nvSpPr>
        <p:spPr>
          <a:xfrm>
            <a:off x="2367639" y="2319131"/>
            <a:ext cx="8915400" cy="3777622"/>
          </a:xfrm>
        </p:spPr>
        <p:txBody>
          <a:bodyPr/>
          <a:lstStyle/>
          <a:p>
            <a:pPr lvl="0"/>
            <a:r>
              <a:rPr lang="en-US" dirty="0"/>
              <a:t>From which countries most investors are from?</a:t>
            </a:r>
          </a:p>
          <a:p>
            <a:pPr lvl="0"/>
            <a:r>
              <a:rPr lang="en-US" dirty="0"/>
              <a:t>How many investors have investment partners?</a:t>
            </a:r>
          </a:p>
          <a:p>
            <a:pPr lvl="0"/>
            <a:r>
              <a:rPr lang="en-US" dirty="0"/>
              <a:t>Type of funding round investors are investing in?</a:t>
            </a:r>
          </a:p>
          <a:p>
            <a:pPr lvl="0"/>
            <a:r>
              <a:rPr lang="en-US" dirty="0"/>
              <a:t>Distribution of investors between Organization and individual person</a:t>
            </a:r>
          </a:p>
          <a:p>
            <a:pPr lvl="0"/>
            <a:r>
              <a:rPr lang="en-US" dirty="0"/>
              <a:t>Regional Analysis of investors</a:t>
            </a:r>
          </a:p>
          <a:p>
            <a:pPr lvl="0"/>
            <a:r>
              <a:rPr lang="en-US" dirty="0"/>
              <a:t>Analysis of social media presence of investors</a:t>
            </a:r>
          </a:p>
          <a:p>
            <a:pPr lvl="0"/>
            <a:r>
              <a:rPr lang="en-US" dirty="0"/>
              <a:t>Qualification (Degree) and Institution Analysis of investors</a:t>
            </a:r>
          </a:p>
          <a:p>
            <a:pPr marL="0" indent="0">
              <a:buNone/>
            </a:pPr>
            <a:endParaRPr lang="en-US" dirty="0"/>
          </a:p>
        </p:txBody>
      </p:sp>
    </p:spTree>
    <p:extLst>
      <p:ext uri="{BB962C8B-B14F-4D97-AF65-F5344CB8AC3E}">
        <p14:creationId xmlns:p14="http://schemas.microsoft.com/office/powerpoint/2010/main" val="123117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EBCF-E9C8-4005-B079-BD4E93020411}"/>
              </a:ext>
            </a:extLst>
          </p:cNvPr>
          <p:cNvSpPr>
            <a:spLocks noGrp="1"/>
          </p:cNvSpPr>
          <p:nvPr>
            <p:ph type="title"/>
          </p:nvPr>
        </p:nvSpPr>
        <p:spPr/>
        <p:txBody>
          <a:bodyPr/>
          <a:lstStyle/>
          <a:p>
            <a:r>
              <a:rPr lang="en-US" dirty="0"/>
              <a:t>Insight 1 : Investors in different country</a:t>
            </a:r>
          </a:p>
        </p:txBody>
      </p:sp>
      <p:graphicFrame>
        <p:nvGraphicFramePr>
          <p:cNvPr id="4" name="Content Placeholder 3">
            <a:extLst>
              <a:ext uri="{FF2B5EF4-FFF2-40B4-BE49-F238E27FC236}">
                <a16:creationId xmlns:a16="http://schemas.microsoft.com/office/drawing/2014/main" id="{C22DE132-DA63-4628-90F1-3923B3E9CBA9}"/>
              </a:ext>
            </a:extLst>
          </p:cNvPr>
          <p:cNvGraphicFramePr>
            <a:graphicFrameLocks noGrp="1"/>
          </p:cNvGraphicFramePr>
          <p:nvPr>
            <p:ph idx="1"/>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145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3599-ADA5-4780-9497-F10DFDA931DC}"/>
              </a:ext>
            </a:extLst>
          </p:cNvPr>
          <p:cNvSpPr>
            <a:spLocks noGrp="1"/>
          </p:cNvSpPr>
          <p:nvPr>
            <p:ph type="title"/>
          </p:nvPr>
        </p:nvSpPr>
        <p:spPr/>
        <p:txBody>
          <a:bodyPr/>
          <a:lstStyle/>
          <a:p>
            <a:r>
              <a:rPr lang="en-US" dirty="0"/>
              <a:t>Insight 2 :Investors in regions</a:t>
            </a:r>
          </a:p>
        </p:txBody>
      </p:sp>
      <p:graphicFrame>
        <p:nvGraphicFramePr>
          <p:cNvPr id="4" name="Content Placeholder 3">
            <a:extLst>
              <a:ext uri="{FF2B5EF4-FFF2-40B4-BE49-F238E27FC236}">
                <a16:creationId xmlns:a16="http://schemas.microsoft.com/office/drawing/2014/main" id="{795755B0-664E-4703-9E7B-8311FBF8FDCD}"/>
              </a:ext>
            </a:extLst>
          </p:cNvPr>
          <p:cNvGraphicFramePr>
            <a:graphicFrameLocks noGrp="1"/>
          </p:cNvGraphicFramePr>
          <p:nvPr>
            <p:ph idx="1"/>
            <p:extLst>
              <p:ext uri="{D42A27DB-BD31-4B8C-83A1-F6EECF244321}">
                <p14:modId xmlns:p14="http://schemas.microsoft.com/office/powerpoint/2010/main" val="897445219"/>
              </p:ext>
            </p:extLst>
          </p:nvPr>
        </p:nvGraphicFramePr>
        <p:xfrm>
          <a:off x="1139687" y="2279373"/>
          <a:ext cx="9463778"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896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D895E-8C3D-41CD-9D13-CA72671682F4}"/>
              </a:ext>
            </a:extLst>
          </p:cNvPr>
          <p:cNvSpPr>
            <a:spLocks noGrp="1"/>
          </p:cNvSpPr>
          <p:nvPr>
            <p:ph type="title"/>
          </p:nvPr>
        </p:nvSpPr>
        <p:spPr>
          <a:xfrm>
            <a:off x="2067339" y="624110"/>
            <a:ext cx="9768577" cy="1280890"/>
          </a:xfrm>
        </p:spPr>
        <p:txBody>
          <a:bodyPr/>
          <a:lstStyle/>
          <a:p>
            <a:r>
              <a:rPr lang="en-US" dirty="0"/>
              <a:t>Insight 3:Investors in social media platforms</a:t>
            </a:r>
          </a:p>
        </p:txBody>
      </p:sp>
      <p:graphicFrame>
        <p:nvGraphicFramePr>
          <p:cNvPr id="4" name="Content Placeholder 3">
            <a:extLst>
              <a:ext uri="{FF2B5EF4-FFF2-40B4-BE49-F238E27FC236}">
                <a16:creationId xmlns:a16="http://schemas.microsoft.com/office/drawing/2014/main" id="{A9AF0EAE-CE95-4787-94FA-BB8A2E03E4B3}"/>
              </a:ext>
            </a:extLst>
          </p:cNvPr>
          <p:cNvGraphicFramePr>
            <a:graphicFrameLocks noGrp="1"/>
          </p:cNvGraphicFramePr>
          <p:nvPr>
            <p:ph idx="1"/>
            <p:extLst>
              <p:ext uri="{D42A27DB-BD31-4B8C-83A1-F6EECF244321}">
                <p14:modId xmlns:p14="http://schemas.microsoft.com/office/powerpoint/2010/main" val="1728148858"/>
              </p:ext>
            </p:extLst>
          </p:nvPr>
        </p:nvGraphicFramePr>
        <p:xfrm>
          <a:off x="1630017" y="2133600"/>
          <a:ext cx="9874596"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29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6AB3-4AA6-4746-8321-38B715A733CB}"/>
              </a:ext>
            </a:extLst>
          </p:cNvPr>
          <p:cNvSpPr>
            <a:spLocks noGrp="1"/>
          </p:cNvSpPr>
          <p:nvPr>
            <p:ph type="title"/>
          </p:nvPr>
        </p:nvSpPr>
        <p:spPr/>
        <p:txBody>
          <a:bodyPr/>
          <a:lstStyle/>
          <a:p>
            <a:r>
              <a:rPr lang="en-US" dirty="0"/>
              <a:t>Insight 4:Investors with there ranks</a:t>
            </a:r>
          </a:p>
        </p:txBody>
      </p:sp>
      <p:graphicFrame>
        <p:nvGraphicFramePr>
          <p:cNvPr id="4" name="Content Placeholder 3">
            <a:extLst>
              <a:ext uri="{FF2B5EF4-FFF2-40B4-BE49-F238E27FC236}">
                <a16:creationId xmlns:a16="http://schemas.microsoft.com/office/drawing/2014/main" id="{84E22253-A3BE-4DC7-B9F7-D7CB24540684}"/>
              </a:ext>
            </a:extLst>
          </p:cNvPr>
          <p:cNvGraphicFramePr>
            <a:graphicFrameLocks noGrp="1"/>
          </p:cNvGraphicFramePr>
          <p:nvPr>
            <p:ph idx="1"/>
            <p:extLst>
              <p:ext uri="{D42A27DB-BD31-4B8C-83A1-F6EECF244321}">
                <p14:modId xmlns:p14="http://schemas.microsoft.com/office/powerpoint/2010/main" val="760852182"/>
              </p:ext>
            </p:extLst>
          </p:nvPr>
        </p:nvGraphicFramePr>
        <p:xfrm>
          <a:off x="2173357" y="2133600"/>
          <a:ext cx="9331256"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388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334D-6189-4AE9-8C1F-53253E563A95}"/>
              </a:ext>
            </a:extLst>
          </p:cNvPr>
          <p:cNvSpPr>
            <a:spLocks noGrp="1"/>
          </p:cNvSpPr>
          <p:nvPr>
            <p:ph type="title"/>
          </p:nvPr>
        </p:nvSpPr>
        <p:spPr/>
        <p:txBody>
          <a:bodyPr/>
          <a:lstStyle/>
          <a:p>
            <a:r>
              <a:rPr lang="en-US" dirty="0"/>
              <a:t>Insight 5:males and females in states</a:t>
            </a:r>
          </a:p>
        </p:txBody>
      </p:sp>
      <p:graphicFrame>
        <p:nvGraphicFramePr>
          <p:cNvPr id="4" name="Content Placeholder 3">
            <a:extLst>
              <a:ext uri="{FF2B5EF4-FFF2-40B4-BE49-F238E27FC236}">
                <a16:creationId xmlns:a16="http://schemas.microsoft.com/office/drawing/2014/main" id="{2F2BF7EB-764B-46C6-8C48-229ACC5A135F}"/>
              </a:ext>
            </a:extLst>
          </p:cNvPr>
          <p:cNvGraphicFramePr>
            <a:graphicFrameLocks noGrp="1"/>
          </p:cNvGraphicFramePr>
          <p:nvPr>
            <p:ph idx="1"/>
            <p:extLst>
              <p:ext uri="{D42A27DB-BD31-4B8C-83A1-F6EECF244321}">
                <p14:modId xmlns:p14="http://schemas.microsoft.com/office/powerpoint/2010/main" val="136704423"/>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31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60F3-9DAA-40C7-8DBB-1FEC9C54C43A}"/>
              </a:ext>
            </a:extLst>
          </p:cNvPr>
          <p:cNvSpPr>
            <a:spLocks noGrp="1"/>
          </p:cNvSpPr>
          <p:nvPr>
            <p:ph type="title"/>
          </p:nvPr>
        </p:nvSpPr>
        <p:spPr/>
        <p:txBody>
          <a:bodyPr/>
          <a:lstStyle/>
          <a:p>
            <a:r>
              <a:rPr lang="en-US" dirty="0"/>
              <a:t>Insight 6:category grouping of investors</a:t>
            </a:r>
          </a:p>
        </p:txBody>
      </p:sp>
      <p:graphicFrame>
        <p:nvGraphicFramePr>
          <p:cNvPr id="4" name="Content Placeholder 3">
            <a:extLst>
              <a:ext uri="{FF2B5EF4-FFF2-40B4-BE49-F238E27FC236}">
                <a16:creationId xmlns:a16="http://schemas.microsoft.com/office/drawing/2014/main" id="{7FE185AB-4339-4E7B-86F8-4A5CCB7FACE3}"/>
              </a:ext>
            </a:extLst>
          </p:cNvPr>
          <p:cNvGraphicFramePr>
            <a:graphicFrameLocks noGrp="1"/>
          </p:cNvGraphicFramePr>
          <p:nvPr>
            <p:ph idx="1"/>
            <p:extLst>
              <p:ext uri="{D42A27DB-BD31-4B8C-83A1-F6EECF244321}">
                <p14:modId xmlns:p14="http://schemas.microsoft.com/office/powerpoint/2010/main" val="1430172884"/>
              </p:ext>
            </p:extLst>
          </p:nvPr>
        </p:nvGraphicFramePr>
        <p:xfrm>
          <a:off x="2093843" y="2133599"/>
          <a:ext cx="9410770" cy="45189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54894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TotalTime>
  <Words>170</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Wisp</vt:lpstr>
      <vt:lpstr>Project</vt:lpstr>
      <vt:lpstr>Overview:</vt:lpstr>
      <vt:lpstr>Insights Include :</vt:lpstr>
      <vt:lpstr>Insight 1 : Investors in different country</vt:lpstr>
      <vt:lpstr>Insight 2 :Investors in regions</vt:lpstr>
      <vt:lpstr>Insight 3:Investors in social media platforms</vt:lpstr>
      <vt:lpstr>Insight 4:Investors with there ranks</vt:lpstr>
      <vt:lpstr>Insight 5:males and females in states</vt:lpstr>
      <vt:lpstr>Insight 6:category grouping of investors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DELL</dc:creator>
  <cp:lastModifiedBy>DELL</cp:lastModifiedBy>
  <cp:revision>4</cp:revision>
  <dcterms:created xsi:type="dcterms:W3CDTF">2024-05-25T04:31:29Z</dcterms:created>
  <dcterms:modified xsi:type="dcterms:W3CDTF">2024-05-25T05:06:18Z</dcterms:modified>
</cp:coreProperties>
</file>