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57" r:id="rId3"/>
    <p:sldId id="258"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ownloads\Vrinda%20Store%20Data%20Analysis%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DELL\Downloads\Vrinda%20Store%20Data%20Analysis%20(1).xlsx" TargetMode="External"/></Relationships>
</file>

<file path=ppt/charts/_rels/chart3.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DELL\Downloads\Vrinda%20Store%20Data%20Analysis%20(1).xlsx"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C:\Users\DELL\Downloads\Vrinda%20Store%20Data%20Analysis%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C:\Users\DELL\Downloads\Vrinda%20Store%20Data%20Analysis%20(1).xlsx" TargetMode="External"/></Relationships>
</file>

<file path=ppt/charts/_rels/chart6.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C:\Users\DELL\Downloads\Vrinda%20Store%20Data%20Analysis%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[Vrinda Store Data Analysis (1).xlsx]Sales vs  orders!PivotTable1</c:name>
    <c:fmtId val="5"/>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Order Vs Sales</a:t>
            </a:r>
          </a:p>
        </c:rich>
      </c:tx>
      <c:layout>
        <c:manualLayout>
          <c:xMode val="edge"/>
          <c:yMode val="edge"/>
          <c:x val="0.31227077865266839"/>
          <c:y val="2.314814814814814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w="25400">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w="25400">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w="25400">
            <a:noFill/>
          </a:ln>
          <a:effectLst/>
        </c:spPr>
        <c:marker>
          <c:symbol val="none"/>
        </c:marker>
      </c:pivotFmt>
    </c:pivotFmts>
    <c:plotArea>
      <c:layout>
        <c:manualLayout>
          <c:layoutTarget val="inner"/>
          <c:xMode val="edge"/>
          <c:yMode val="edge"/>
          <c:x val="0.12991431384661506"/>
          <c:y val="0.19500280805510667"/>
          <c:w val="0.7563094925634295"/>
          <c:h val="0.69729950422863807"/>
        </c:manualLayout>
      </c:layout>
      <c:barChart>
        <c:barDir val="col"/>
        <c:grouping val="clustered"/>
        <c:varyColors val="0"/>
        <c:ser>
          <c:idx val="0"/>
          <c:order val="0"/>
          <c:tx>
            <c:strRef>
              <c:f>'Sales vs  orders'!$B$3</c:f>
              <c:strCache>
                <c:ptCount val="1"/>
                <c:pt idx="0">
                  <c:v>Sum of Amount</c:v>
                </c:pt>
              </c:strCache>
            </c:strRef>
          </c:tx>
          <c:spPr>
            <a:solidFill>
              <a:schemeClr val="accent1"/>
            </a:solidFill>
            <a:ln>
              <a:noFill/>
            </a:ln>
            <a:effectLst/>
          </c:spPr>
          <c:invertIfNegative val="0"/>
          <c:cat>
            <c:strRef>
              <c:f>'Sales vs  orders'!$A$4:$A$15</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'Sales vs  orders'!$B$4:$B$15</c:f>
              <c:numCache>
                <c:formatCode>General</c:formatCode>
                <c:ptCount val="12"/>
                <c:pt idx="0">
                  <c:v>256089</c:v>
                </c:pt>
                <c:pt idx="1">
                  <c:v>269616</c:v>
                </c:pt>
                <c:pt idx="2">
                  <c:v>249596</c:v>
                </c:pt>
                <c:pt idx="3">
                  <c:v>246854</c:v>
                </c:pt>
                <c:pt idx="4">
                  <c:v>220986</c:v>
                </c:pt>
                <c:pt idx="5">
                  <c:v>251458</c:v>
                </c:pt>
                <c:pt idx="6">
                  <c:v>271099</c:v>
                </c:pt>
                <c:pt idx="7">
                  <c:v>334826</c:v>
                </c:pt>
                <c:pt idx="8">
                  <c:v>266746</c:v>
                </c:pt>
                <c:pt idx="9">
                  <c:v>236802</c:v>
                </c:pt>
                <c:pt idx="10">
                  <c:v>277305</c:v>
                </c:pt>
                <c:pt idx="11">
                  <c:v>267459</c:v>
                </c:pt>
              </c:numCache>
            </c:numRef>
          </c:val>
          <c:extLst>
            <c:ext xmlns:c16="http://schemas.microsoft.com/office/drawing/2014/chart" uri="{C3380CC4-5D6E-409C-BE32-E72D297353CC}">
              <c16:uniqueId val="{00000000-7F45-4623-9B41-732271BF1659}"/>
            </c:ext>
          </c:extLst>
        </c:ser>
        <c:ser>
          <c:idx val="1"/>
          <c:order val="1"/>
          <c:tx>
            <c:strRef>
              <c:f>'Sales vs  orders'!$C$3</c:f>
              <c:strCache>
                <c:ptCount val="1"/>
                <c:pt idx="0">
                  <c:v>Count of Order ID</c:v>
                </c:pt>
              </c:strCache>
            </c:strRef>
          </c:tx>
          <c:spPr>
            <a:solidFill>
              <a:schemeClr val="accent2"/>
            </a:solidFill>
            <a:ln>
              <a:noFill/>
            </a:ln>
            <a:effectLst/>
          </c:spPr>
          <c:invertIfNegative val="0"/>
          <c:cat>
            <c:strRef>
              <c:f>'Sales vs  orders'!$A$4:$A$15</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'Sales vs  orders'!$C$4:$C$15</c:f>
              <c:numCache>
                <c:formatCode>General</c:formatCode>
                <c:ptCount val="12"/>
                <c:pt idx="0">
                  <c:v>328</c:v>
                </c:pt>
                <c:pt idx="1">
                  <c:v>344</c:v>
                </c:pt>
                <c:pt idx="2">
                  <c:v>320</c:v>
                </c:pt>
                <c:pt idx="3">
                  <c:v>319</c:v>
                </c:pt>
                <c:pt idx="4">
                  <c:v>283</c:v>
                </c:pt>
                <c:pt idx="5">
                  <c:v>328</c:v>
                </c:pt>
                <c:pt idx="6">
                  <c:v>354</c:v>
                </c:pt>
                <c:pt idx="7">
                  <c:v>432</c:v>
                </c:pt>
                <c:pt idx="8">
                  <c:v>345</c:v>
                </c:pt>
                <c:pt idx="9">
                  <c:v>307</c:v>
                </c:pt>
                <c:pt idx="10">
                  <c:v>362</c:v>
                </c:pt>
                <c:pt idx="11">
                  <c:v>344</c:v>
                </c:pt>
              </c:numCache>
            </c:numRef>
          </c:val>
          <c:extLst>
            <c:ext xmlns:c16="http://schemas.microsoft.com/office/drawing/2014/chart" uri="{C3380CC4-5D6E-409C-BE32-E72D297353CC}">
              <c16:uniqueId val="{00000001-7F45-4623-9B41-732271BF1659}"/>
            </c:ext>
          </c:extLst>
        </c:ser>
        <c:dLbls>
          <c:showLegendKey val="0"/>
          <c:showVal val="0"/>
          <c:showCatName val="0"/>
          <c:showSerName val="0"/>
          <c:showPercent val="0"/>
          <c:showBubbleSize val="0"/>
        </c:dLbls>
        <c:gapWidth val="219"/>
        <c:overlap val="-27"/>
        <c:axId val="471604168"/>
        <c:axId val="471604824"/>
      </c:barChart>
      <c:catAx>
        <c:axId val="471604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1604824"/>
        <c:crosses val="autoZero"/>
        <c:auto val="1"/>
        <c:lblAlgn val="ctr"/>
        <c:lblOffset val="100"/>
        <c:noMultiLvlLbl val="0"/>
      </c:catAx>
      <c:valAx>
        <c:axId val="471604824"/>
        <c:scaling>
          <c:orientation val="minMax"/>
        </c:scaling>
        <c:delete val="0"/>
        <c:axPos val="l"/>
        <c:majorGridlines>
          <c:spPr>
            <a:ln w="9525" cap="flat" cmpd="sng" algn="ctr">
              <a:solidFill>
                <a:schemeClr val="tx1">
                  <a:lumMod val="15000"/>
                  <a:lumOff val="85000"/>
                </a:schemeClr>
              </a:solidFill>
              <a:round/>
            </a:ln>
            <a:effectLst/>
          </c:spPr>
        </c:majorGridlines>
        <c:numFmt formatCode="0.00,,&quot;M&quot;"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16041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[Vrinda Store Data Analysis (1).xlsx]Men vs Women!PivotTable2</c:name>
    <c:fmtId val="6"/>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Sales Men vs Women</a:t>
            </a:r>
          </a:p>
        </c:rich>
      </c:tx>
      <c:layout>
        <c:manualLayout>
          <c:xMode val="edge"/>
          <c:yMode val="edge"/>
          <c:x val="0.1123956692913386"/>
          <c:y val="4.1666666666666664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blipFill>
            <a:blip xmlns:r="http://schemas.openxmlformats.org/officeDocument/2006/relationships" r:embed="rId3">
              <a:duotone>
                <a:schemeClr val="accent2">
                  <a:shade val="74000"/>
                  <a:satMod val="130000"/>
                  <a:lumMod val="90000"/>
                </a:schemeClr>
                <a:schemeClr val="accent2">
                  <a:tint val="94000"/>
                  <a:satMod val="120000"/>
                  <a:lumMod val="104000"/>
                </a:schemeClr>
              </a:duotone>
            </a:blip>
            <a:tile tx="0" ty="0" sx="100000" sy="100000" flip="none" algn="tl"/>
          </a:blipFill>
          <a:ln>
            <a:noFill/>
          </a:ln>
          <a:effectLst/>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1100" b="0" i="0" u="none" strike="noStrike" kern="1200" baseline="0">
                  <a:solidFill>
                    <a:schemeClr val="bg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blipFill>
            <a:blip xmlns:r="http://schemas.openxmlformats.org/officeDocument/2006/relationships" r:embed="rId3">
              <a:duotone>
                <a:schemeClr val="accent2">
                  <a:shade val="74000"/>
                  <a:satMod val="130000"/>
                  <a:lumMod val="90000"/>
                </a:schemeClr>
                <a:schemeClr val="accent2">
                  <a:tint val="94000"/>
                  <a:satMod val="120000"/>
                  <a:lumMod val="104000"/>
                </a:schemeClr>
              </a:duotone>
            </a:blip>
            <a:tile tx="0" ty="0" sx="100000" sy="100000" flip="none" algn="tl"/>
          </a:blipFill>
          <a:ln>
            <a:noFill/>
          </a:ln>
          <a:effectLst/>
        </c:spPr>
        <c:dLbl>
          <c:idx val="0"/>
          <c:layout>
            <c:manualLayout>
              <c:x val="-0.14722222222222223"/>
              <c:y val="9.2592592592592587E-2"/>
            </c:manualLayout>
          </c:layout>
          <c:spPr>
            <a:noFill/>
            <a:ln>
              <a:noFill/>
            </a:ln>
            <a:effectLst/>
          </c:spPr>
          <c:txPr>
            <a:bodyPr rot="0" spcFirstLastPara="1" vertOverflow="clip" horzOverflow="clip" vert="horz" wrap="square" lIns="38100" tIns="19050" rIns="38100" bIns="19050" anchor="ctr" anchorCtr="1">
              <a:spAutoFit/>
            </a:bodyPr>
            <a:lstStyle/>
            <a:p>
              <a:pPr>
                <a:defRPr sz="1100"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blipFill>
            <a:blip xmlns:r="http://schemas.openxmlformats.org/officeDocument/2006/relationships" r:embed="rId3">
              <a:duotone>
                <a:schemeClr val="accent2">
                  <a:shade val="74000"/>
                  <a:satMod val="130000"/>
                  <a:lumMod val="90000"/>
                </a:schemeClr>
                <a:schemeClr val="accent2">
                  <a:tint val="94000"/>
                  <a:satMod val="120000"/>
                  <a:lumMod val="104000"/>
                </a:schemeClr>
              </a:duotone>
            </a:blip>
            <a:tile tx="0" ty="0" sx="100000" sy="100000" flip="none" algn="tl"/>
          </a:blipFill>
          <a:ln>
            <a:noFill/>
          </a:ln>
          <a:effectLst/>
        </c:spPr>
        <c:dLbl>
          <c:idx val="0"/>
          <c:layout>
            <c:manualLayout>
              <c:x val="0.15833333333333333"/>
              <c:y val="-0.10648148148148148"/>
            </c:manualLayout>
          </c:layout>
          <c:spPr>
            <a:noFill/>
            <a:ln>
              <a:noFill/>
            </a:ln>
            <a:effectLst/>
          </c:spPr>
          <c:txPr>
            <a:bodyPr rot="0" spcFirstLastPara="1" vertOverflow="clip" horzOverflow="clip" vert="horz" wrap="square" lIns="38100" tIns="19050" rIns="38100" bIns="19050" anchor="ctr" anchorCtr="1">
              <a:spAutoFit/>
            </a:bodyPr>
            <a:lstStyle/>
            <a:p>
              <a:pPr>
                <a:defRPr sz="1100"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blipFill>
            <a:blip xmlns:r="http://schemas.openxmlformats.org/officeDocument/2006/relationships" r:embed="rId3">
              <a:duotone>
                <a:schemeClr val="accent2">
                  <a:shade val="74000"/>
                  <a:satMod val="130000"/>
                  <a:lumMod val="90000"/>
                </a:schemeClr>
                <a:schemeClr val="accent2">
                  <a:tint val="94000"/>
                  <a:satMod val="120000"/>
                  <a:lumMod val="104000"/>
                </a:schemeClr>
              </a:duotone>
            </a:blip>
            <a:tile tx="0" ty="0" sx="100000" sy="100000" flip="none" algn="tl"/>
          </a:blipFill>
          <a:ln>
            <a:noFill/>
          </a:ln>
          <a:effectLst/>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1100" b="0" i="0" u="none" strike="noStrike" kern="1200" baseline="0">
                  <a:solidFill>
                    <a:schemeClr val="bg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blipFill>
            <a:blip xmlns:r="http://schemas.openxmlformats.org/officeDocument/2006/relationships" r:embed="rId3">
              <a:duotone>
                <a:schemeClr val="accent2">
                  <a:shade val="74000"/>
                  <a:satMod val="130000"/>
                  <a:lumMod val="90000"/>
                </a:schemeClr>
                <a:schemeClr val="accent2">
                  <a:tint val="94000"/>
                  <a:satMod val="120000"/>
                  <a:lumMod val="104000"/>
                </a:schemeClr>
              </a:duotone>
            </a:blip>
            <a:tile tx="0" ty="0" sx="100000" sy="100000" flip="none" algn="tl"/>
          </a:blipFill>
          <a:ln>
            <a:noFill/>
          </a:ln>
          <a:effectLst/>
        </c:spPr>
        <c:dLbl>
          <c:idx val="0"/>
          <c:layout>
            <c:manualLayout>
              <c:x val="-0.14722222222222223"/>
              <c:y val="9.2592592592592587E-2"/>
            </c:manualLayout>
          </c:layout>
          <c:spPr>
            <a:noFill/>
            <a:ln>
              <a:noFill/>
            </a:ln>
            <a:effectLst/>
          </c:spPr>
          <c:txPr>
            <a:bodyPr rot="0" spcFirstLastPara="1" vertOverflow="clip" horzOverflow="clip" vert="horz" wrap="square" lIns="38100" tIns="19050" rIns="38100" bIns="19050" anchor="ctr" anchorCtr="1">
              <a:spAutoFit/>
            </a:bodyPr>
            <a:lstStyle/>
            <a:p>
              <a:pPr>
                <a:defRPr sz="1100"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blipFill>
            <a:blip xmlns:r="http://schemas.openxmlformats.org/officeDocument/2006/relationships" r:embed="rId3">
              <a:duotone>
                <a:schemeClr val="accent2">
                  <a:shade val="74000"/>
                  <a:satMod val="130000"/>
                  <a:lumMod val="90000"/>
                </a:schemeClr>
                <a:schemeClr val="accent2">
                  <a:tint val="94000"/>
                  <a:satMod val="120000"/>
                  <a:lumMod val="104000"/>
                </a:schemeClr>
              </a:duotone>
            </a:blip>
            <a:tile tx="0" ty="0" sx="100000" sy="100000" flip="none" algn="tl"/>
          </a:blipFill>
          <a:ln>
            <a:noFill/>
          </a:ln>
          <a:effectLst/>
        </c:spPr>
        <c:dLbl>
          <c:idx val="0"/>
          <c:layout>
            <c:manualLayout>
              <c:x val="0.15833333333333333"/>
              <c:y val="-0.10648148148148148"/>
            </c:manualLayout>
          </c:layout>
          <c:spPr>
            <a:noFill/>
            <a:ln>
              <a:noFill/>
            </a:ln>
            <a:effectLst/>
          </c:spPr>
          <c:txPr>
            <a:bodyPr rot="0" spcFirstLastPara="1" vertOverflow="clip" horzOverflow="clip" vert="horz" wrap="square" lIns="38100" tIns="19050" rIns="38100" bIns="19050" anchor="ctr" anchorCtr="1">
              <a:spAutoFit/>
            </a:bodyPr>
            <a:lstStyle/>
            <a:p>
              <a:pPr>
                <a:defRPr sz="1100"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blipFill>
            <a:blip xmlns:r="http://schemas.openxmlformats.org/officeDocument/2006/relationships" r:embed="rId3">
              <a:duotone>
                <a:schemeClr val="accent2">
                  <a:shade val="74000"/>
                  <a:satMod val="130000"/>
                  <a:lumMod val="90000"/>
                </a:schemeClr>
                <a:schemeClr val="accent2">
                  <a:tint val="94000"/>
                  <a:satMod val="120000"/>
                  <a:lumMod val="104000"/>
                </a:schemeClr>
              </a:duotone>
            </a:blip>
            <a:tile tx="0" ty="0" sx="100000" sy="100000" flip="none" algn="tl"/>
          </a:blipFill>
          <a:ln>
            <a:noFill/>
          </a:ln>
          <a:effectLst/>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1100" b="0" i="0" u="none" strike="noStrike" kern="1200" baseline="0">
                  <a:solidFill>
                    <a:schemeClr val="bg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blipFill>
            <a:blip xmlns:r="http://schemas.openxmlformats.org/officeDocument/2006/relationships" r:embed="rId3">
              <a:duotone>
                <a:schemeClr val="accent2">
                  <a:shade val="74000"/>
                  <a:satMod val="130000"/>
                  <a:lumMod val="90000"/>
                </a:schemeClr>
                <a:schemeClr val="accent2">
                  <a:tint val="94000"/>
                  <a:satMod val="120000"/>
                  <a:lumMod val="104000"/>
                </a:schemeClr>
              </a:duotone>
            </a:blip>
            <a:tile tx="0" ty="0" sx="100000" sy="100000" flip="none" algn="tl"/>
          </a:blipFill>
          <a:ln>
            <a:noFill/>
          </a:ln>
          <a:effectLst/>
        </c:spPr>
        <c:dLbl>
          <c:idx val="0"/>
          <c:layout>
            <c:manualLayout>
              <c:x val="-0.14722222222222223"/>
              <c:y val="9.2592592592592587E-2"/>
            </c:manualLayout>
          </c:layout>
          <c:spPr>
            <a:noFill/>
            <a:ln>
              <a:noFill/>
            </a:ln>
            <a:effectLst/>
          </c:spPr>
          <c:txPr>
            <a:bodyPr rot="0" spcFirstLastPara="1" vertOverflow="clip" horzOverflow="clip" vert="horz" wrap="square" lIns="38100" tIns="19050" rIns="38100" bIns="19050" anchor="ctr" anchorCtr="1">
              <a:spAutoFit/>
            </a:bodyPr>
            <a:lstStyle/>
            <a:p>
              <a:pPr>
                <a:defRPr sz="1100"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blipFill>
            <a:blip xmlns:r="http://schemas.openxmlformats.org/officeDocument/2006/relationships" r:embed="rId3">
              <a:duotone>
                <a:schemeClr val="accent2">
                  <a:shade val="74000"/>
                  <a:satMod val="130000"/>
                  <a:lumMod val="90000"/>
                </a:schemeClr>
                <a:schemeClr val="accent2">
                  <a:tint val="94000"/>
                  <a:satMod val="120000"/>
                  <a:lumMod val="104000"/>
                </a:schemeClr>
              </a:duotone>
            </a:blip>
            <a:tile tx="0" ty="0" sx="100000" sy="100000" flip="none" algn="tl"/>
          </a:blipFill>
          <a:ln>
            <a:noFill/>
          </a:ln>
          <a:effectLst/>
        </c:spPr>
        <c:dLbl>
          <c:idx val="0"/>
          <c:layout>
            <c:manualLayout>
              <c:x val="0.15833333333333333"/>
              <c:y val="-0.10648148148148148"/>
            </c:manualLayout>
          </c:layout>
          <c:spPr>
            <a:noFill/>
            <a:ln>
              <a:noFill/>
            </a:ln>
            <a:effectLst/>
          </c:spPr>
          <c:txPr>
            <a:bodyPr rot="0" spcFirstLastPara="1" vertOverflow="clip" horzOverflow="clip" vert="horz" wrap="square" lIns="38100" tIns="19050" rIns="38100" bIns="19050" anchor="ctr" anchorCtr="1">
              <a:spAutoFit/>
            </a:bodyPr>
            <a:lstStyle/>
            <a:p>
              <a:pPr>
                <a:defRPr sz="1100"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blipFill>
            <a:blip xmlns:r="http://schemas.openxmlformats.org/officeDocument/2006/relationships" r:embed="rId3">
              <a:duotone>
                <a:schemeClr val="accent2">
                  <a:shade val="74000"/>
                  <a:satMod val="130000"/>
                  <a:lumMod val="90000"/>
                </a:schemeClr>
                <a:schemeClr val="accent2">
                  <a:tint val="94000"/>
                  <a:satMod val="120000"/>
                  <a:lumMod val="104000"/>
                </a:schemeClr>
              </a:duotone>
            </a:blip>
            <a:tile tx="0" ty="0" sx="100000" sy="100000" flip="none" algn="tl"/>
          </a:blipFill>
          <a:ln>
            <a:noFill/>
          </a:ln>
          <a:effectLst/>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1100" b="0" i="0" u="none" strike="noStrike" kern="1200" baseline="0">
                  <a:solidFill>
                    <a:schemeClr val="bg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blipFill>
            <a:blip xmlns:r="http://schemas.openxmlformats.org/officeDocument/2006/relationships" r:embed="rId3">
              <a:duotone>
                <a:schemeClr val="accent2">
                  <a:shade val="74000"/>
                  <a:satMod val="130000"/>
                  <a:lumMod val="90000"/>
                </a:schemeClr>
                <a:schemeClr val="accent2">
                  <a:tint val="94000"/>
                  <a:satMod val="120000"/>
                  <a:lumMod val="104000"/>
                </a:schemeClr>
              </a:duotone>
            </a:blip>
            <a:tile tx="0" ty="0" sx="100000" sy="100000" flip="none" algn="tl"/>
          </a:blipFill>
          <a:ln>
            <a:noFill/>
          </a:ln>
          <a:effectLst/>
        </c:spPr>
        <c:dLbl>
          <c:idx val="0"/>
          <c:layout>
            <c:manualLayout>
              <c:x val="-0.14722222222222223"/>
              <c:y val="9.2592592592592587E-2"/>
            </c:manualLayout>
          </c:layout>
          <c:spPr>
            <a:noFill/>
            <a:ln>
              <a:noFill/>
            </a:ln>
            <a:effectLst/>
          </c:spPr>
          <c:txPr>
            <a:bodyPr rot="0" spcFirstLastPara="1" vertOverflow="clip" horzOverflow="clip" vert="horz" wrap="square" lIns="38100" tIns="19050" rIns="38100" bIns="19050" anchor="ctr" anchorCtr="1">
              <a:spAutoFit/>
            </a:bodyPr>
            <a:lstStyle/>
            <a:p>
              <a:pPr>
                <a:defRPr sz="1100"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blipFill>
            <a:blip xmlns:r="http://schemas.openxmlformats.org/officeDocument/2006/relationships" r:embed="rId3">
              <a:duotone>
                <a:schemeClr val="accent2">
                  <a:shade val="74000"/>
                  <a:satMod val="130000"/>
                  <a:lumMod val="90000"/>
                </a:schemeClr>
                <a:schemeClr val="accent2">
                  <a:tint val="94000"/>
                  <a:satMod val="120000"/>
                  <a:lumMod val="104000"/>
                </a:schemeClr>
              </a:duotone>
            </a:blip>
            <a:tile tx="0" ty="0" sx="100000" sy="100000" flip="none" algn="tl"/>
          </a:blipFill>
          <a:ln>
            <a:noFill/>
          </a:ln>
          <a:effectLst/>
        </c:spPr>
        <c:dLbl>
          <c:idx val="0"/>
          <c:layout>
            <c:manualLayout>
              <c:x val="0.15833333333333333"/>
              <c:y val="-0.10648148148148148"/>
            </c:manualLayout>
          </c:layout>
          <c:spPr>
            <a:noFill/>
            <a:ln>
              <a:noFill/>
            </a:ln>
            <a:effectLst/>
          </c:spPr>
          <c:txPr>
            <a:bodyPr rot="0" spcFirstLastPara="1" vertOverflow="clip" horzOverflow="clip" vert="horz" wrap="square" lIns="38100" tIns="19050" rIns="38100" bIns="19050" anchor="ctr" anchorCtr="1">
              <a:spAutoFit/>
            </a:bodyPr>
            <a:lstStyle/>
            <a:p>
              <a:pPr>
                <a:defRPr sz="1100"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blipFill>
            <a:blip xmlns:r="http://schemas.openxmlformats.org/officeDocument/2006/relationships" r:embed="rId3">
              <a:duotone>
                <a:schemeClr val="accent2">
                  <a:shade val="74000"/>
                  <a:satMod val="130000"/>
                  <a:lumMod val="90000"/>
                </a:schemeClr>
                <a:schemeClr val="accent2">
                  <a:tint val="94000"/>
                  <a:satMod val="120000"/>
                  <a:lumMod val="104000"/>
                </a:schemeClr>
              </a:duotone>
            </a:blip>
            <a:tile tx="0" ty="0" sx="100000" sy="100000" flip="none" algn="tl"/>
          </a:blipFill>
          <a:ln>
            <a:noFill/>
          </a:ln>
          <a:effectLst/>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1100" b="0" i="0" u="none" strike="noStrike" kern="1200" baseline="0">
                  <a:solidFill>
                    <a:schemeClr val="bg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blipFill>
            <a:blip xmlns:r="http://schemas.openxmlformats.org/officeDocument/2006/relationships" r:embed="rId3">
              <a:duotone>
                <a:schemeClr val="accent2">
                  <a:shade val="74000"/>
                  <a:satMod val="130000"/>
                  <a:lumMod val="90000"/>
                </a:schemeClr>
                <a:schemeClr val="accent2">
                  <a:tint val="94000"/>
                  <a:satMod val="120000"/>
                  <a:lumMod val="104000"/>
                </a:schemeClr>
              </a:duotone>
            </a:blip>
            <a:tile tx="0" ty="0" sx="100000" sy="100000" flip="none" algn="tl"/>
          </a:blipFill>
          <a:ln>
            <a:noFill/>
          </a:ln>
          <a:effectLst/>
        </c:spPr>
        <c:dLbl>
          <c:idx val="0"/>
          <c:layout>
            <c:manualLayout>
              <c:x val="-0.14722222222222223"/>
              <c:y val="9.2592592592592587E-2"/>
            </c:manualLayout>
          </c:layout>
          <c:spPr>
            <a:noFill/>
            <a:ln>
              <a:noFill/>
            </a:ln>
            <a:effectLst/>
          </c:spPr>
          <c:txPr>
            <a:bodyPr rot="0" spcFirstLastPara="1" vertOverflow="clip" horzOverflow="clip" vert="horz" wrap="square" lIns="38100" tIns="19050" rIns="38100" bIns="19050" anchor="ctr" anchorCtr="1">
              <a:spAutoFit/>
            </a:bodyPr>
            <a:lstStyle/>
            <a:p>
              <a:pPr>
                <a:defRPr sz="1100"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blipFill>
            <a:blip xmlns:r="http://schemas.openxmlformats.org/officeDocument/2006/relationships" r:embed="rId3">
              <a:duotone>
                <a:schemeClr val="accent2">
                  <a:shade val="74000"/>
                  <a:satMod val="130000"/>
                  <a:lumMod val="90000"/>
                </a:schemeClr>
                <a:schemeClr val="accent2">
                  <a:tint val="94000"/>
                  <a:satMod val="120000"/>
                  <a:lumMod val="104000"/>
                </a:schemeClr>
              </a:duotone>
            </a:blip>
            <a:tile tx="0" ty="0" sx="100000" sy="100000" flip="none" algn="tl"/>
          </a:blipFill>
          <a:ln>
            <a:noFill/>
          </a:ln>
          <a:effectLst/>
        </c:spPr>
        <c:dLbl>
          <c:idx val="0"/>
          <c:layout>
            <c:manualLayout>
              <c:x val="0.15833333333333333"/>
              <c:y val="-0.10648148148148148"/>
            </c:manualLayout>
          </c:layout>
          <c:spPr>
            <a:noFill/>
            <a:ln>
              <a:noFill/>
            </a:ln>
            <a:effectLst/>
          </c:spPr>
          <c:txPr>
            <a:bodyPr rot="0" spcFirstLastPara="1" vertOverflow="clip" horzOverflow="clip" vert="horz" wrap="square" lIns="38100" tIns="19050" rIns="38100" bIns="19050" anchor="ctr" anchorCtr="1">
              <a:spAutoFit/>
            </a:bodyPr>
            <a:lstStyle/>
            <a:p>
              <a:pPr>
                <a:defRPr sz="1100"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pieChart>
        <c:varyColors val="1"/>
        <c:ser>
          <c:idx val="0"/>
          <c:order val="0"/>
          <c:tx>
            <c:strRef>
              <c:f>'Men vs Women'!$B$3</c:f>
              <c:strCache>
                <c:ptCount val="1"/>
                <c:pt idx="0">
                  <c:v>Total</c:v>
                </c:pt>
              </c:strCache>
            </c:strRef>
          </c:tx>
          <c:dPt>
            <c:idx val="0"/>
            <c:bubble3D val="0"/>
            <c:spPr>
              <a:blipFill>
                <a:blip xmlns:r="http://schemas.openxmlformats.org/officeDocument/2006/relationships" r:embed="rId3">
                  <a:duotone>
                    <a:schemeClr val="accent2">
                      <a:shade val="74000"/>
                      <a:satMod val="130000"/>
                      <a:lumMod val="90000"/>
                    </a:schemeClr>
                    <a:schemeClr val="accent2">
                      <a:tint val="94000"/>
                      <a:satMod val="120000"/>
                      <a:lumMod val="104000"/>
                    </a:schemeClr>
                  </a:duotone>
                </a:blip>
                <a:tile tx="0" ty="0" sx="100000" sy="100000" flip="none" algn="tl"/>
              </a:blipFill>
              <a:ln>
                <a:noFill/>
              </a:ln>
              <a:effectLst>
                <a:innerShdw blurRad="25400" dist="12700" dir="13500000">
                  <a:srgbClr val="000000">
                    <a:alpha val="45000"/>
                  </a:srgbClr>
                </a:innerShdw>
              </a:effectLst>
            </c:spPr>
            <c:extLst>
              <c:ext xmlns:c16="http://schemas.microsoft.com/office/drawing/2014/chart" uri="{C3380CC4-5D6E-409C-BE32-E72D297353CC}">
                <c16:uniqueId val="{00000001-4B3C-4D2F-B9B8-F11A7B2911C4}"/>
              </c:ext>
            </c:extLst>
          </c:dPt>
          <c:dPt>
            <c:idx val="1"/>
            <c:bubble3D val="0"/>
            <c:spPr>
              <a:blipFill>
                <a:blip xmlns:r="http://schemas.openxmlformats.org/officeDocument/2006/relationships" r:embed="rId3">
                  <a:duotone>
                    <a:schemeClr val="accent4">
                      <a:shade val="74000"/>
                      <a:satMod val="130000"/>
                      <a:lumMod val="90000"/>
                    </a:schemeClr>
                    <a:schemeClr val="accent4">
                      <a:tint val="94000"/>
                      <a:satMod val="120000"/>
                      <a:lumMod val="104000"/>
                    </a:schemeClr>
                  </a:duotone>
                </a:blip>
                <a:tile tx="0" ty="0" sx="100000" sy="100000" flip="none" algn="tl"/>
              </a:blipFill>
              <a:ln>
                <a:noFill/>
              </a:ln>
              <a:effectLst>
                <a:innerShdw blurRad="25400" dist="12700" dir="13500000">
                  <a:srgbClr val="000000">
                    <a:alpha val="45000"/>
                  </a:srgbClr>
                </a:innerShdw>
              </a:effectLst>
            </c:spPr>
            <c:extLst>
              <c:ext xmlns:c16="http://schemas.microsoft.com/office/drawing/2014/chart" uri="{C3380CC4-5D6E-409C-BE32-E72D297353CC}">
                <c16:uniqueId val="{00000003-4B3C-4D2F-B9B8-F11A7B2911C4}"/>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2">
                        <a:lumMod val="75000"/>
                      </a:schemeClr>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'Men vs Women'!$A$4:$A$5</c:f>
              <c:strCache>
                <c:ptCount val="2"/>
                <c:pt idx="0">
                  <c:v>Men</c:v>
                </c:pt>
                <c:pt idx="1">
                  <c:v>Women</c:v>
                </c:pt>
              </c:strCache>
            </c:strRef>
          </c:cat>
          <c:val>
            <c:numRef>
              <c:f>'Men vs Women'!$B$4:$B$5</c:f>
              <c:numCache>
                <c:formatCode>General</c:formatCode>
                <c:ptCount val="2"/>
                <c:pt idx="0">
                  <c:v>2797391</c:v>
                </c:pt>
                <c:pt idx="1">
                  <c:v>351445</c:v>
                </c:pt>
              </c:numCache>
            </c:numRef>
          </c:val>
          <c:extLst>
            <c:ext xmlns:c16="http://schemas.microsoft.com/office/drawing/2014/chart" uri="{C3380CC4-5D6E-409C-BE32-E72D297353CC}">
              <c16:uniqueId val="{00000004-4B3C-4D2F-B9B8-F11A7B2911C4}"/>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[Vrinda Store Data Analysis (1).xlsx]Oreder Status!PivotTable3</c:name>
    <c:fmtId val="5"/>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Order Status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blipFill>
            <a:blip xmlns:r="http://schemas.openxmlformats.org/officeDocument/2006/relationships" r:embed="rId3">
              <a:duotone>
                <a:schemeClr val="accent6">
                  <a:shade val="74000"/>
                  <a:satMod val="130000"/>
                  <a:lumMod val="90000"/>
                </a:schemeClr>
                <a:schemeClr val="accent6">
                  <a:tint val="94000"/>
                  <a:satMod val="120000"/>
                  <a:lumMod val="104000"/>
                </a:schemeClr>
              </a:duotone>
            </a:blip>
            <a:tile tx="0" ty="0" sx="100000" sy="100000" flip="none" algn="tl"/>
          </a:blipFill>
          <a:ln>
            <a:noFill/>
          </a:ln>
          <a:effectLst/>
        </c:spPr>
        <c:marker>
          <c:symbol val="none"/>
        </c:marker>
        <c:dLbl>
          <c:idx val="0"/>
          <c:spPr>
            <a:solidFill>
              <a:srgbClr val="ED7D31"/>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blipFill>
            <a:blip xmlns:r="http://schemas.openxmlformats.org/officeDocument/2006/relationships" r:embed="rId3">
              <a:duotone>
                <a:schemeClr val="accent6">
                  <a:shade val="74000"/>
                  <a:satMod val="130000"/>
                  <a:lumMod val="90000"/>
                </a:schemeClr>
                <a:schemeClr val="accent6">
                  <a:tint val="94000"/>
                  <a:satMod val="120000"/>
                  <a:lumMod val="104000"/>
                </a:schemeClr>
              </a:duotone>
            </a:blip>
            <a:tile tx="0" ty="0" sx="100000" sy="100000" flip="none" algn="tl"/>
          </a:blipFill>
          <a:ln>
            <a:noFill/>
          </a:ln>
          <a:effectLst/>
        </c:spPr>
        <c:dLbl>
          <c:idx val="0"/>
          <c:layout>
            <c:manualLayout>
              <c:x val="5.6755616098171272E-2"/>
              <c:y val="-3.220264739837117E-2"/>
            </c:manualLayout>
          </c:layout>
          <c:spPr>
            <a:solidFill>
              <a:sysClr val="window" lastClr="FFFFFF"/>
            </a:solidFill>
            <a:ln>
              <a:no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0332051626416819"/>
                  <c:h val="0.13879023708937172"/>
                </c:manualLayout>
              </c15:layout>
            </c:ext>
          </c:extLst>
        </c:dLbl>
      </c:pivotFmt>
      <c:pivotFmt>
        <c:idx val="2"/>
        <c:spPr>
          <a:blipFill>
            <a:blip xmlns:r="http://schemas.openxmlformats.org/officeDocument/2006/relationships" r:embed="rId3">
              <a:duotone>
                <a:schemeClr val="accent6">
                  <a:shade val="74000"/>
                  <a:satMod val="130000"/>
                  <a:lumMod val="90000"/>
                </a:schemeClr>
                <a:schemeClr val="accent6">
                  <a:tint val="94000"/>
                  <a:satMod val="120000"/>
                  <a:lumMod val="104000"/>
                </a:schemeClr>
              </a:duotone>
            </a:blip>
            <a:tile tx="0" ty="0" sx="100000" sy="100000" flip="none" algn="tl"/>
          </a:blipFill>
          <a:ln>
            <a:noFill/>
          </a:ln>
          <a:effectLst/>
        </c:spPr>
        <c:dLbl>
          <c:idx val="0"/>
          <c:layout>
            <c:manualLayout>
              <c:x val="5.1081609202229143E-2"/>
              <c:y val="5.4931314230709946E-2"/>
            </c:manualLayout>
          </c:layout>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blipFill>
            <a:blip xmlns:r="http://schemas.openxmlformats.org/officeDocument/2006/relationships" r:embed="rId3">
              <a:duotone>
                <a:schemeClr val="accent6">
                  <a:shade val="74000"/>
                  <a:satMod val="130000"/>
                  <a:lumMod val="90000"/>
                </a:schemeClr>
                <a:schemeClr val="accent6">
                  <a:tint val="94000"/>
                  <a:satMod val="120000"/>
                  <a:lumMod val="104000"/>
                </a:schemeClr>
              </a:duotone>
            </a:blip>
            <a:tile tx="0" ty="0" sx="100000" sy="100000" flip="none" algn="tl"/>
          </a:blipFill>
          <a:ln>
            <a:noFill/>
          </a:ln>
          <a:effectLst/>
        </c:spPr>
        <c:dLbl>
          <c:idx val="0"/>
          <c:layout>
            <c:manualLayout>
              <c:x val="1.6121816663989132E-2"/>
              <c:y val="0.16047630993686635"/>
            </c:manualLayout>
          </c:layout>
          <c:spPr>
            <a:solidFill>
              <a:sysClr val="window" lastClr="FFFFFF"/>
            </a:solidFill>
            <a:ln>
              <a:no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0191994935475879"/>
                  <c:h val="0.15168710305539215"/>
                </c:manualLayout>
              </c15:layout>
            </c:ext>
          </c:extLst>
        </c:dLbl>
      </c:pivotFmt>
      <c:pivotFmt>
        <c:idx val="4"/>
        <c:spPr>
          <a:blipFill>
            <a:blip xmlns:r="http://schemas.openxmlformats.org/officeDocument/2006/relationships" r:embed="rId3">
              <a:duotone>
                <a:schemeClr val="accent6">
                  <a:shade val="74000"/>
                  <a:satMod val="130000"/>
                  <a:lumMod val="90000"/>
                </a:schemeClr>
                <a:schemeClr val="accent6">
                  <a:tint val="94000"/>
                  <a:satMod val="120000"/>
                  <a:lumMod val="104000"/>
                </a:schemeClr>
              </a:duotone>
            </a:blip>
            <a:tile tx="0" ty="0" sx="100000" sy="100000" flip="none" algn="tl"/>
          </a:blipFill>
          <a:ln>
            <a:noFill/>
          </a:ln>
          <a:effectLst/>
        </c:spPr>
        <c:dLbl>
          <c:idx val="0"/>
          <c:layout>
            <c:manualLayout>
              <c:x val="0.34951993705918805"/>
              <c:y val="-3.6671862269854791E-2"/>
            </c:manualLayout>
          </c:layout>
          <c:spPr>
            <a:solidFill>
              <a:srgbClr val="ED7D31"/>
            </a:solidFill>
            <a:ln>
              <a:no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6869086702287681"/>
                  <c:h val="0.14625767150995447"/>
                </c:manualLayout>
              </c15:layout>
            </c:ext>
          </c:extLst>
        </c:dLbl>
      </c:pivotFmt>
      <c:pivotFmt>
        <c:idx val="5"/>
        <c:spPr>
          <a:blipFill>
            <a:blip xmlns:r="http://schemas.openxmlformats.org/officeDocument/2006/relationships" r:embed="rId3">
              <a:duotone>
                <a:schemeClr val="accent6">
                  <a:shade val="74000"/>
                  <a:satMod val="130000"/>
                  <a:lumMod val="90000"/>
                </a:schemeClr>
                <a:schemeClr val="accent6">
                  <a:tint val="94000"/>
                  <a:satMod val="120000"/>
                  <a:lumMod val="104000"/>
                </a:schemeClr>
              </a:duotone>
            </a:blip>
            <a:tile tx="0" ty="0" sx="100000" sy="100000" flip="none" algn="tl"/>
          </a:blipFill>
          <a:ln>
            <a:noFill/>
          </a:ln>
          <a:effectLst/>
        </c:spPr>
        <c:marker>
          <c:symbol val="none"/>
        </c:marker>
        <c:dLbl>
          <c:idx val="0"/>
          <c:spPr>
            <a:solidFill>
              <a:srgbClr val="ED7D31"/>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blipFill>
            <a:blip xmlns:r="http://schemas.openxmlformats.org/officeDocument/2006/relationships" r:embed="rId3">
              <a:duotone>
                <a:schemeClr val="accent6">
                  <a:shade val="74000"/>
                  <a:satMod val="130000"/>
                  <a:lumMod val="90000"/>
                </a:schemeClr>
                <a:schemeClr val="accent6">
                  <a:tint val="94000"/>
                  <a:satMod val="120000"/>
                  <a:lumMod val="104000"/>
                </a:schemeClr>
              </a:duotone>
            </a:blip>
            <a:tile tx="0" ty="0" sx="100000" sy="100000" flip="none" algn="tl"/>
          </a:blipFill>
          <a:ln>
            <a:noFill/>
          </a:ln>
          <a:effectLst/>
        </c:spPr>
        <c:dLbl>
          <c:idx val="0"/>
          <c:layout>
            <c:manualLayout>
              <c:x val="1.6121816663989132E-2"/>
              <c:y val="0.16047630993686635"/>
            </c:manualLayout>
          </c:layout>
          <c:spPr>
            <a:solidFill>
              <a:sysClr val="window" lastClr="FFFFFF"/>
            </a:solidFill>
            <a:ln>
              <a:no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0191994935475879"/>
                  <c:h val="0.15168710305539215"/>
                </c:manualLayout>
              </c15:layout>
            </c:ext>
          </c:extLst>
        </c:dLbl>
      </c:pivotFmt>
      <c:pivotFmt>
        <c:idx val="7"/>
        <c:spPr>
          <a:blipFill>
            <a:blip xmlns:r="http://schemas.openxmlformats.org/officeDocument/2006/relationships" r:embed="rId3">
              <a:duotone>
                <a:schemeClr val="accent6">
                  <a:shade val="74000"/>
                  <a:satMod val="130000"/>
                  <a:lumMod val="90000"/>
                </a:schemeClr>
                <a:schemeClr val="accent6">
                  <a:tint val="94000"/>
                  <a:satMod val="120000"/>
                  <a:lumMod val="104000"/>
                </a:schemeClr>
              </a:duotone>
            </a:blip>
            <a:tile tx="0" ty="0" sx="100000" sy="100000" flip="none" algn="tl"/>
          </a:blipFill>
          <a:ln>
            <a:noFill/>
          </a:ln>
          <a:effectLst/>
        </c:spPr>
        <c:dLbl>
          <c:idx val="0"/>
          <c:layout>
            <c:manualLayout>
              <c:x val="0.34951993705918805"/>
              <c:y val="-3.6671862269854791E-2"/>
            </c:manualLayout>
          </c:layout>
          <c:spPr>
            <a:solidFill>
              <a:srgbClr val="ED7D31"/>
            </a:solidFill>
            <a:ln>
              <a:no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6869086702287681"/>
                  <c:h val="0.14625767150995447"/>
                </c:manualLayout>
              </c15:layout>
            </c:ext>
          </c:extLst>
        </c:dLbl>
      </c:pivotFmt>
      <c:pivotFmt>
        <c:idx val="8"/>
        <c:spPr>
          <a:blipFill>
            <a:blip xmlns:r="http://schemas.openxmlformats.org/officeDocument/2006/relationships" r:embed="rId3">
              <a:duotone>
                <a:schemeClr val="accent6">
                  <a:shade val="74000"/>
                  <a:satMod val="130000"/>
                  <a:lumMod val="90000"/>
                </a:schemeClr>
                <a:schemeClr val="accent6">
                  <a:tint val="94000"/>
                  <a:satMod val="120000"/>
                  <a:lumMod val="104000"/>
                </a:schemeClr>
              </a:duotone>
            </a:blip>
            <a:tile tx="0" ty="0" sx="100000" sy="100000" flip="none" algn="tl"/>
          </a:blipFill>
          <a:ln>
            <a:noFill/>
          </a:ln>
          <a:effectLst/>
        </c:spPr>
        <c:dLbl>
          <c:idx val="0"/>
          <c:layout>
            <c:manualLayout>
              <c:x val="5.6755616098171272E-2"/>
              <c:y val="-3.220264739837117E-2"/>
            </c:manualLayout>
          </c:layout>
          <c:spPr>
            <a:solidFill>
              <a:sysClr val="window" lastClr="FFFFFF"/>
            </a:solidFill>
            <a:ln>
              <a:no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0332051626416819"/>
                  <c:h val="0.13879023708937172"/>
                </c:manualLayout>
              </c15:layout>
            </c:ext>
          </c:extLst>
        </c:dLbl>
      </c:pivotFmt>
      <c:pivotFmt>
        <c:idx val="9"/>
        <c:spPr>
          <a:blipFill>
            <a:blip xmlns:r="http://schemas.openxmlformats.org/officeDocument/2006/relationships" r:embed="rId3">
              <a:duotone>
                <a:schemeClr val="accent6">
                  <a:shade val="74000"/>
                  <a:satMod val="130000"/>
                  <a:lumMod val="90000"/>
                </a:schemeClr>
                <a:schemeClr val="accent6">
                  <a:tint val="94000"/>
                  <a:satMod val="120000"/>
                  <a:lumMod val="104000"/>
                </a:schemeClr>
              </a:duotone>
            </a:blip>
            <a:tile tx="0" ty="0" sx="100000" sy="100000" flip="none" algn="tl"/>
          </a:blipFill>
          <a:ln>
            <a:noFill/>
          </a:ln>
          <a:effectLst/>
        </c:spPr>
        <c:dLbl>
          <c:idx val="0"/>
          <c:layout>
            <c:manualLayout>
              <c:x val="5.1081609202229143E-2"/>
              <c:y val="5.4931314230709946E-2"/>
            </c:manualLayout>
          </c:layout>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blipFill>
            <a:blip xmlns:r="http://schemas.openxmlformats.org/officeDocument/2006/relationships" r:embed="rId3">
              <a:duotone>
                <a:schemeClr val="accent6">
                  <a:shade val="74000"/>
                  <a:satMod val="130000"/>
                  <a:lumMod val="90000"/>
                </a:schemeClr>
                <a:schemeClr val="accent6">
                  <a:tint val="94000"/>
                  <a:satMod val="120000"/>
                  <a:lumMod val="104000"/>
                </a:schemeClr>
              </a:duotone>
            </a:blip>
            <a:tile tx="0" ty="0" sx="100000" sy="100000" flip="none" algn="tl"/>
          </a:blipFill>
          <a:ln>
            <a:noFill/>
          </a:ln>
          <a:effectLst/>
        </c:spPr>
        <c:marker>
          <c:symbol val="none"/>
        </c:marker>
        <c:dLbl>
          <c:idx val="0"/>
          <c:spPr>
            <a:solidFill>
              <a:srgbClr val="ED7D31"/>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blipFill>
            <a:blip xmlns:r="http://schemas.openxmlformats.org/officeDocument/2006/relationships" r:embed="rId3">
              <a:duotone>
                <a:schemeClr val="accent6">
                  <a:shade val="74000"/>
                  <a:satMod val="130000"/>
                  <a:lumMod val="90000"/>
                </a:schemeClr>
                <a:schemeClr val="accent6">
                  <a:tint val="94000"/>
                  <a:satMod val="120000"/>
                  <a:lumMod val="104000"/>
                </a:schemeClr>
              </a:duotone>
            </a:blip>
            <a:tile tx="0" ty="0" sx="100000" sy="100000" flip="none" algn="tl"/>
          </a:blipFill>
          <a:ln>
            <a:noFill/>
          </a:ln>
          <a:effectLst/>
        </c:spPr>
        <c:dLbl>
          <c:idx val="0"/>
          <c:layout>
            <c:manualLayout>
              <c:x val="1.6121816663989132E-2"/>
              <c:y val="0.16047630993686635"/>
            </c:manualLayout>
          </c:layout>
          <c:spPr>
            <a:solidFill>
              <a:sysClr val="window" lastClr="FFFFFF"/>
            </a:solidFill>
            <a:ln>
              <a:no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0191994935475879"/>
                  <c:h val="0.15168710305539215"/>
                </c:manualLayout>
              </c15:layout>
            </c:ext>
          </c:extLst>
        </c:dLbl>
      </c:pivotFmt>
      <c:pivotFmt>
        <c:idx val="12"/>
        <c:spPr>
          <a:blipFill>
            <a:blip xmlns:r="http://schemas.openxmlformats.org/officeDocument/2006/relationships" r:embed="rId3">
              <a:duotone>
                <a:schemeClr val="accent6">
                  <a:shade val="74000"/>
                  <a:satMod val="130000"/>
                  <a:lumMod val="90000"/>
                </a:schemeClr>
                <a:schemeClr val="accent6">
                  <a:tint val="94000"/>
                  <a:satMod val="120000"/>
                  <a:lumMod val="104000"/>
                </a:schemeClr>
              </a:duotone>
            </a:blip>
            <a:tile tx="0" ty="0" sx="100000" sy="100000" flip="none" algn="tl"/>
          </a:blipFill>
          <a:ln>
            <a:noFill/>
          </a:ln>
          <a:effectLst/>
        </c:spPr>
        <c:dLbl>
          <c:idx val="0"/>
          <c:layout>
            <c:manualLayout>
              <c:x val="0.32267437143339139"/>
              <c:y val="-1.8972648876108361E-2"/>
            </c:manualLayout>
          </c:layout>
          <c:spPr>
            <a:solidFill>
              <a:srgbClr val="ED7D31"/>
            </a:solidFill>
            <a:ln>
              <a:no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1499973577128362"/>
                  <c:h val="0.18165609829744733"/>
                </c:manualLayout>
              </c15:layout>
            </c:ext>
          </c:extLst>
        </c:dLbl>
      </c:pivotFmt>
      <c:pivotFmt>
        <c:idx val="13"/>
        <c:spPr>
          <a:blipFill>
            <a:blip xmlns:r="http://schemas.openxmlformats.org/officeDocument/2006/relationships" r:embed="rId3">
              <a:duotone>
                <a:schemeClr val="accent6">
                  <a:shade val="74000"/>
                  <a:satMod val="130000"/>
                  <a:lumMod val="90000"/>
                </a:schemeClr>
                <a:schemeClr val="accent6">
                  <a:tint val="94000"/>
                  <a:satMod val="120000"/>
                  <a:lumMod val="104000"/>
                </a:schemeClr>
              </a:duotone>
            </a:blip>
            <a:tile tx="0" ty="0" sx="100000" sy="100000" flip="none" algn="tl"/>
          </a:blipFill>
          <a:ln>
            <a:noFill/>
          </a:ln>
          <a:effectLst/>
        </c:spPr>
        <c:dLbl>
          <c:idx val="0"/>
          <c:layout>
            <c:manualLayout>
              <c:x val="5.6755616098171272E-2"/>
              <c:y val="-3.220264739837117E-2"/>
            </c:manualLayout>
          </c:layout>
          <c:spPr>
            <a:solidFill>
              <a:sysClr val="window" lastClr="FFFFFF"/>
            </a:solidFill>
            <a:ln>
              <a:no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0332051626416819"/>
                  <c:h val="0.13879023708937172"/>
                </c:manualLayout>
              </c15:layout>
            </c:ext>
          </c:extLst>
        </c:dLbl>
      </c:pivotFmt>
      <c:pivotFmt>
        <c:idx val="14"/>
        <c:spPr>
          <a:blipFill>
            <a:blip xmlns:r="http://schemas.openxmlformats.org/officeDocument/2006/relationships" r:embed="rId3">
              <a:duotone>
                <a:schemeClr val="accent6">
                  <a:shade val="74000"/>
                  <a:satMod val="130000"/>
                  <a:lumMod val="90000"/>
                </a:schemeClr>
                <a:schemeClr val="accent6">
                  <a:tint val="94000"/>
                  <a:satMod val="120000"/>
                  <a:lumMod val="104000"/>
                </a:schemeClr>
              </a:duotone>
            </a:blip>
            <a:tile tx="0" ty="0" sx="100000" sy="100000" flip="none" algn="tl"/>
          </a:blipFill>
          <a:ln>
            <a:noFill/>
          </a:ln>
          <a:effectLst/>
        </c:spPr>
        <c:dLbl>
          <c:idx val="0"/>
          <c:layout>
            <c:manualLayout>
              <c:x val="5.1081609202229143E-2"/>
              <c:y val="5.4931314230709946E-2"/>
            </c:manualLayout>
          </c:layout>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5"/>
        <c:spPr>
          <a:blipFill>
            <a:blip xmlns:r="http://schemas.openxmlformats.org/officeDocument/2006/relationships" r:embed="rId3">
              <a:duotone>
                <a:schemeClr val="accent6">
                  <a:shade val="74000"/>
                  <a:satMod val="130000"/>
                  <a:lumMod val="90000"/>
                </a:schemeClr>
                <a:schemeClr val="accent6">
                  <a:tint val="94000"/>
                  <a:satMod val="120000"/>
                  <a:lumMod val="104000"/>
                </a:schemeClr>
              </a:duotone>
            </a:blip>
            <a:tile tx="0" ty="0" sx="100000" sy="100000" flip="none" algn="tl"/>
          </a:blipFill>
          <a:ln>
            <a:noFill/>
          </a:ln>
          <a:effectLst/>
        </c:spPr>
      </c:pivotFmt>
      <c:pivotFmt>
        <c:idx val="16"/>
        <c:spPr>
          <a:blipFill>
            <a:blip xmlns:r="http://schemas.openxmlformats.org/officeDocument/2006/relationships" r:embed="rId3">
              <a:duotone>
                <a:schemeClr val="accent6">
                  <a:shade val="74000"/>
                  <a:satMod val="130000"/>
                  <a:lumMod val="90000"/>
                </a:schemeClr>
                <a:schemeClr val="accent6">
                  <a:tint val="94000"/>
                  <a:satMod val="120000"/>
                  <a:lumMod val="104000"/>
                </a:schemeClr>
              </a:duotone>
            </a:blip>
            <a:tile tx="0" ty="0" sx="100000" sy="100000" flip="none" algn="tl"/>
          </a:blipFill>
          <a:ln>
            <a:noFill/>
          </a:ln>
          <a:effectLst/>
        </c:spPr>
        <c:marker>
          <c:symbol val="none"/>
        </c:marker>
        <c:dLbl>
          <c:idx val="0"/>
          <c:spPr>
            <a:solidFill>
              <a:srgbClr val="ED7D31"/>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7"/>
        <c:spPr>
          <a:blipFill>
            <a:blip xmlns:r="http://schemas.openxmlformats.org/officeDocument/2006/relationships" r:embed="rId3">
              <a:duotone>
                <a:schemeClr val="accent6">
                  <a:shade val="74000"/>
                  <a:satMod val="130000"/>
                  <a:lumMod val="90000"/>
                </a:schemeClr>
                <a:schemeClr val="accent6">
                  <a:tint val="94000"/>
                  <a:satMod val="120000"/>
                  <a:lumMod val="104000"/>
                </a:schemeClr>
              </a:duotone>
            </a:blip>
            <a:tile tx="0" ty="0" sx="100000" sy="100000" flip="none" algn="tl"/>
          </a:blipFill>
          <a:ln>
            <a:noFill/>
          </a:ln>
          <a:effectLst/>
        </c:spPr>
        <c:dLbl>
          <c:idx val="0"/>
          <c:layout>
            <c:manualLayout>
              <c:x val="1.6121816663989132E-2"/>
              <c:y val="0.16047630993686635"/>
            </c:manualLayout>
          </c:layout>
          <c:spPr>
            <a:solidFill>
              <a:sysClr val="window" lastClr="FFFFFF"/>
            </a:solidFill>
            <a:ln>
              <a:no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0191994935475879"/>
                  <c:h val="0.15168710305539215"/>
                </c:manualLayout>
              </c15:layout>
            </c:ext>
          </c:extLst>
        </c:dLbl>
      </c:pivotFmt>
      <c:pivotFmt>
        <c:idx val="18"/>
        <c:spPr>
          <a:blipFill>
            <a:blip xmlns:r="http://schemas.openxmlformats.org/officeDocument/2006/relationships" r:embed="rId3">
              <a:duotone>
                <a:schemeClr val="accent6">
                  <a:shade val="74000"/>
                  <a:satMod val="130000"/>
                  <a:lumMod val="90000"/>
                </a:schemeClr>
                <a:schemeClr val="accent6">
                  <a:tint val="94000"/>
                  <a:satMod val="120000"/>
                  <a:lumMod val="104000"/>
                </a:schemeClr>
              </a:duotone>
            </a:blip>
            <a:tile tx="0" ty="0" sx="100000" sy="100000" flip="none" algn="tl"/>
          </a:blipFill>
          <a:ln>
            <a:noFill/>
          </a:ln>
          <a:effectLst/>
        </c:spPr>
        <c:dLbl>
          <c:idx val="0"/>
          <c:layout>
            <c:manualLayout>
              <c:x val="0.32267437143339139"/>
              <c:y val="-1.8972648876108361E-2"/>
            </c:manualLayout>
          </c:layout>
          <c:spPr>
            <a:solidFill>
              <a:srgbClr val="ED7D31"/>
            </a:solidFill>
            <a:ln>
              <a:no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1499973577128362"/>
                  <c:h val="0.18165609829744733"/>
                </c:manualLayout>
              </c15:layout>
            </c:ext>
          </c:extLst>
        </c:dLbl>
      </c:pivotFmt>
      <c:pivotFmt>
        <c:idx val="19"/>
        <c:spPr>
          <a:blipFill>
            <a:blip xmlns:r="http://schemas.openxmlformats.org/officeDocument/2006/relationships" r:embed="rId3">
              <a:duotone>
                <a:schemeClr val="accent6">
                  <a:shade val="74000"/>
                  <a:satMod val="130000"/>
                  <a:lumMod val="90000"/>
                </a:schemeClr>
                <a:schemeClr val="accent6">
                  <a:tint val="94000"/>
                  <a:satMod val="120000"/>
                  <a:lumMod val="104000"/>
                </a:schemeClr>
              </a:duotone>
            </a:blip>
            <a:tile tx="0" ty="0" sx="100000" sy="100000" flip="none" algn="tl"/>
          </a:blipFill>
          <a:ln>
            <a:noFill/>
          </a:ln>
          <a:effectLst/>
        </c:spPr>
        <c:dLbl>
          <c:idx val="0"/>
          <c:layout>
            <c:manualLayout>
              <c:x val="5.6755616098171272E-2"/>
              <c:y val="-3.220264739837117E-2"/>
            </c:manualLayout>
          </c:layout>
          <c:spPr>
            <a:solidFill>
              <a:sysClr val="window" lastClr="FFFFFF"/>
            </a:solidFill>
            <a:ln>
              <a:no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0332051626416819"/>
                  <c:h val="0.13879023708937172"/>
                </c:manualLayout>
              </c15:layout>
            </c:ext>
          </c:extLst>
        </c:dLbl>
      </c:pivotFmt>
      <c:pivotFmt>
        <c:idx val="20"/>
        <c:spPr>
          <a:blipFill>
            <a:blip xmlns:r="http://schemas.openxmlformats.org/officeDocument/2006/relationships" r:embed="rId3">
              <a:duotone>
                <a:schemeClr val="accent6">
                  <a:shade val="74000"/>
                  <a:satMod val="130000"/>
                  <a:lumMod val="90000"/>
                </a:schemeClr>
                <a:schemeClr val="accent6">
                  <a:tint val="94000"/>
                  <a:satMod val="120000"/>
                  <a:lumMod val="104000"/>
                </a:schemeClr>
              </a:duotone>
            </a:blip>
            <a:tile tx="0" ty="0" sx="100000" sy="100000" flip="none" algn="tl"/>
          </a:blipFill>
          <a:ln>
            <a:noFill/>
          </a:ln>
          <a:effectLst/>
        </c:spPr>
        <c:dLbl>
          <c:idx val="0"/>
          <c:layout>
            <c:manualLayout>
              <c:x val="5.1081609202229143E-2"/>
              <c:y val="5.4931314230709946E-2"/>
            </c:manualLayout>
          </c:layout>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1"/>
        <c:spPr>
          <a:blipFill>
            <a:blip xmlns:r="http://schemas.openxmlformats.org/officeDocument/2006/relationships" r:embed="rId3">
              <a:duotone>
                <a:schemeClr val="accent6">
                  <a:shade val="74000"/>
                  <a:satMod val="130000"/>
                  <a:lumMod val="90000"/>
                </a:schemeClr>
                <a:schemeClr val="accent6">
                  <a:tint val="94000"/>
                  <a:satMod val="120000"/>
                  <a:lumMod val="104000"/>
                </a:schemeClr>
              </a:duotone>
            </a:blip>
            <a:tile tx="0" ty="0" sx="100000" sy="100000" flip="none" algn="tl"/>
          </a:blipFill>
          <a:ln>
            <a:noFill/>
          </a:ln>
          <a:effectLst/>
        </c:spPr>
        <c:marker>
          <c:symbol val="none"/>
        </c:marker>
        <c:dLbl>
          <c:idx val="0"/>
          <c:spPr>
            <a:solidFill>
              <a:srgbClr val="ED7D31"/>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2"/>
        <c:spPr>
          <a:blipFill>
            <a:blip xmlns:r="http://schemas.openxmlformats.org/officeDocument/2006/relationships" r:embed="rId3">
              <a:duotone>
                <a:schemeClr val="accent6">
                  <a:shade val="74000"/>
                  <a:satMod val="130000"/>
                  <a:lumMod val="90000"/>
                </a:schemeClr>
                <a:schemeClr val="accent6">
                  <a:tint val="94000"/>
                  <a:satMod val="120000"/>
                  <a:lumMod val="104000"/>
                </a:schemeClr>
              </a:duotone>
            </a:blip>
            <a:tile tx="0" ty="0" sx="100000" sy="100000" flip="none" algn="tl"/>
          </a:blipFill>
          <a:ln>
            <a:noFill/>
          </a:ln>
          <a:effectLst/>
        </c:spPr>
        <c:dLbl>
          <c:idx val="0"/>
          <c:layout>
            <c:manualLayout>
              <c:x val="1.6121816663989132E-2"/>
              <c:y val="0.16047630993686635"/>
            </c:manualLayout>
          </c:layout>
          <c:spPr>
            <a:solidFill>
              <a:sysClr val="window" lastClr="FFFFFF"/>
            </a:solidFill>
            <a:ln>
              <a:no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0191994935475879"/>
                  <c:h val="0.15168710305539215"/>
                </c:manualLayout>
              </c15:layout>
            </c:ext>
          </c:extLst>
        </c:dLbl>
      </c:pivotFmt>
      <c:pivotFmt>
        <c:idx val="23"/>
        <c:spPr>
          <a:blipFill>
            <a:blip xmlns:r="http://schemas.openxmlformats.org/officeDocument/2006/relationships" r:embed="rId3">
              <a:duotone>
                <a:schemeClr val="accent6">
                  <a:shade val="74000"/>
                  <a:satMod val="130000"/>
                  <a:lumMod val="90000"/>
                </a:schemeClr>
                <a:schemeClr val="accent6">
                  <a:tint val="94000"/>
                  <a:satMod val="120000"/>
                  <a:lumMod val="104000"/>
                </a:schemeClr>
              </a:duotone>
            </a:blip>
            <a:tile tx="0" ty="0" sx="100000" sy="100000" flip="none" algn="tl"/>
          </a:blipFill>
          <a:ln>
            <a:noFill/>
          </a:ln>
          <a:effectLst/>
        </c:spPr>
        <c:dLbl>
          <c:idx val="0"/>
          <c:layout>
            <c:manualLayout>
              <c:x val="0.32267437143339139"/>
              <c:y val="-1.8972648876108361E-2"/>
            </c:manualLayout>
          </c:layout>
          <c:spPr>
            <a:solidFill>
              <a:srgbClr val="ED7D31"/>
            </a:solidFill>
            <a:ln>
              <a:no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1499973577128362"/>
                  <c:h val="0.18165609829744733"/>
                </c:manualLayout>
              </c15:layout>
            </c:ext>
          </c:extLst>
        </c:dLbl>
      </c:pivotFmt>
      <c:pivotFmt>
        <c:idx val="24"/>
        <c:spPr>
          <a:blipFill>
            <a:blip xmlns:r="http://schemas.openxmlformats.org/officeDocument/2006/relationships" r:embed="rId3">
              <a:duotone>
                <a:schemeClr val="accent6">
                  <a:shade val="74000"/>
                  <a:satMod val="130000"/>
                  <a:lumMod val="90000"/>
                </a:schemeClr>
                <a:schemeClr val="accent6">
                  <a:tint val="94000"/>
                  <a:satMod val="120000"/>
                  <a:lumMod val="104000"/>
                </a:schemeClr>
              </a:duotone>
            </a:blip>
            <a:tile tx="0" ty="0" sx="100000" sy="100000" flip="none" algn="tl"/>
          </a:blipFill>
          <a:ln>
            <a:noFill/>
          </a:ln>
          <a:effectLst/>
        </c:spPr>
        <c:dLbl>
          <c:idx val="0"/>
          <c:layout>
            <c:manualLayout>
              <c:x val="5.6755616098171272E-2"/>
              <c:y val="-3.220264739837117E-2"/>
            </c:manualLayout>
          </c:layout>
          <c:spPr>
            <a:solidFill>
              <a:sysClr val="window" lastClr="FFFFFF"/>
            </a:solidFill>
            <a:ln>
              <a:no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0332051626416819"/>
                  <c:h val="0.13879023708937172"/>
                </c:manualLayout>
              </c15:layout>
            </c:ext>
          </c:extLst>
        </c:dLbl>
      </c:pivotFmt>
      <c:pivotFmt>
        <c:idx val="25"/>
        <c:spPr>
          <a:blipFill>
            <a:blip xmlns:r="http://schemas.openxmlformats.org/officeDocument/2006/relationships" r:embed="rId3">
              <a:duotone>
                <a:schemeClr val="accent6">
                  <a:shade val="74000"/>
                  <a:satMod val="130000"/>
                  <a:lumMod val="90000"/>
                </a:schemeClr>
                <a:schemeClr val="accent6">
                  <a:tint val="94000"/>
                  <a:satMod val="120000"/>
                  <a:lumMod val="104000"/>
                </a:schemeClr>
              </a:duotone>
            </a:blip>
            <a:tile tx="0" ty="0" sx="100000" sy="100000" flip="none" algn="tl"/>
          </a:blipFill>
          <a:ln>
            <a:noFill/>
          </a:ln>
          <a:effectLst/>
        </c:spPr>
        <c:dLbl>
          <c:idx val="0"/>
          <c:layout>
            <c:manualLayout>
              <c:x val="5.1081609202229143E-2"/>
              <c:y val="5.4931314230709946E-2"/>
            </c:manualLayout>
          </c:layout>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manualLayout>
          <c:layoutTarget val="inner"/>
          <c:xMode val="edge"/>
          <c:yMode val="edge"/>
          <c:x val="0.18836653807535803"/>
          <c:y val="0.22711408737459218"/>
          <c:w val="0.58820306840122794"/>
          <c:h val="0.63116158692909963"/>
        </c:manualLayout>
      </c:layout>
      <c:pieChart>
        <c:varyColors val="1"/>
        <c:ser>
          <c:idx val="0"/>
          <c:order val="0"/>
          <c:tx>
            <c:strRef>
              <c:f>'Oreder Status'!$B$3</c:f>
              <c:strCache>
                <c:ptCount val="1"/>
                <c:pt idx="0">
                  <c:v>Total</c:v>
                </c:pt>
              </c:strCache>
            </c:strRef>
          </c:tx>
          <c:dPt>
            <c:idx val="0"/>
            <c:bubble3D val="0"/>
            <c:spPr>
              <a:blipFill>
                <a:blip xmlns:r="http://schemas.openxmlformats.org/officeDocument/2006/relationships" r:embed="rId3">
                  <a:duotone>
                    <a:schemeClr val="accent6">
                      <a:shade val="74000"/>
                      <a:satMod val="130000"/>
                      <a:lumMod val="90000"/>
                    </a:schemeClr>
                    <a:schemeClr val="accent6">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extLst>
              <c:ext xmlns:c16="http://schemas.microsoft.com/office/drawing/2014/chart" uri="{C3380CC4-5D6E-409C-BE32-E72D297353CC}">
                <c16:uniqueId val="{00000001-CF29-4D47-A0BC-B7AC4314EEB5}"/>
              </c:ext>
            </c:extLst>
          </c:dPt>
          <c:dPt>
            <c:idx val="1"/>
            <c:bubble3D val="0"/>
            <c:spPr>
              <a:blipFill>
                <a:blip xmlns:r="http://schemas.openxmlformats.org/officeDocument/2006/relationships" r:embed="rId3">
                  <a:duotone>
                    <a:schemeClr val="accent5">
                      <a:shade val="74000"/>
                      <a:satMod val="130000"/>
                      <a:lumMod val="90000"/>
                    </a:schemeClr>
                    <a:schemeClr val="accent5">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extLst>
              <c:ext xmlns:c16="http://schemas.microsoft.com/office/drawing/2014/chart" uri="{C3380CC4-5D6E-409C-BE32-E72D297353CC}">
                <c16:uniqueId val="{00000003-CF29-4D47-A0BC-B7AC4314EEB5}"/>
              </c:ext>
            </c:extLst>
          </c:dPt>
          <c:dPt>
            <c:idx val="2"/>
            <c:bubble3D val="0"/>
            <c:spPr>
              <a:blipFill>
                <a:blip xmlns:r="http://schemas.openxmlformats.org/officeDocument/2006/relationships" r:embed="rId3">
                  <a:duotone>
                    <a:schemeClr val="accent4">
                      <a:shade val="74000"/>
                      <a:satMod val="130000"/>
                      <a:lumMod val="90000"/>
                    </a:schemeClr>
                    <a:schemeClr val="accent4">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extLst>
              <c:ext xmlns:c16="http://schemas.microsoft.com/office/drawing/2014/chart" uri="{C3380CC4-5D6E-409C-BE32-E72D297353CC}">
                <c16:uniqueId val="{00000005-CF29-4D47-A0BC-B7AC4314EEB5}"/>
              </c:ext>
            </c:extLst>
          </c:dPt>
          <c:dPt>
            <c:idx val="3"/>
            <c:bubble3D val="0"/>
            <c:spPr>
              <a:blipFill>
                <a:blip xmlns:r="http://schemas.openxmlformats.org/officeDocument/2006/relationships" r:embed="rId3">
                  <a:duotone>
                    <a:schemeClr val="accent6">
                      <a:lumMod val="60000"/>
                      <a:shade val="74000"/>
                      <a:satMod val="130000"/>
                      <a:lumMod val="90000"/>
                    </a:schemeClr>
                    <a:schemeClr val="accent6">
                      <a:lumMod val="6000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extLst>
              <c:ext xmlns:c16="http://schemas.microsoft.com/office/drawing/2014/chart" uri="{C3380CC4-5D6E-409C-BE32-E72D297353CC}">
                <c16:uniqueId val="{00000007-CF29-4D47-A0BC-B7AC4314EEB5}"/>
              </c:ext>
            </c:extLst>
          </c:dPt>
          <c:dLbls>
            <c:dLbl>
              <c:idx val="0"/>
              <c:layout>
                <c:manualLayout>
                  <c:x val="1.6121816663989132E-2"/>
                  <c:y val="0.16047630993686635"/>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CF29-4D47-A0BC-B7AC4314EEB5}"/>
                </c:ext>
              </c:extLst>
            </c:dLbl>
            <c:dLbl>
              <c:idx val="1"/>
              <c:layout>
                <c:manualLayout>
                  <c:x val="0.32267437143339139"/>
                  <c:y val="-1.8972648876108361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CF29-4D47-A0BC-B7AC4314EEB5}"/>
                </c:ext>
              </c:extLst>
            </c:dLbl>
            <c:dLbl>
              <c:idx val="2"/>
              <c:layout>
                <c:manualLayout>
                  <c:x val="5.6755616098171272E-2"/>
                  <c:y val="-3.220264739837117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CF29-4D47-A0BC-B7AC4314EEB5}"/>
                </c:ext>
              </c:extLst>
            </c:dLbl>
            <c:dLbl>
              <c:idx val="3"/>
              <c:layout>
                <c:manualLayout>
                  <c:x val="5.1081609202229143E-2"/>
                  <c:y val="5.4931314230709946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CF29-4D47-A0BC-B7AC4314EEB5}"/>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'Oreder Status'!$A$4:$A$7</c:f>
              <c:strCache>
                <c:ptCount val="4"/>
                <c:pt idx="0">
                  <c:v>Cancelled</c:v>
                </c:pt>
                <c:pt idx="1">
                  <c:v>Delivered</c:v>
                </c:pt>
                <c:pt idx="2">
                  <c:v>Refunded</c:v>
                </c:pt>
                <c:pt idx="3">
                  <c:v>Returned</c:v>
                </c:pt>
              </c:strCache>
            </c:strRef>
          </c:cat>
          <c:val>
            <c:numRef>
              <c:f>'Oreder Status'!$B$4:$B$7</c:f>
              <c:numCache>
                <c:formatCode>General</c:formatCode>
                <c:ptCount val="4"/>
                <c:pt idx="0">
                  <c:v>82</c:v>
                </c:pt>
                <c:pt idx="1">
                  <c:v>3590</c:v>
                </c:pt>
                <c:pt idx="2">
                  <c:v>124</c:v>
                </c:pt>
                <c:pt idx="3">
                  <c:v>270</c:v>
                </c:pt>
              </c:numCache>
            </c:numRef>
          </c:val>
          <c:extLst>
            <c:ext xmlns:c16="http://schemas.microsoft.com/office/drawing/2014/chart" uri="{C3380CC4-5D6E-409C-BE32-E72D297353CC}">
              <c16:uniqueId val="{00000008-CF29-4D47-A0BC-B7AC4314EEB5}"/>
            </c:ext>
          </c:extLst>
        </c:ser>
        <c:dLbls>
          <c:showLegendKey val="0"/>
          <c:showVal val="0"/>
          <c:showCatName val="0"/>
          <c:showSerName val="0"/>
          <c:showPercent val="0"/>
          <c:showBubbleSize val="0"/>
          <c:showLeaderLines val="1"/>
        </c:dLbls>
        <c:firstSliceAng val="69"/>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[Vrinda Store Data Analysis (1).xlsx]State And Sales!PivotTable4</c:name>
    <c:fmtId val="6"/>
  </c:pivotSource>
  <c:chart>
    <c:title>
      <c:tx>
        <c:rich>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r>
              <a:rPr lang="en-US"/>
              <a:t>Sales Top 5 States</a:t>
            </a:r>
          </a:p>
        </c:rich>
      </c:tx>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ivotFmts>
      <c:pivotFmt>
        <c:idx val="0"/>
        <c:spPr>
          <a:pattFill prst="ltUpDiag">
            <a:fgClr>
              <a:schemeClr val="accent2"/>
            </a:fgClr>
            <a:bgClr>
              <a:schemeClr val="lt1"/>
            </a:bgClr>
          </a:pattFill>
          <a:ln>
            <a:noFill/>
          </a:ln>
          <a:effectLst/>
        </c:spPr>
        <c:marker>
          <c:symbol val="none"/>
        </c:marker>
        <c:dLbl>
          <c:idx val="0"/>
          <c:numFmt formatCode="0.00,,&quot;M&quot;" sourceLinked="0"/>
          <c:spPr>
            <a:solidFill>
              <a:schemeClr val="accent2">
                <a:alpha val="7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pattFill prst="ltUpDiag">
            <a:fgClr>
              <a:schemeClr val="accent2"/>
            </a:fgClr>
            <a:bgClr>
              <a:schemeClr val="lt1"/>
            </a:bgClr>
          </a:pattFill>
          <a:ln>
            <a:noFill/>
          </a:ln>
          <a:effectLst/>
        </c:spPr>
        <c:marker>
          <c:symbol val="none"/>
        </c:marker>
        <c:dLbl>
          <c:idx val="0"/>
          <c:numFmt formatCode="0.00,,&quot;M&quot;" sourceLinked="0"/>
          <c:spPr>
            <a:solidFill>
              <a:schemeClr val="accent2">
                <a:alpha val="7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pattFill prst="ltUpDiag">
            <a:fgClr>
              <a:schemeClr val="accent2"/>
            </a:fgClr>
            <a:bgClr>
              <a:schemeClr val="lt1"/>
            </a:bgClr>
          </a:pattFill>
          <a:ln>
            <a:noFill/>
          </a:ln>
          <a:effectLst/>
        </c:spPr>
        <c:marker>
          <c:symbol val="none"/>
        </c:marker>
        <c:dLbl>
          <c:idx val="0"/>
          <c:numFmt formatCode="0.00,,&quot;M&quot;" sourceLinked="0"/>
          <c:spPr>
            <a:solidFill>
              <a:schemeClr val="accent2">
                <a:alpha val="7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pattFill prst="ltUpDiag">
            <a:fgClr>
              <a:schemeClr val="accent2"/>
            </a:fgClr>
            <a:bgClr>
              <a:schemeClr val="lt1"/>
            </a:bgClr>
          </a:pattFill>
          <a:ln>
            <a:noFill/>
          </a:ln>
          <a:effectLst/>
        </c:spPr>
        <c:marker>
          <c:symbol val="none"/>
        </c:marker>
        <c:dLbl>
          <c:idx val="0"/>
          <c:numFmt formatCode="0.00,,&quot;M&quot;" sourceLinked="0"/>
          <c:spPr>
            <a:solidFill>
              <a:schemeClr val="accent2">
                <a:alpha val="7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pattFill prst="ltUpDiag">
            <a:fgClr>
              <a:schemeClr val="accent2"/>
            </a:fgClr>
            <a:bgClr>
              <a:schemeClr val="lt1"/>
            </a:bgClr>
          </a:pattFill>
          <a:ln>
            <a:noFill/>
          </a:ln>
          <a:effectLst/>
        </c:spPr>
        <c:marker>
          <c:symbol val="none"/>
        </c:marker>
        <c:dLbl>
          <c:idx val="0"/>
          <c:numFmt formatCode="0.00,,&quot;M&quot;" sourceLinked="0"/>
          <c:spPr>
            <a:solidFill>
              <a:schemeClr val="accent2">
                <a:alpha val="7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6881952255968"/>
          <c:y val="0.1368421052631579"/>
          <c:w val="0.8349765654293213"/>
          <c:h val="0.77973220811513388"/>
        </c:manualLayout>
      </c:layout>
      <c:barChart>
        <c:barDir val="bar"/>
        <c:grouping val="clustered"/>
        <c:varyColors val="0"/>
        <c:ser>
          <c:idx val="0"/>
          <c:order val="0"/>
          <c:tx>
            <c:strRef>
              <c:f>'State And Sales'!$B$3</c:f>
              <c:strCache>
                <c:ptCount val="1"/>
                <c:pt idx="0">
                  <c:v>Total</c:v>
                </c:pt>
              </c:strCache>
            </c:strRef>
          </c:tx>
          <c:spPr>
            <a:pattFill prst="ltUpDiag">
              <a:fgClr>
                <a:schemeClr val="accent2"/>
              </a:fgClr>
              <a:bgClr>
                <a:schemeClr val="lt1"/>
              </a:bgClr>
            </a:pattFill>
            <a:ln>
              <a:noFill/>
            </a:ln>
            <a:effectLst/>
          </c:spPr>
          <c:invertIfNegative val="0"/>
          <c:dLbls>
            <c:numFmt formatCode="0.00,,&quot;M&quot;" sourceLinked="0"/>
            <c:spPr>
              <a:solidFill>
                <a:schemeClr val="accent2">
                  <a:alpha val="70000"/>
                </a:schemeClr>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2">
                          <a:lumMod val="60000"/>
                          <a:lumOff val="40000"/>
                        </a:schemeClr>
                      </a:solidFill>
                    </a:ln>
                    <a:effectLst/>
                  </c:spPr>
                </c15:leaderLines>
              </c:ext>
            </c:extLst>
          </c:dLbls>
          <c:cat>
            <c:strRef>
              <c:f>'State And Sales'!$A$4:$A$8</c:f>
              <c:strCache>
                <c:ptCount val="5"/>
                <c:pt idx="0">
                  <c:v>MAHARASHTRA</c:v>
                </c:pt>
                <c:pt idx="1">
                  <c:v>KARNATAKA</c:v>
                </c:pt>
                <c:pt idx="2">
                  <c:v>TELANGANA</c:v>
                </c:pt>
                <c:pt idx="3">
                  <c:v>TAMIL NADU</c:v>
                </c:pt>
                <c:pt idx="4">
                  <c:v>KERALA</c:v>
                </c:pt>
              </c:strCache>
            </c:strRef>
          </c:cat>
          <c:val>
            <c:numRef>
              <c:f>'State And Sales'!$B$4:$B$8</c:f>
              <c:numCache>
                <c:formatCode>General</c:formatCode>
                <c:ptCount val="5"/>
                <c:pt idx="0">
                  <c:v>478063</c:v>
                </c:pt>
                <c:pt idx="1">
                  <c:v>466245</c:v>
                </c:pt>
                <c:pt idx="2">
                  <c:v>348902</c:v>
                </c:pt>
                <c:pt idx="3">
                  <c:v>284952</c:v>
                </c:pt>
                <c:pt idx="4">
                  <c:v>259061</c:v>
                </c:pt>
              </c:numCache>
            </c:numRef>
          </c:val>
          <c:extLst>
            <c:ext xmlns:c16="http://schemas.microsoft.com/office/drawing/2014/chart" uri="{C3380CC4-5D6E-409C-BE32-E72D297353CC}">
              <c16:uniqueId val="{00000000-3433-4943-A6AF-AFB316533E1C}"/>
            </c:ext>
          </c:extLst>
        </c:ser>
        <c:dLbls>
          <c:dLblPos val="outEnd"/>
          <c:showLegendKey val="0"/>
          <c:showVal val="1"/>
          <c:showCatName val="0"/>
          <c:showSerName val="0"/>
          <c:showPercent val="0"/>
          <c:showBubbleSize val="0"/>
        </c:dLbls>
        <c:gapWidth val="269"/>
        <c:overlap val="-20"/>
        <c:axId val="505522440"/>
        <c:axId val="464580640"/>
      </c:barChart>
      <c:catAx>
        <c:axId val="505522440"/>
        <c:scaling>
          <c:orientation val="minMax"/>
        </c:scaling>
        <c:delete val="0"/>
        <c:axPos val="l"/>
        <c:numFmt formatCode="General" sourceLinked="1"/>
        <c:majorTickMark val="none"/>
        <c:minorTickMark val="none"/>
        <c:tickLblPos val="nextTo"/>
        <c:spPr>
          <a:noFill/>
          <a:ln w="3175" cap="flat" cmpd="sng" algn="ctr">
            <a:solidFill>
              <a:schemeClr val="accent2">
                <a:lumMod val="60000"/>
                <a:lumOff val="40000"/>
              </a:schemeClr>
            </a:solidFill>
            <a:round/>
          </a:ln>
          <a:effectLst/>
        </c:spPr>
        <c:txPr>
          <a:bodyPr rot="-60000000" spcFirstLastPara="1" vertOverflow="ellipsis" vert="horz" wrap="square" anchor="ctr" anchorCtr="1"/>
          <a:lstStyle/>
          <a:p>
            <a:pPr>
              <a:defRPr sz="1064" b="0" i="0" u="none" strike="noStrike" kern="1200" cap="all" spc="150" normalizeH="0" baseline="0">
                <a:solidFill>
                  <a:schemeClr val="lt1"/>
                </a:solidFill>
                <a:latin typeface="+mn-lt"/>
                <a:ea typeface="+mn-ea"/>
                <a:cs typeface="+mn-cs"/>
              </a:defRPr>
            </a:pPr>
            <a:endParaRPr lang="en-US"/>
          </a:p>
        </c:txPr>
        <c:crossAx val="464580640"/>
        <c:crosses val="autoZero"/>
        <c:auto val="1"/>
        <c:lblAlgn val="ctr"/>
        <c:lblOffset val="100"/>
        <c:noMultiLvlLbl val="0"/>
      </c:catAx>
      <c:valAx>
        <c:axId val="464580640"/>
        <c:scaling>
          <c:orientation val="minMax"/>
        </c:scaling>
        <c:delete val="0"/>
        <c:axPos val="b"/>
        <c:majorGridlines>
          <c:spPr>
            <a:ln w="9525" cap="flat" cmpd="sng" algn="ctr">
              <a:solidFill>
                <a:schemeClr val="lt1">
                  <a:alpha val="25000"/>
                </a:schemeClr>
              </a:solidFill>
              <a:round/>
            </a:ln>
            <a:effectLst/>
          </c:spPr>
        </c:majorGridlines>
        <c:numFmt formatCode="0.0,,&quot;M&quot;"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5055224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2"/>
    </a:solidFill>
    <a:ln w="9525" cap="flat" cmpd="sng" algn="ctr">
      <a:solidFill>
        <a:schemeClr val="accent2"/>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[Vrinda Store Data Analysis (1).xlsx]age vs gender!PivotTable5</c:name>
    <c:fmtId val="5"/>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Order: Age vs Gender</a:t>
            </a:r>
          </a:p>
        </c:rich>
      </c:tx>
      <c:layout>
        <c:manualLayout>
          <c:xMode val="edge"/>
          <c:yMode val="edge"/>
          <c:x val="0.21811535753152808"/>
          <c:y val="3.0864182529317327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s>
    <c:plotArea>
      <c:layout>
        <c:manualLayout>
          <c:layoutTarget val="inner"/>
          <c:xMode val="edge"/>
          <c:yMode val="edge"/>
          <c:x val="0.20988006591236885"/>
          <c:y val="0.17171296296296296"/>
          <c:w val="0.79011993408763115"/>
          <c:h val="0.60809492563429568"/>
        </c:manualLayout>
      </c:layout>
      <c:barChart>
        <c:barDir val="col"/>
        <c:grouping val="clustered"/>
        <c:varyColors val="0"/>
        <c:ser>
          <c:idx val="0"/>
          <c:order val="0"/>
          <c:tx>
            <c:strRef>
              <c:f>'age vs gender'!$B$3:$B$4</c:f>
              <c:strCache>
                <c:ptCount val="1"/>
                <c:pt idx="0">
                  <c:v>Men</c:v>
                </c:pt>
              </c:strCache>
            </c:strRef>
          </c:tx>
          <c:spPr>
            <a:blipFill>
              <a:blip xmlns:r="http://schemas.openxmlformats.org/officeDocument/2006/relationships" r:embed="rId3">
                <a:duotone>
                  <a:schemeClr val="accent1">
                    <a:shade val="74000"/>
                    <a:satMod val="130000"/>
                    <a:lumMod val="90000"/>
                  </a:schemeClr>
                  <a:schemeClr val="accent1">
                    <a:tint val="94000"/>
                    <a:satMod val="120000"/>
                    <a:lumMod val="104000"/>
                  </a:schemeClr>
                </a:duotone>
              </a:blip>
              <a:tile tx="0" ty="0" sx="100000" sy="100000" flip="none" algn="tl"/>
            </a:blipFill>
            <a:ln>
              <a:noFill/>
            </a:ln>
            <a:effectLst>
              <a:innerShdw blurRad="25400" dist="12700" dir="13500000">
                <a:srgbClr val="000000">
                  <a:alpha val="45000"/>
                </a:srgbClr>
              </a:innerShdw>
            </a:effectLst>
          </c:spPr>
          <c:invertIfNegative val="0"/>
          <c:cat>
            <c:strRef>
              <c:f>'age vs gender'!$A$5:$A$7</c:f>
              <c:strCache>
                <c:ptCount val="3"/>
                <c:pt idx="0">
                  <c:v>Adult</c:v>
                </c:pt>
                <c:pt idx="1">
                  <c:v>Senior</c:v>
                </c:pt>
                <c:pt idx="2">
                  <c:v>teenager</c:v>
                </c:pt>
              </c:strCache>
            </c:strRef>
          </c:cat>
          <c:val>
            <c:numRef>
              <c:f>'age vs gender'!$B$5:$B$7</c:f>
              <c:numCache>
                <c:formatCode>0.00%</c:formatCode>
                <c:ptCount val="3"/>
                <c:pt idx="0">
                  <c:v>0.44540088539104772</c:v>
                </c:pt>
                <c:pt idx="1">
                  <c:v>0.17338908017707821</c:v>
                </c:pt>
                <c:pt idx="2">
                  <c:v>0.26807673389080178</c:v>
                </c:pt>
              </c:numCache>
            </c:numRef>
          </c:val>
          <c:extLst>
            <c:ext xmlns:c16="http://schemas.microsoft.com/office/drawing/2014/chart" uri="{C3380CC4-5D6E-409C-BE32-E72D297353CC}">
              <c16:uniqueId val="{00000000-9BD5-436F-AD41-8BD31FAE4889}"/>
            </c:ext>
          </c:extLst>
        </c:ser>
        <c:ser>
          <c:idx val="1"/>
          <c:order val="1"/>
          <c:tx>
            <c:strRef>
              <c:f>'age vs gender'!$C$3:$C$4</c:f>
              <c:strCache>
                <c:ptCount val="1"/>
                <c:pt idx="0">
                  <c:v>Women</c:v>
                </c:pt>
              </c:strCache>
            </c:strRef>
          </c:tx>
          <c:spPr>
            <a:blipFill>
              <a:blip xmlns:r="http://schemas.openxmlformats.org/officeDocument/2006/relationships" r:embed="rId3">
                <a:duotone>
                  <a:schemeClr val="accent2">
                    <a:shade val="74000"/>
                    <a:satMod val="130000"/>
                    <a:lumMod val="90000"/>
                  </a:schemeClr>
                  <a:schemeClr val="accent2">
                    <a:tint val="94000"/>
                    <a:satMod val="120000"/>
                    <a:lumMod val="104000"/>
                  </a:schemeClr>
                </a:duotone>
              </a:blip>
              <a:tile tx="0" ty="0" sx="100000" sy="100000" flip="none" algn="tl"/>
            </a:blipFill>
            <a:ln>
              <a:noFill/>
            </a:ln>
            <a:effectLst>
              <a:innerShdw blurRad="25400" dist="12700" dir="13500000">
                <a:srgbClr val="000000">
                  <a:alpha val="45000"/>
                </a:srgbClr>
              </a:innerShdw>
            </a:effectLst>
          </c:spPr>
          <c:invertIfNegative val="0"/>
          <c:cat>
            <c:strRef>
              <c:f>'age vs gender'!$A$5:$A$7</c:f>
              <c:strCache>
                <c:ptCount val="3"/>
                <c:pt idx="0">
                  <c:v>Adult</c:v>
                </c:pt>
                <c:pt idx="1">
                  <c:v>Senior</c:v>
                </c:pt>
                <c:pt idx="2">
                  <c:v>teenager</c:v>
                </c:pt>
              </c:strCache>
            </c:strRef>
          </c:cat>
          <c:val>
            <c:numRef>
              <c:f>'age vs gender'!$C$5:$C$7</c:f>
              <c:numCache>
                <c:formatCode>0.00%</c:formatCode>
                <c:ptCount val="3"/>
                <c:pt idx="0">
                  <c:v>5.386128873585834E-2</c:v>
                </c:pt>
                <c:pt idx="1">
                  <c:v>2.0167240531234629E-2</c:v>
                </c:pt>
                <c:pt idx="2">
                  <c:v>3.9104771273979343E-2</c:v>
                </c:pt>
              </c:numCache>
            </c:numRef>
          </c:val>
          <c:extLst>
            <c:ext xmlns:c16="http://schemas.microsoft.com/office/drawing/2014/chart" uri="{C3380CC4-5D6E-409C-BE32-E72D297353CC}">
              <c16:uniqueId val="{00000001-9BD5-436F-AD41-8BD31FAE4889}"/>
            </c:ext>
          </c:extLst>
        </c:ser>
        <c:dLbls>
          <c:showLegendKey val="0"/>
          <c:showVal val="0"/>
          <c:showCatName val="0"/>
          <c:showSerName val="0"/>
          <c:showPercent val="0"/>
          <c:showBubbleSize val="0"/>
        </c:dLbls>
        <c:gapWidth val="100"/>
        <c:overlap val="-24"/>
        <c:axId val="505508336"/>
        <c:axId val="505517520"/>
      </c:barChart>
      <c:catAx>
        <c:axId val="50550833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505517520"/>
        <c:crosses val="autoZero"/>
        <c:auto val="1"/>
        <c:lblAlgn val="ctr"/>
        <c:lblOffset val="100"/>
        <c:noMultiLvlLbl val="0"/>
      </c:catAx>
      <c:valAx>
        <c:axId val="505517520"/>
        <c:scaling>
          <c:orientation val="minMax"/>
        </c:scaling>
        <c:delete val="0"/>
        <c:axPos val="l"/>
        <c:majorGridlines>
          <c:spPr>
            <a:ln w="9525" cap="flat" cmpd="sng" algn="ctr">
              <a:solidFill>
                <a:schemeClr val="tx2">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505508336"/>
        <c:crosses val="autoZero"/>
        <c:crossBetween val="between"/>
      </c:valAx>
      <c:dTable>
        <c:showHorzBorder val="1"/>
        <c:showVertBorder val="1"/>
        <c:showOutline val="1"/>
        <c:showKeys val="1"/>
        <c:spPr>
          <a:noFill/>
          <a:ln w="9525">
            <a:solidFill>
              <a:schemeClr val="tx2">
                <a:lumMod val="15000"/>
                <a:lumOff val="85000"/>
              </a:schemeClr>
            </a:solidFill>
          </a:ln>
          <a:effectLst/>
        </c:spPr>
        <c:txPr>
          <a:bodyPr rot="0" spcFirstLastPara="1" vertOverflow="ellipsis" vert="horz" wrap="square" anchor="ctr" anchorCtr="1"/>
          <a:lstStyle/>
          <a:p>
            <a:pPr rtl="0">
              <a:defRPr sz="1197" b="0" i="0" u="none" strike="noStrike" kern="1200" baseline="0">
                <a:solidFill>
                  <a:schemeClr val="tx2"/>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[Vrinda Store Data Analysis (1).xlsx]channels!PivotTable6</c:name>
    <c:fmtId val="11"/>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Orders :Channels</a:t>
            </a:r>
          </a:p>
        </c:rich>
      </c:tx>
      <c:layout>
        <c:manualLayout>
          <c:xMode val="edge"/>
          <c:yMode val="edge"/>
          <c:x val="2.4190983480006173E-2"/>
          <c:y val="3.1746031746031744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w="19050">
            <a:solidFill>
              <a:schemeClr val="lt1"/>
            </a:solidFill>
          </a:ln>
          <a:effectLst/>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s>
    <c:plotArea>
      <c:layout/>
      <c:pieChart>
        <c:varyColors val="1"/>
        <c:ser>
          <c:idx val="0"/>
          <c:order val="0"/>
          <c:tx>
            <c:strRef>
              <c:f>channels!$B$3</c:f>
              <c:strCache>
                <c:ptCount val="1"/>
                <c:pt idx="0">
                  <c:v>Total</c:v>
                </c:pt>
              </c:strCache>
            </c:strRef>
          </c:tx>
          <c:dPt>
            <c:idx val="0"/>
            <c:bubble3D val="0"/>
            <c:spPr>
              <a:blipFill>
                <a:blip xmlns:r="http://schemas.openxmlformats.org/officeDocument/2006/relationships" r:embed="rId3">
                  <a:duotone>
                    <a:schemeClr val="accent1">
                      <a:shade val="74000"/>
                      <a:satMod val="130000"/>
                      <a:lumMod val="90000"/>
                    </a:schemeClr>
                    <a:schemeClr val="accent1">
                      <a:tint val="94000"/>
                      <a:satMod val="120000"/>
                      <a:lumMod val="104000"/>
                    </a:schemeClr>
                  </a:duotone>
                </a:blip>
                <a:tile tx="0" ty="0" sx="100000" sy="100000" flip="none" algn="tl"/>
              </a:blipFill>
              <a:ln>
                <a:noFill/>
              </a:ln>
              <a:effectLst>
                <a:innerShdw blurRad="25400" dist="12700" dir="13500000">
                  <a:srgbClr val="000000">
                    <a:alpha val="45000"/>
                  </a:srgbClr>
                </a:innerShdw>
              </a:effectLst>
            </c:spPr>
            <c:extLst>
              <c:ext xmlns:c16="http://schemas.microsoft.com/office/drawing/2014/chart" uri="{C3380CC4-5D6E-409C-BE32-E72D297353CC}">
                <c16:uniqueId val="{00000001-04F5-4B48-B8C7-6E09538065E9}"/>
              </c:ext>
            </c:extLst>
          </c:dPt>
          <c:dPt>
            <c:idx val="1"/>
            <c:bubble3D val="0"/>
            <c:spPr>
              <a:blipFill>
                <a:blip xmlns:r="http://schemas.openxmlformats.org/officeDocument/2006/relationships" r:embed="rId3">
                  <a:duotone>
                    <a:schemeClr val="accent2">
                      <a:shade val="74000"/>
                      <a:satMod val="130000"/>
                      <a:lumMod val="90000"/>
                    </a:schemeClr>
                    <a:schemeClr val="accent2">
                      <a:tint val="94000"/>
                      <a:satMod val="120000"/>
                      <a:lumMod val="104000"/>
                    </a:schemeClr>
                  </a:duotone>
                </a:blip>
                <a:tile tx="0" ty="0" sx="100000" sy="100000" flip="none" algn="tl"/>
              </a:blipFill>
              <a:ln>
                <a:noFill/>
              </a:ln>
              <a:effectLst>
                <a:innerShdw blurRad="25400" dist="12700" dir="13500000">
                  <a:srgbClr val="000000">
                    <a:alpha val="45000"/>
                  </a:srgbClr>
                </a:innerShdw>
              </a:effectLst>
            </c:spPr>
            <c:extLst>
              <c:ext xmlns:c16="http://schemas.microsoft.com/office/drawing/2014/chart" uri="{C3380CC4-5D6E-409C-BE32-E72D297353CC}">
                <c16:uniqueId val="{00000003-04F5-4B48-B8C7-6E09538065E9}"/>
              </c:ext>
            </c:extLst>
          </c:dPt>
          <c:dPt>
            <c:idx val="2"/>
            <c:bubble3D val="0"/>
            <c:spPr>
              <a:blipFill>
                <a:blip xmlns:r="http://schemas.openxmlformats.org/officeDocument/2006/relationships" r:embed="rId3">
                  <a:duotone>
                    <a:schemeClr val="accent3">
                      <a:shade val="74000"/>
                      <a:satMod val="130000"/>
                      <a:lumMod val="90000"/>
                    </a:schemeClr>
                    <a:schemeClr val="accent3">
                      <a:tint val="94000"/>
                      <a:satMod val="120000"/>
                      <a:lumMod val="104000"/>
                    </a:schemeClr>
                  </a:duotone>
                </a:blip>
                <a:tile tx="0" ty="0" sx="100000" sy="100000" flip="none" algn="tl"/>
              </a:blipFill>
              <a:ln>
                <a:noFill/>
              </a:ln>
              <a:effectLst>
                <a:innerShdw blurRad="25400" dist="12700" dir="13500000">
                  <a:srgbClr val="000000">
                    <a:alpha val="45000"/>
                  </a:srgbClr>
                </a:innerShdw>
              </a:effectLst>
            </c:spPr>
            <c:extLst>
              <c:ext xmlns:c16="http://schemas.microsoft.com/office/drawing/2014/chart" uri="{C3380CC4-5D6E-409C-BE32-E72D297353CC}">
                <c16:uniqueId val="{00000005-04F5-4B48-B8C7-6E09538065E9}"/>
              </c:ext>
            </c:extLst>
          </c:dPt>
          <c:dPt>
            <c:idx val="3"/>
            <c:bubble3D val="0"/>
            <c:spPr>
              <a:blipFill>
                <a:blip xmlns:r="http://schemas.openxmlformats.org/officeDocument/2006/relationships" r:embed="rId3">
                  <a:duotone>
                    <a:schemeClr val="accent4">
                      <a:shade val="74000"/>
                      <a:satMod val="130000"/>
                      <a:lumMod val="90000"/>
                    </a:schemeClr>
                    <a:schemeClr val="accent4">
                      <a:tint val="94000"/>
                      <a:satMod val="120000"/>
                      <a:lumMod val="104000"/>
                    </a:schemeClr>
                  </a:duotone>
                </a:blip>
                <a:tile tx="0" ty="0" sx="100000" sy="100000" flip="none" algn="tl"/>
              </a:blipFill>
              <a:ln>
                <a:noFill/>
              </a:ln>
              <a:effectLst>
                <a:innerShdw blurRad="25400" dist="12700" dir="13500000">
                  <a:srgbClr val="000000">
                    <a:alpha val="45000"/>
                  </a:srgbClr>
                </a:innerShdw>
              </a:effectLst>
            </c:spPr>
            <c:extLst>
              <c:ext xmlns:c16="http://schemas.microsoft.com/office/drawing/2014/chart" uri="{C3380CC4-5D6E-409C-BE32-E72D297353CC}">
                <c16:uniqueId val="{00000007-04F5-4B48-B8C7-6E09538065E9}"/>
              </c:ext>
            </c:extLst>
          </c:dPt>
          <c:dPt>
            <c:idx val="4"/>
            <c:bubble3D val="0"/>
            <c:spPr>
              <a:blipFill>
                <a:blip xmlns:r="http://schemas.openxmlformats.org/officeDocument/2006/relationships" r:embed="rId3">
                  <a:duotone>
                    <a:schemeClr val="accent5">
                      <a:shade val="74000"/>
                      <a:satMod val="130000"/>
                      <a:lumMod val="90000"/>
                    </a:schemeClr>
                    <a:schemeClr val="accent5">
                      <a:tint val="94000"/>
                      <a:satMod val="120000"/>
                      <a:lumMod val="104000"/>
                    </a:schemeClr>
                  </a:duotone>
                </a:blip>
                <a:tile tx="0" ty="0" sx="100000" sy="100000" flip="none" algn="tl"/>
              </a:blipFill>
              <a:ln>
                <a:noFill/>
              </a:ln>
              <a:effectLst>
                <a:innerShdw blurRad="25400" dist="12700" dir="13500000">
                  <a:srgbClr val="000000">
                    <a:alpha val="45000"/>
                  </a:srgbClr>
                </a:innerShdw>
              </a:effectLst>
            </c:spPr>
            <c:extLst>
              <c:ext xmlns:c16="http://schemas.microsoft.com/office/drawing/2014/chart" uri="{C3380CC4-5D6E-409C-BE32-E72D297353CC}">
                <c16:uniqueId val="{00000009-04F5-4B48-B8C7-6E09538065E9}"/>
              </c:ext>
            </c:extLst>
          </c:dPt>
          <c:dPt>
            <c:idx val="5"/>
            <c:bubble3D val="0"/>
            <c:spPr>
              <a:blipFill>
                <a:blip xmlns:r="http://schemas.openxmlformats.org/officeDocument/2006/relationships" r:embed="rId3">
                  <a:duotone>
                    <a:schemeClr val="accent6">
                      <a:shade val="74000"/>
                      <a:satMod val="130000"/>
                      <a:lumMod val="90000"/>
                    </a:schemeClr>
                    <a:schemeClr val="accent6">
                      <a:tint val="94000"/>
                      <a:satMod val="120000"/>
                      <a:lumMod val="104000"/>
                    </a:schemeClr>
                  </a:duotone>
                </a:blip>
                <a:tile tx="0" ty="0" sx="100000" sy="100000" flip="none" algn="tl"/>
              </a:blipFill>
              <a:ln>
                <a:noFill/>
              </a:ln>
              <a:effectLst>
                <a:innerShdw blurRad="25400" dist="12700" dir="13500000">
                  <a:srgbClr val="000000">
                    <a:alpha val="45000"/>
                  </a:srgbClr>
                </a:innerShdw>
              </a:effectLst>
            </c:spPr>
            <c:extLst>
              <c:ext xmlns:c16="http://schemas.microsoft.com/office/drawing/2014/chart" uri="{C3380CC4-5D6E-409C-BE32-E72D297353CC}">
                <c16:uniqueId val="{0000000B-04F5-4B48-B8C7-6E09538065E9}"/>
              </c:ext>
            </c:extLst>
          </c:dPt>
          <c:dPt>
            <c:idx val="6"/>
            <c:bubble3D val="0"/>
            <c:spPr>
              <a:blipFill>
                <a:blip xmlns:r="http://schemas.openxmlformats.org/officeDocument/2006/relationships" r:embed="rId3">
                  <a:duotone>
                    <a:schemeClr val="accent1">
                      <a:lumMod val="60000"/>
                      <a:shade val="74000"/>
                      <a:satMod val="130000"/>
                      <a:lumMod val="90000"/>
                    </a:schemeClr>
                    <a:schemeClr val="accent1">
                      <a:lumMod val="60000"/>
                      <a:tint val="94000"/>
                      <a:satMod val="120000"/>
                      <a:lumMod val="104000"/>
                    </a:schemeClr>
                  </a:duotone>
                </a:blip>
                <a:tile tx="0" ty="0" sx="100000" sy="100000" flip="none" algn="tl"/>
              </a:blipFill>
              <a:ln>
                <a:noFill/>
              </a:ln>
              <a:effectLst>
                <a:innerShdw blurRad="25400" dist="12700" dir="13500000">
                  <a:srgbClr val="000000">
                    <a:alpha val="45000"/>
                  </a:srgbClr>
                </a:innerShdw>
              </a:effectLst>
            </c:spPr>
            <c:extLst>
              <c:ext xmlns:c16="http://schemas.microsoft.com/office/drawing/2014/chart" uri="{C3380CC4-5D6E-409C-BE32-E72D297353CC}">
                <c16:uniqueId val="{0000000D-04F5-4B48-B8C7-6E09538065E9}"/>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2">
                        <a:lumMod val="7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channels!$A$4:$A$10</c:f>
              <c:strCache>
                <c:ptCount val="7"/>
                <c:pt idx="0">
                  <c:v>Ajio</c:v>
                </c:pt>
                <c:pt idx="1">
                  <c:v>Amazon</c:v>
                </c:pt>
                <c:pt idx="2">
                  <c:v>Flipkart</c:v>
                </c:pt>
                <c:pt idx="3">
                  <c:v>Meesho</c:v>
                </c:pt>
                <c:pt idx="4">
                  <c:v>Myntra</c:v>
                </c:pt>
                <c:pt idx="5">
                  <c:v>Nalli</c:v>
                </c:pt>
                <c:pt idx="6">
                  <c:v>Others</c:v>
                </c:pt>
              </c:strCache>
            </c:strRef>
          </c:cat>
          <c:val>
            <c:numRef>
              <c:f>channels!$B$4:$B$10</c:f>
              <c:numCache>
                <c:formatCode>0.0%</c:formatCode>
                <c:ptCount val="7"/>
                <c:pt idx="0">
                  <c:v>6.1485489424495818E-2</c:v>
                </c:pt>
                <c:pt idx="1">
                  <c:v>0.35587801278898179</c:v>
                </c:pt>
                <c:pt idx="2">
                  <c:v>0.21077225774717168</c:v>
                </c:pt>
                <c:pt idx="3">
                  <c:v>4.1318248893261189E-2</c:v>
                </c:pt>
                <c:pt idx="4">
                  <c:v>0.23831775700934579</c:v>
                </c:pt>
                <c:pt idx="5">
                  <c:v>5.1155927201180521E-2</c:v>
                </c:pt>
                <c:pt idx="6">
                  <c:v>4.1072306935563206E-2</c:v>
                </c:pt>
              </c:numCache>
            </c:numRef>
          </c:val>
          <c:extLst>
            <c:ext xmlns:c16="http://schemas.microsoft.com/office/drawing/2014/chart" uri="{C3380CC4-5D6E-409C-BE32-E72D297353CC}">
              <c16:uniqueId val="{0000000E-04F5-4B48-B8C7-6E09538065E9}"/>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5">
  <a:schemeClr val="accent2"/>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26">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4"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styleClr val="auto"/>
    </cs:fillRef>
    <cs:effectRef idx="0"/>
    <cs:fontRef idx="minor">
      <a:schemeClr val="lt1"/>
    </cs:fontRef>
    <cs:spPr>
      <a:solidFill>
        <a:schemeClr val="phClr">
          <a:alpha val="70000"/>
        </a:schemeClr>
      </a:solidFill>
    </cs:spPr>
    <cs:defRPr sz="1197"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586B75A-687E-405C-8A0B-8D00578BA2C3}" type="datetimeFigureOut">
              <a:rPr lang="en-US" smtClean="0"/>
              <a:pPr/>
              <a:t>5/28/2024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4FAB73BC-B049-4115-A692-8D63A059BFB8}"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70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5/28/2024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0459119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128303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10433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7246910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109190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715130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14457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9225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72765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7149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5/28/2024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94966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5/28/2024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0246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5/28/2024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8707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5/28/2024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68854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5/28/2024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6918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5/28/2024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63299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586B75A-687E-405C-8A0B-8D00578BA2C3}" type="datetimeFigureOut">
              <a:rPr lang="en-US" smtClean="0"/>
              <a:pPr/>
              <a:t>5/28/2024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619185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lto:jainanamika1505@gmail.com"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64641-4F92-4CF5-AEE0-AA7F31829003}"/>
              </a:ext>
            </a:extLst>
          </p:cNvPr>
          <p:cNvSpPr>
            <a:spLocks noGrp="1"/>
          </p:cNvSpPr>
          <p:nvPr>
            <p:ph type="ctrTitle"/>
          </p:nvPr>
        </p:nvSpPr>
        <p:spPr>
          <a:xfrm>
            <a:off x="3392557" y="1298448"/>
            <a:ext cx="4992491" cy="1378491"/>
          </a:xfrm>
        </p:spPr>
        <p:txBody>
          <a:bodyPr/>
          <a:lstStyle/>
          <a:p>
            <a:r>
              <a:rPr lang="en-US" dirty="0"/>
              <a:t>Excel Dashboard</a:t>
            </a:r>
          </a:p>
        </p:txBody>
      </p:sp>
      <p:sp>
        <p:nvSpPr>
          <p:cNvPr id="3" name="Subtitle 2">
            <a:extLst>
              <a:ext uri="{FF2B5EF4-FFF2-40B4-BE49-F238E27FC236}">
                <a16:creationId xmlns:a16="http://schemas.microsoft.com/office/drawing/2014/main" id="{50805E83-23E8-4BEA-A561-41772EC518D2}"/>
              </a:ext>
            </a:extLst>
          </p:cNvPr>
          <p:cNvSpPr>
            <a:spLocks noGrp="1"/>
          </p:cNvSpPr>
          <p:nvPr>
            <p:ph type="subTitle" idx="1"/>
          </p:nvPr>
        </p:nvSpPr>
        <p:spPr>
          <a:xfrm>
            <a:off x="2663686" y="2769704"/>
            <a:ext cx="6917636" cy="927653"/>
          </a:xfrm>
        </p:spPr>
        <p:txBody>
          <a:bodyPr>
            <a:normAutofit/>
          </a:bodyPr>
          <a:lstStyle/>
          <a:p>
            <a:r>
              <a:rPr lang="en-US" sz="4000" u="sng" dirty="0"/>
              <a:t>Vrinda Store Annual Report 2022</a:t>
            </a:r>
          </a:p>
        </p:txBody>
      </p:sp>
    </p:spTree>
    <p:extLst>
      <p:ext uri="{BB962C8B-B14F-4D97-AF65-F5344CB8AC3E}">
        <p14:creationId xmlns:p14="http://schemas.microsoft.com/office/powerpoint/2010/main" val="4141893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D153E-DFF6-4C36-BF58-2EE23F4BBBF9}"/>
              </a:ext>
            </a:extLst>
          </p:cNvPr>
          <p:cNvSpPr>
            <a:spLocks noGrp="1"/>
          </p:cNvSpPr>
          <p:nvPr>
            <p:ph type="title"/>
          </p:nvPr>
        </p:nvSpPr>
        <p:spPr/>
        <p:txBody>
          <a:bodyPr/>
          <a:lstStyle/>
          <a:p>
            <a:r>
              <a:rPr lang="en-US" dirty="0"/>
              <a:t>Objective: </a:t>
            </a:r>
          </a:p>
        </p:txBody>
      </p:sp>
      <p:sp>
        <p:nvSpPr>
          <p:cNvPr id="3" name="Content Placeholder 2">
            <a:extLst>
              <a:ext uri="{FF2B5EF4-FFF2-40B4-BE49-F238E27FC236}">
                <a16:creationId xmlns:a16="http://schemas.microsoft.com/office/drawing/2014/main" id="{41728E39-A908-40E8-A861-216C25AF9DA0}"/>
              </a:ext>
            </a:extLst>
          </p:cNvPr>
          <p:cNvSpPr>
            <a:spLocks noGrp="1"/>
          </p:cNvSpPr>
          <p:nvPr>
            <p:ph idx="1"/>
          </p:nvPr>
        </p:nvSpPr>
        <p:spPr/>
        <p:txBody>
          <a:bodyPr/>
          <a:lstStyle/>
          <a:p>
            <a:r>
              <a:rPr lang="en-US" dirty="0"/>
              <a:t>The objective of the Vrinda Store Sales Dashboard for 2022 is to provide a comprehensive, real-time visualization of the store's sales performance throughout the year. This dashboard aims to assist stakeholders, including store managers, marketing teams, and executives, in making informed decisions by presenting key sales metrics and trends in an easily understandable format</a:t>
            </a:r>
          </a:p>
        </p:txBody>
      </p:sp>
    </p:spTree>
    <p:extLst>
      <p:ext uri="{BB962C8B-B14F-4D97-AF65-F5344CB8AC3E}">
        <p14:creationId xmlns:p14="http://schemas.microsoft.com/office/powerpoint/2010/main" val="1498935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FD159-A16F-488E-9537-C30274C691B1}"/>
              </a:ext>
            </a:extLst>
          </p:cNvPr>
          <p:cNvSpPr>
            <a:spLocks noGrp="1"/>
          </p:cNvSpPr>
          <p:nvPr>
            <p:ph type="title"/>
          </p:nvPr>
        </p:nvSpPr>
        <p:spPr/>
        <p:txBody>
          <a:bodyPr/>
          <a:lstStyle/>
          <a:p>
            <a:r>
              <a:rPr lang="en-US" dirty="0"/>
              <a:t>Insight 1: Trends of Monthly Sales</a:t>
            </a:r>
          </a:p>
        </p:txBody>
      </p:sp>
      <p:graphicFrame>
        <p:nvGraphicFramePr>
          <p:cNvPr id="4" name="Content Placeholder 3">
            <a:extLst>
              <a:ext uri="{FF2B5EF4-FFF2-40B4-BE49-F238E27FC236}">
                <a16:creationId xmlns:a16="http://schemas.microsoft.com/office/drawing/2014/main" id="{3E7CB4B3-7578-4C0F-912C-725DFF3B998D}"/>
              </a:ext>
            </a:extLst>
          </p:cNvPr>
          <p:cNvGraphicFramePr>
            <a:graphicFrameLocks noGrp="1"/>
          </p:cNvGraphicFramePr>
          <p:nvPr>
            <p:ph idx="1"/>
            <p:extLst>
              <p:ext uri="{D42A27DB-BD31-4B8C-83A1-F6EECF244321}">
                <p14:modId xmlns:p14="http://schemas.microsoft.com/office/powerpoint/2010/main" val="1357155151"/>
              </p:ext>
            </p:extLst>
          </p:nvPr>
        </p:nvGraphicFramePr>
        <p:xfrm>
          <a:off x="1295400" y="2557463"/>
          <a:ext cx="9601200" cy="33178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43231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35EC7-A928-4750-9EE0-48395301AF50}"/>
              </a:ext>
            </a:extLst>
          </p:cNvPr>
          <p:cNvSpPr>
            <a:spLocks noGrp="1"/>
          </p:cNvSpPr>
          <p:nvPr>
            <p:ph type="title"/>
          </p:nvPr>
        </p:nvSpPr>
        <p:spPr>
          <a:xfrm>
            <a:off x="437322" y="982132"/>
            <a:ext cx="10959548" cy="1303867"/>
          </a:xfrm>
        </p:spPr>
        <p:txBody>
          <a:bodyPr>
            <a:normAutofit fontScale="90000"/>
          </a:bodyPr>
          <a:lstStyle/>
          <a:p>
            <a:r>
              <a:rPr lang="en-US" dirty="0"/>
              <a:t>Insight 2:Comparation between men and women sales</a:t>
            </a:r>
          </a:p>
        </p:txBody>
      </p:sp>
      <p:graphicFrame>
        <p:nvGraphicFramePr>
          <p:cNvPr id="4" name="Content Placeholder 3">
            <a:extLst>
              <a:ext uri="{FF2B5EF4-FFF2-40B4-BE49-F238E27FC236}">
                <a16:creationId xmlns:a16="http://schemas.microsoft.com/office/drawing/2014/main" id="{0EBCC7A7-116F-4F35-A712-C62D1A49C6EB}"/>
              </a:ext>
            </a:extLst>
          </p:cNvPr>
          <p:cNvGraphicFramePr>
            <a:graphicFrameLocks noGrp="1"/>
          </p:cNvGraphicFramePr>
          <p:nvPr>
            <p:ph idx="1"/>
            <p:extLst>
              <p:ext uri="{D42A27DB-BD31-4B8C-83A1-F6EECF244321}">
                <p14:modId xmlns:p14="http://schemas.microsoft.com/office/powerpoint/2010/main" val="246391776"/>
              </p:ext>
            </p:extLst>
          </p:nvPr>
        </p:nvGraphicFramePr>
        <p:xfrm>
          <a:off x="2133600" y="2557670"/>
          <a:ext cx="6281530" cy="36708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55455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8F934-F9A0-4FCE-8F60-829F40DBBCFE}"/>
              </a:ext>
            </a:extLst>
          </p:cNvPr>
          <p:cNvSpPr>
            <a:spLocks noGrp="1"/>
          </p:cNvSpPr>
          <p:nvPr>
            <p:ph type="title"/>
          </p:nvPr>
        </p:nvSpPr>
        <p:spPr>
          <a:xfrm>
            <a:off x="1295402" y="982133"/>
            <a:ext cx="9601196" cy="992442"/>
          </a:xfrm>
        </p:spPr>
        <p:txBody>
          <a:bodyPr/>
          <a:lstStyle/>
          <a:p>
            <a:r>
              <a:rPr lang="en-US" dirty="0"/>
              <a:t>Insight 3: order status </a:t>
            </a:r>
          </a:p>
        </p:txBody>
      </p:sp>
      <p:graphicFrame>
        <p:nvGraphicFramePr>
          <p:cNvPr id="4" name="Content Placeholder 3">
            <a:extLst>
              <a:ext uri="{FF2B5EF4-FFF2-40B4-BE49-F238E27FC236}">
                <a16:creationId xmlns:a16="http://schemas.microsoft.com/office/drawing/2014/main" id="{3DED1CBE-5843-4190-9BE8-8C0C7713789B}"/>
              </a:ext>
            </a:extLst>
          </p:cNvPr>
          <p:cNvGraphicFramePr>
            <a:graphicFrameLocks noGrp="1"/>
          </p:cNvGraphicFramePr>
          <p:nvPr>
            <p:ph idx="1"/>
            <p:extLst>
              <p:ext uri="{D42A27DB-BD31-4B8C-83A1-F6EECF244321}">
                <p14:modId xmlns:p14="http://schemas.microsoft.com/office/powerpoint/2010/main" val="1698035921"/>
              </p:ext>
            </p:extLst>
          </p:nvPr>
        </p:nvGraphicFramePr>
        <p:xfrm>
          <a:off x="2610678" y="2557463"/>
          <a:ext cx="6665844" cy="36578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16129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A376A-FD31-4262-BA6B-BBBC03131C81}"/>
              </a:ext>
            </a:extLst>
          </p:cNvPr>
          <p:cNvSpPr>
            <a:spLocks noGrp="1"/>
          </p:cNvSpPr>
          <p:nvPr>
            <p:ph type="title"/>
          </p:nvPr>
        </p:nvSpPr>
        <p:spPr/>
        <p:txBody>
          <a:bodyPr/>
          <a:lstStyle/>
          <a:p>
            <a:r>
              <a:rPr lang="en-US" dirty="0"/>
              <a:t>Insight 4:Sales in top five States</a:t>
            </a:r>
          </a:p>
        </p:txBody>
      </p:sp>
      <p:graphicFrame>
        <p:nvGraphicFramePr>
          <p:cNvPr id="4" name="Content Placeholder 3">
            <a:extLst>
              <a:ext uri="{FF2B5EF4-FFF2-40B4-BE49-F238E27FC236}">
                <a16:creationId xmlns:a16="http://schemas.microsoft.com/office/drawing/2014/main" id="{57B19CBA-832D-44A3-AA34-A84704AD4565}"/>
              </a:ext>
            </a:extLst>
          </p:cNvPr>
          <p:cNvGraphicFramePr>
            <a:graphicFrameLocks noGrp="1"/>
          </p:cNvGraphicFramePr>
          <p:nvPr>
            <p:ph idx="1"/>
            <p:extLst>
              <p:ext uri="{D42A27DB-BD31-4B8C-83A1-F6EECF244321}">
                <p14:modId xmlns:p14="http://schemas.microsoft.com/office/powerpoint/2010/main" val="597532874"/>
              </p:ext>
            </p:extLst>
          </p:nvPr>
        </p:nvGraphicFramePr>
        <p:xfrm>
          <a:off x="2120347" y="2557463"/>
          <a:ext cx="8507895" cy="33178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0631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355FD-5470-4F49-8924-2A31FB3E051A}"/>
              </a:ext>
            </a:extLst>
          </p:cNvPr>
          <p:cNvSpPr>
            <a:spLocks noGrp="1"/>
          </p:cNvSpPr>
          <p:nvPr>
            <p:ph type="title"/>
          </p:nvPr>
        </p:nvSpPr>
        <p:spPr/>
        <p:txBody>
          <a:bodyPr/>
          <a:lstStyle/>
          <a:p>
            <a:r>
              <a:rPr lang="en-US" dirty="0"/>
              <a:t>Insight 5: different age group and sales </a:t>
            </a:r>
          </a:p>
        </p:txBody>
      </p:sp>
      <p:graphicFrame>
        <p:nvGraphicFramePr>
          <p:cNvPr id="4" name="Content Placeholder 3">
            <a:extLst>
              <a:ext uri="{FF2B5EF4-FFF2-40B4-BE49-F238E27FC236}">
                <a16:creationId xmlns:a16="http://schemas.microsoft.com/office/drawing/2014/main" id="{0D3DBACA-DFF2-42D2-9043-69D5667C906B}"/>
              </a:ext>
            </a:extLst>
          </p:cNvPr>
          <p:cNvGraphicFramePr>
            <a:graphicFrameLocks noGrp="1"/>
          </p:cNvGraphicFramePr>
          <p:nvPr>
            <p:ph idx="1"/>
            <p:extLst>
              <p:ext uri="{D42A27DB-BD31-4B8C-83A1-F6EECF244321}">
                <p14:modId xmlns:p14="http://schemas.microsoft.com/office/powerpoint/2010/main" val="955235997"/>
              </p:ext>
            </p:extLst>
          </p:nvPr>
        </p:nvGraphicFramePr>
        <p:xfrm>
          <a:off x="1749287" y="2557463"/>
          <a:ext cx="7977810" cy="36313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28400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652EC-18C0-4CBE-B2EA-4C28437A79CD}"/>
              </a:ext>
            </a:extLst>
          </p:cNvPr>
          <p:cNvSpPr>
            <a:spLocks noGrp="1"/>
          </p:cNvSpPr>
          <p:nvPr>
            <p:ph type="title"/>
          </p:nvPr>
        </p:nvSpPr>
        <p:spPr/>
        <p:txBody>
          <a:bodyPr>
            <a:normAutofit fontScale="90000"/>
          </a:bodyPr>
          <a:lstStyle/>
          <a:p>
            <a:r>
              <a:rPr lang="en-US" dirty="0"/>
              <a:t>Insight 6: Orders Through Different Channels</a:t>
            </a:r>
          </a:p>
        </p:txBody>
      </p:sp>
      <p:graphicFrame>
        <p:nvGraphicFramePr>
          <p:cNvPr id="6" name="Content Placeholder 5">
            <a:extLst>
              <a:ext uri="{FF2B5EF4-FFF2-40B4-BE49-F238E27FC236}">
                <a16:creationId xmlns:a16="http://schemas.microsoft.com/office/drawing/2014/main" id="{09CF4566-BA0E-4ADD-9B4B-0B7375D07D25}"/>
              </a:ext>
            </a:extLst>
          </p:cNvPr>
          <p:cNvGraphicFramePr>
            <a:graphicFrameLocks noGrp="1"/>
          </p:cNvGraphicFramePr>
          <p:nvPr>
            <p:ph idx="1"/>
            <p:extLst>
              <p:ext uri="{D42A27DB-BD31-4B8C-83A1-F6EECF244321}">
                <p14:modId xmlns:p14="http://schemas.microsoft.com/office/powerpoint/2010/main" val="2580511632"/>
              </p:ext>
            </p:extLst>
          </p:nvPr>
        </p:nvGraphicFramePr>
        <p:xfrm>
          <a:off x="2756452" y="2557463"/>
          <a:ext cx="6559826" cy="33178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63851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35E8C-DF07-44A2-9B46-CB48AE9F76D4}"/>
              </a:ext>
            </a:extLst>
          </p:cNvPr>
          <p:cNvSpPr>
            <a:spLocks noGrp="1"/>
          </p:cNvSpPr>
          <p:nvPr>
            <p:ph type="title"/>
          </p:nvPr>
        </p:nvSpPr>
        <p:spPr/>
        <p:txBody>
          <a:bodyPr>
            <a:normAutofit/>
          </a:bodyPr>
          <a:lstStyle/>
          <a:p>
            <a:r>
              <a:rPr lang="en-US" sz="6600" dirty="0">
                <a:solidFill>
                  <a:schemeClr val="accent1">
                    <a:lumMod val="75000"/>
                  </a:schemeClr>
                </a:solidFill>
              </a:rPr>
              <a:t>Thank You</a:t>
            </a:r>
          </a:p>
        </p:txBody>
      </p:sp>
      <p:sp>
        <p:nvSpPr>
          <p:cNvPr id="3" name="Text Placeholder 2">
            <a:extLst>
              <a:ext uri="{FF2B5EF4-FFF2-40B4-BE49-F238E27FC236}">
                <a16:creationId xmlns:a16="http://schemas.microsoft.com/office/drawing/2014/main" id="{AE9B0AD0-6409-42B1-8B43-1FBB5F579095}"/>
              </a:ext>
            </a:extLst>
          </p:cNvPr>
          <p:cNvSpPr>
            <a:spLocks noGrp="1"/>
          </p:cNvSpPr>
          <p:nvPr>
            <p:ph type="body" idx="1"/>
          </p:nvPr>
        </p:nvSpPr>
        <p:spPr>
          <a:xfrm>
            <a:off x="2015067" y="3846051"/>
            <a:ext cx="8158690" cy="1534332"/>
          </a:xfrm>
        </p:spPr>
        <p:txBody>
          <a:bodyPr>
            <a:normAutofit/>
          </a:bodyPr>
          <a:lstStyle/>
          <a:p>
            <a:r>
              <a:rPr lang="en-US" dirty="0">
                <a:solidFill>
                  <a:schemeClr val="accent1"/>
                </a:solidFill>
              </a:rPr>
              <a:t>Anamika Jain   </a:t>
            </a:r>
          </a:p>
          <a:p>
            <a:r>
              <a:rPr lang="en-US" dirty="0">
                <a:hlinkClick r:id="rId2"/>
              </a:rPr>
              <a:t>jainanamika1505@gmail.com</a:t>
            </a:r>
            <a:endParaRPr lang="en-US" dirty="0"/>
          </a:p>
          <a:p>
            <a:endParaRPr lang="en-US" dirty="0"/>
          </a:p>
          <a:p>
            <a:endParaRPr lang="en-US" dirty="0"/>
          </a:p>
        </p:txBody>
      </p:sp>
    </p:spTree>
    <p:extLst>
      <p:ext uri="{BB962C8B-B14F-4D97-AF65-F5344CB8AC3E}">
        <p14:creationId xmlns:p14="http://schemas.microsoft.com/office/powerpoint/2010/main" val="215796716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23</TotalTime>
  <Words>155</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Garamond</vt:lpstr>
      <vt:lpstr>Organic</vt:lpstr>
      <vt:lpstr>Excel Dashboard</vt:lpstr>
      <vt:lpstr>Objective: </vt:lpstr>
      <vt:lpstr>Insight 1: Trends of Monthly Sales</vt:lpstr>
      <vt:lpstr>Insight 2:Comparation between men and women sales</vt:lpstr>
      <vt:lpstr>Insight 3: order status </vt:lpstr>
      <vt:lpstr>Insight 4:Sales in top five States</vt:lpstr>
      <vt:lpstr>Insight 5: different age group and sales </vt:lpstr>
      <vt:lpstr>Insight 6: Orders Through Different Channels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 Dashboard</dc:title>
  <dc:creator>DELL</dc:creator>
  <cp:lastModifiedBy>DELL</cp:lastModifiedBy>
  <cp:revision>3</cp:revision>
  <dcterms:created xsi:type="dcterms:W3CDTF">2024-05-28T15:23:59Z</dcterms:created>
  <dcterms:modified xsi:type="dcterms:W3CDTF">2024-05-28T15:47:09Z</dcterms:modified>
</cp:coreProperties>
</file>