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2B1B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D8FE87-F171-40B9-80D0-678DD267E756}"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408986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D8FE87-F171-40B9-80D0-678DD267E756}"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307829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D8FE87-F171-40B9-80D0-678DD267E756}"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279028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D8FE87-F171-40B9-80D0-678DD267E756}"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6CA8A-C59F-4341-A147-AABA67AD00C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690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D8FE87-F171-40B9-80D0-678DD267E756}"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743597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D8FE87-F171-40B9-80D0-678DD267E756}" type="datetimeFigureOut">
              <a:rPr lang="en-IN" smtClean="0"/>
              <a:t>15-08-2022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39934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D8FE87-F171-40B9-80D0-678DD267E756}" type="datetimeFigureOut">
              <a:rPr lang="en-IN" smtClean="0"/>
              <a:t>15-08-2022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179634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8FE87-F171-40B9-80D0-678DD267E756}"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852104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8FE87-F171-40B9-80D0-678DD267E756}"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231049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8FE87-F171-40B9-80D0-678DD267E756}"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270336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8FE87-F171-40B9-80D0-678DD267E756}"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330157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D8FE87-F171-40B9-80D0-678DD267E756}"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142352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D8FE87-F171-40B9-80D0-678DD267E756}" type="datetimeFigureOut">
              <a:rPr lang="en-IN" smtClean="0"/>
              <a:t>15-08-2022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284311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D8FE87-F171-40B9-80D0-678DD267E756}" type="datetimeFigureOut">
              <a:rPr lang="en-IN" smtClean="0"/>
              <a:t>15-08-2022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406512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5D8FE87-F171-40B9-80D0-678DD267E756}" type="datetimeFigureOut">
              <a:rPr lang="en-IN" smtClean="0"/>
              <a:t>15-08-2022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42930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D8FE87-F171-40B9-80D0-678DD267E756}"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312369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D8FE87-F171-40B9-80D0-678DD267E756}"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6CA8A-C59F-4341-A147-AABA67AD00C3}" type="slidenum">
              <a:rPr lang="en-IN" smtClean="0"/>
              <a:t>‹#›</a:t>
            </a:fld>
            <a:endParaRPr lang="en-IN"/>
          </a:p>
        </p:txBody>
      </p:sp>
    </p:spTree>
    <p:extLst>
      <p:ext uri="{BB962C8B-B14F-4D97-AF65-F5344CB8AC3E}">
        <p14:creationId xmlns:p14="http://schemas.microsoft.com/office/powerpoint/2010/main" val="252234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5D8FE87-F171-40B9-80D0-678DD267E756}" type="datetimeFigureOut">
              <a:rPr lang="en-IN" smtClean="0"/>
              <a:t>15-08-2022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C26CA8A-C59F-4341-A147-AABA67AD00C3}" type="slidenum">
              <a:rPr lang="en-IN" smtClean="0"/>
              <a:t>‹#›</a:t>
            </a:fld>
            <a:endParaRPr lang="en-IN"/>
          </a:p>
        </p:txBody>
      </p:sp>
    </p:spTree>
    <p:extLst>
      <p:ext uri="{BB962C8B-B14F-4D97-AF65-F5344CB8AC3E}">
        <p14:creationId xmlns:p14="http://schemas.microsoft.com/office/powerpoint/2010/main" val="1783504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C88BB-D6DF-3F66-318D-7D71644020BA}"/>
              </a:ext>
            </a:extLst>
          </p:cNvPr>
          <p:cNvSpPr txBox="1"/>
          <p:nvPr/>
        </p:nvSpPr>
        <p:spPr>
          <a:xfrm>
            <a:off x="1963554" y="500513"/>
            <a:ext cx="8817222" cy="923330"/>
          </a:xfrm>
          <a:prstGeom prst="rect">
            <a:avLst/>
          </a:prstGeom>
          <a:noFill/>
        </p:spPr>
        <p:txBody>
          <a:bodyPr wrap="none" rtlCol="0">
            <a:spAutoFit/>
          </a:bodyPr>
          <a:lstStyle/>
          <a:p>
            <a:r>
              <a:rPr lang="en-US" sz="5400" b="1" dirty="0">
                <a:solidFill>
                  <a:schemeClr val="bg2">
                    <a:lumMod val="50000"/>
                  </a:schemeClr>
                </a:solidFill>
                <a:latin typeface="Maiandra GD" panose="020E0502030308020204" pitchFamily="34" charset="0"/>
              </a:rPr>
              <a:t>PATNA WOMENS COLLEGE</a:t>
            </a:r>
            <a:endParaRPr lang="en-IN" sz="5400" b="1" dirty="0">
              <a:solidFill>
                <a:schemeClr val="bg2">
                  <a:lumMod val="50000"/>
                </a:schemeClr>
              </a:solidFill>
              <a:latin typeface="Maiandra GD" panose="020E0502030308020204" pitchFamily="34" charset="0"/>
            </a:endParaRPr>
          </a:p>
        </p:txBody>
      </p:sp>
      <p:sp>
        <p:nvSpPr>
          <p:cNvPr id="7" name="TextBox 6">
            <a:extLst>
              <a:ext uri="{FF2B5EF4-FFF2-40B4-BE49-F238E27FC236}">
                <a16:creationId xmlns:a16="http://schemas.microsoft.com/office/drawing/2014/main" id="{0CA070B1-3B81-4CBF-B2B3-27B250FDF6B4}"/>
              </a:ext>
            </a:extLst>
          </p:cNvPr>
          <p:cNvSpPr txBox="1"/>
          <p:nvPr/>
        </p:nvSpPr>
        <p:spPr>
          <a:xfrm>
            <a:off x="3183556" y="2033958"/>
            <a:ext cx="6097604" cy="400110"/>
          </a:xfrm>
          <a:prstGeom prst="rect">
            <a:avLst/>
          </a:prstGeom>
          <a:noFill/>
        </p:spPr>
        <p:txBody>
          <a:bodyPr wrap="square">
            <a:spAutoFit/>
          </a:bodyPr>
          <a:lstStyle/>
          <a:p>
            <a:r>
              <a:rPr lang="en-US" sz="2000" dirty="0">
                <a:latin typeface="Copperplate Gothic Bold" panose="020E0705020206020404" pitchFamily="34" charset="0"/>
              </a:rPr>
              <a:t>1</a:t>
            </a:r>
            <a:r>
              <a:rPr lang="en-US" sz="2000" baseline="30000" dirty="0">
                <a:latin typeface="Copperplate Gothic Bold" panose="020E0705020206020404" pitchFamily="34" charset="0"/>
              </a:rPr>
              <a:t>st</a:t>
            </a:r>
            <a:r>
              <a:rPr lang="en-US" sz="2000" dirty="0">
                <a:latin typeface="Copperplate Gothic Bold" panose="020E0705020206020404" pitchFamily="34" charset="0"/>
              </a:rPr>
              <a:t> ASSIGNMENT OF OPERATING SYSTEM</a:t>
            </a:r>
            <a:endParaRPr lang="en-IN" sz="2000" dirty="0">
              <a:latin typeface="Copperplate Gothic Bold" panose="020E0705020206020404" pitchFamily="34" charset="0"/>
            </a:endParaRPr>
          </a:p>
        </p:txBody>
      </p:sp>
      <p:sp>
        <p:nvSpPr>
          <p:cNvPr id="9" name="TextBox 8">
            <a:extLst>
              <a:ext uri="{FF2B5EF4-FFF2-40B4-BE49-F238E27FC236}">
                <a16:creationId xmlns:a16="http://schemas.microsoft.com/office/drawing/2014/main" id="{05F0012F-B33C-A83D-1028-4F96858D9FD6}"/>
              </a:ext>
            </a:extLst>
          </p:cNvPr>
          <p:cNvSpPr txBox="1"/>
          <p:nvPr/>
        </p:nvSpPr>
        <p:spPr>
          <a:xfrm>
            <a:off x="514952" y="2905780"/>
            <a:ext cx="2897204" cy="461665"/>
          </a:xfrm>
          <a:prstGeom prst="rect">
            <a:avLst/>
          </a:prstGeom>
          <a:noFill/>
        </p:spPr>
        <p:txBody>
          <a:bodyPr wrap="square" rtlCol="0">
            <a:spAutoFit/>
          </a:bodyPr>
          <a:lstStyle/>
          <a:p>
            <a:r>
              <a:rPr lang="en-US" sz="2400" b="1" dirty="0">
                <a:solidFill>
                  <a:srgbClr val="7030A0"/>
                </a:solidFill>
              </a:rPr>
              <a:t>SUBMITTED TO:</a:t>
            </a:r>
            <a:endParaRPr lang="en-IN" sz="2400" b="1" dirty="0">
              <a:solidFill>
                <a:srgbClr val="7030A0"/>
              </a:solidFill>
            </a:endParaRPr>
          </a:p>
        </p:txBody>
      </p:sp>
      <p:sp>
        <p:nvSpPr>
          <p:cNvPr id="10" name="TextBox 9">
            <a:extLst>
              <a:ext uri="{FF2B5EF4-FFF2-40B4-BE49-F238E27FC236}">
                <a16:creationId xmlns:a16="http://schemas.microsoft.com/office/drawing/2014/main" id="{C97EF610-1CB0-2079-55A4-37E00D2296B8}"/>
              </a:ext>
            </a:extLst>
          </p:cNvPr>
          <p:cNvSpPr txBox="1"/>
          <p:nvPr/>
        </p:nvSpPr>
        <p:spPr>
          <a:xfrm>
            <a:off x="608799" y="3290501"/>
            <a:ext cx="2574757" cy="400110"/>
          </a:xfrm>
          <a:prstGeom prst="rect">
            <a:avLst/>
          </a:prstGeom>
          <a:noFill/>
        </p:spPr>
        <p:txBody>
          <a:bodyPr wrap="square" rtlCol="0">
            <a:spAutoFit/>
          </a:bodyPr>
          <a:lstStyle/>
          <a:p>
            <a:r>
              <a:rPr lang="en-US" sz="2000" b="1" dirty="0">
                <a:solidFill>
                  <a:srgbClr val="00B050"/>
                </a:solidFill>
              </a:rPr>
              <a:t>SUSHMITA MAM</a:t>
            </a:r>
            <a:endParaRPr lang="en-IN" sz="2000" b="1" dirty="0">
              <a:solidFill>
                <a:srgbClr val="00B050"/>
              </a:solidFill>
            </a:endParaRPr>
          </a:p>
        </p:txBody>
      </p:sp>
      <p:sp>
        <p:nvSpPr>
          <p:cNvPr id="12" name="TextBox 11">
            <a:extLst>
              <a:ext uri="{FF2B5EF4-FFF2-40B4-BE49-F238E27FC236}">
                <a16:creationId xmlns:a16="http://schemas.microsoft.com/office/drawing/2014/main" id="{54A08BF6-C603-62E1-2767-7F09A4A005AB}"/>
              </a:ext>
            </a:extLst>
          </p:cNvPr>
          <p:cNvSpPr txBox="1"/>
          <p:nvPr/>
        </p:nvSpPr>
        <p:spPr>
          <a:xfrm>
            <a:off x="6587690" y="3006689"/>
            <a:ext cx="5047647" cy="461665"/>
          </a:xfrm>
          <a:prstGeom prst="rect">
            <a:avLst/>
          </a:prstGeom>
          <a:noFill/>
        </p:spPr>
        <p:txBody>
          <a:bodyPr wrap="square" rtlCol="0">
            <a:spAutoFit/>
          </a:bodyPr>
          <a:lstStyle/>
          <a:p>
            <a:r>
              <a:rPr lang="en-US" sz="2400" b="1" dirty="0">
                <a:solidFill>
                  <a:srgbClr val="FF0066"/>
                </a:solidFill>
              </a:rPr>
              <a:t>SUBMITTED BY:</a:t>
            </a:r>
            <a:endParaRPr lang="en-IN" sz="2400" b="1" dirty="0">
              <a:solidFill>
                <a:srgbClr val="FF0066"/>
              </a:solidFill>
            </a:endParaRPr>
          </a:p>
        </p:txBody>
      </p:sp>
      <p:sp>
        <p:nvSpPr>
          <p:cNvPr id="13" name="TextBox 12">
            <a:extLst>
              <a:ext uri="{FF2B5EF4-FFF2-40B4-BE49-F238E27FC236}">
                <a16:creationId xmlns:a16="http://schemas.microsoft.com/office/drawing/2014/main" id="{BD4310A2-FBC4-AD13-CE35-837E982C100B}"/>
              </a:ext>
            </a:extLst>
          </p:cNvPr>
          <p:cNvSpPr txBox="1"/>
          <p:nvPr/>
        </p:nvSpPr>
        <p:spPr>
          <a:xfrm>
            <a:off x="6667897" y="3642870"/>
            <a:ext cx="3397717" cy="369332"/>
          </a:xfrm>
          <a:prstGeom prst="rect">
            <a:avLst/>
          </a:prstGeom>
          <a:noFill/>
        </p:spPr>
        <p:txBody>
          <a:bodyPr wrap="square" rtlCol="0">
            <a:spAutoFit/>
          </a:bodyPr>
          <a:lstStyle/>
          <a:p>
            <a:r>
              <a:rPr lang="en-US" b="1" dirty="0">
                <a:solidFill>
                  <a:srgbClr val="FF0000"/>
                </a:solidFill>
              </a:rPr>
              <a:t>NAME: ANAMIKA BASU</a:t>
            </a:r>
          </a:p>
        </p:txBody>
      </p:sp>
      <p:sp>
        <p:nvSpPr>
          <p:cNvPr id="15" name="TextBox 14">
            <a:extLst>
              <a:ext uri="{FF2B5EF4-FFF2-40B4-BE49-F238E27FC236}">
                <a16:creationId xmlns:a16="http://schemas.microsoft.com/office/drawing/2014/main" id="{B48A6BB1-97AC-185D-0F1E-6E7BFDAADD5E}"/>
              </a:ext>
            </a:extLst>
          </p:cNvPr>
          <p:cNvSpPr txBox="1"/>
          <p:nvPr/>
        </p:nvSpPr>
        <p:spPr>
          <a:xfrm>
            <a:off x="6617369" y="4758429"/>
            <a:ext cx="4389121" cy="369332"/>
          </a:xfrm>
          <a:prstGeom prst="rect">
            <a:avLst/>
          </a:prstGeom>
          <a:noFill/>
        </p:spPr>
        <p:txBody>
          <a:bodyPr wrap="square" rtlCol="0">
            <a:spAutoFit/>
          </a:bodyPr>
          <a:lstStyle/>
          <a:p>
            <a:r>
              <a:rPr lang="en-US" b="1" dirty="0">
                <a:solidFill>
                  <a:srgbClr val="FF0000"/>
                </a:solidFill>
              </a:rPr>
              <a:t>CLASS ROLL NO. : 92</a:t>
            </a:r>
            <a:endParaRPr lang="en-IN" b="1" dirty="0">
              <a:solidFill>
                <a:srgbClr val="FF0000"/>
              </a:solidFill>
            </a:endParaRPr>
          </a:p>
        </p:txBody>
      </p:sp>
      <p:sp>
        <p:nvSpPr>
          <p:cNvPr id="16" name="TextBox 15">
            <a:extLst>
              <a:ext uri="{FF2B5EF4-FFF2-40B4-BE49-F238E27FC236}">
                <a16:creationId xmlns:a16="http://schemas.microsoft.com/office/drawing/2014/main" id="{D51349EB-05F8-0A9F-B6BF-994837001417}"/>
              </a:ext>
            </a:extLst>
          </p:cNvPr>
          <p:cNvSpPr txBox="1"/>
          <p:nvPr/>
        </p:nvSpPr>
        <p:spPr>
          <a:xfrm>
            <a:off x="6593709" y="5162326"/>
            <a:ext cx="4139346" cy="369332"/>
          </a:xfrm>
          <a:prstGeom prst="rect">
            <a:avLst/>
          </a:prstGeom>
          <a:noFill/>
        </p:spPr>
        <p:txBody>
          <a:bodyPr wrap="square" rtlCol="0">
            <a:spAutoFit/>
          </a:bodyPr>
          <a:lstStyle/>
          <a:p>
            <a:r>
              <a:rPr lang="en-US" b="1" dirty="0">
                <a:solidFill>
                  <a:srgbClr val="FF0000"/>
                </a:solidFill>
              </a:rPr>
              <a:t>EXAM ROLL NO. :21BCA01883</a:t>
            </a:r>
            <a:endParaRPr lang="en-IN" b="1" dirty="0">
              <a:solidFill>
                <a:srgbClr val="FF0000"/>
              </a:solidFill>
            </a:endParaRPr>
          </a:p>
        </p:txBody>
      </p:sp>
      <p:sp>
        <p:nvSpPr>
          <p:cNvPr id="17" name="TextBox 16">
            <a:extLst>
              <a:ext uri="{FF2B5EF4-FFF2-40B4-BE49-F238E27FC236}">
                <a16:creationId xmlns:a16="http://schemas.microsoft.com/office/drawing/2014/main" id="{8683FC61-9418-BF57-33B2-1A28C3A9BE7C}"/>
              </a:ext>
            </a:extLst>
          </p:cNvPr>
          <p:cNvSpPr txBox="1"/>
          <p:nvPr/>
        </p:nvSpPr>
        <p:spPr>
          <a:xfrm>
            <a:off x="6587690" y="5556038"/>
            <a:ext cx="4993907" cy="369332"/>
          </a:xfrm>
          <a:prstGeom prst="rect">
            <a:avLst/>
          </a:prstGeom>
          <a:noFill/>
        </p:spPr>
        <p:txBody>
          <a:bodyPr wrap="square" rtlCol="0">
            <a:spAutoFit/>
          </a:bodyPr>
          <a:lstStyle/>
          <a:p>
            <a:r>
              <a:rPr lang="en-US" b="1" dirty="0">
                <a:solidFill>
                  <a:srgbClr val="FF0000"/>
                </a:solidFill>
              </a:rPr>
              <a:t>REGISTRATION NO. : 21PWC01883</a:t>
            </a:r>
            <a:endParaRPr lang="en-IN" b="1" dirty="0">
              <a:solidFill>
                <a:srgbClr val="FF0000"/>
              </a:solidFill>
            </a:endParaRPr>
          </a:p>
        </p:txBody>
      </p:sp>
      <p:sp>
        <p:nvSpPr>
          <p:cNvPr id="19" name="TextBox 18">
            <a:extLst>
              <a:ext uri="{FF2B5EF4-FFF2-40B4-BE49-F238E27FC236}">
                <a16:creationId xmlns:a16="http://schemas.microsoft.com/office/drawing/2014/main" id="{91C31140-4B7E-5D19-171C-EAAAB2228E07}"/>
              </a:ext>
            </a:extLst>
          </p:cNvPr>
          <p:cNvSpPr txBox="1"/>
          <p:nvPr/>
        </p:nvSpPr>
        <p:spPr>
          <a:xfrm>
            <a:off x="6617369" y="5966819"/>
            <a:ext cx="5397366" cy="369332"/>
          </a:xfrm>
          <a:prstGeom prst="rect">
            <a:avLst/>
          </a:prstGeom>
          <a:noFill/>
        </p:spPr>
        <p:txBody>
          <a:bodyPr wrap="square" rtlCol="0">
            <a:spAutoFit/>
          </a:bodyPr>
          <a:lstStyle/>
          <a:p>
            <a:r>
              <a:rPr lang="en-US" b="1" dirty="0">
                <a:solidFill>
                  <a:srgbClr val="FF0000"/>
                </a:solidFill>
              </a:rPr>
              <a:t>FORM- ID : F-2021-9339</a:t>
            </a:r>
            <a:endParaRPr lang="en-IN" b="1" dirty="0">
              <a:solidFill>
                <a:srgbClr val="FF0000"/>
              </a:solidFill>
            </a:endParaRPr>
          </a:p>
        </p:txBody>
      </p:sp>
      <p:sp>
        <p:nvSpPr>
          <p:cNvPr id="20" name="TextBox 19">
            <a:extLst>
              <a:ext uri="{FF2B5EF4-FFF2-40B4-BE49-F238E27FC236}">
                <a16:creationId xmlns:a16="http://schemas.microsoft.com/office/drawing/2014/main" id="{638371E1-81BA-5A97-1DCB-E363FE6878E6}"/>
              </a:ext>
            </a:extLst>
          </p:cNvPr>
          <p:cNvSpPr txBox="1"/>
          <p:nvPr/>
        </p:nvSpPr>
        <p:spPr>
          <a:xfrm>
            <a:off x="6617369" y="4016914"/>
            <a:ext cx="3409754" cy="369332"/>
          </a:xfrm>
          <a:prstGeom prst="rect">
            <a:avLst/>
          </a:prstGeom>
          <a:noFill/>
        </p:spPr>
        <p:txBody>
          <a:bodyPr wrap="square" rtlCol="0">
            <a:spAutoFit/>
          </a:bodyPr>
          <a:lstStyle/>
          <a:p>
            <a:r>
              <a:rPr lang="en-US" b="1" dirty="0">
                <a:solidFill>
                  <a:srgbClr val="FF0000"/>
                </a:solidFill>
              </a:rPr>
              <a:t>DEPARTMENT : BCA (2</a:t>
            </a:r>
            <a:r>
              <a:rPr lang="en-US" b="1" baseline="30000" dirty="0">
                <a:solidFill>
                  <a:srgbClr val="FF0000"/>
                </a:solidFill>
              </a:rPr>
              <a:t>nd</a:t>
            </a:r>
            <a:r>
              <a:rPr lang="en-US" b="1" dirty="0">
                <a:solidFill>
                  <a:srgbClr val="FF0000"/>
                </a:solidFill>
              </a:rPr>
              <a:t> year)</a:t>
            </a:r>
            <a:endParaRPr lang="en-IN" b="1" dirty="0">
              <a:solidFill>
                <a:srgbClr val="FF0000"/>
              </a:solidFill>
            </a:endParaRPr>
          </a:p>
        </p:txBody>
      </p:sp>
      <p:sp>
        <p:nvSpPr>
          <p:cNvPr id="25" name="TextBox 24">
            <a:extLst>
              <a:ext uri="{FF2B5EF4-FFF2-40B4-BE49-F238E27FC236}">
                <a16:creationId xmlns:a16="http://schemas.microsoft.com/office/drawing/2014/main" id="{6BFF22BE-2DA5-971E-06BF-6D0C42C0A0EC}"/>
              </a:ext>
            </a:extLst>
          </p:cNvPr>
          <p:cNvSpPr txBox="1"/>
          <p:nvPr/>
        </p:nvSpPr>
        <p:spPr>
          <a:xfrm rot="10800000" flipV="1">
            <a:off x="6617369" y="4357832"/>
            <a:ext cx="3159497" cy="369332"/>
          </a:xfrm>
          <a:prstGeom prst="rect">
            <a:avLst/>
          </a:prstGeom>
          <a:noFill/>
        </p:spPr>
        <p:txBody>
          <a:bodyPr wrap="square" rtlCol="0">
            <a:spAutoFit/>
          </a:bodyPr>
          <a:lstStyle/>
          <a:p>
            <a:r>
              <a:rPr lang="en-US" b="1" dirty="0">
                <a:solidFill>
                  <a:srgbClr val="FF0000"/>
                </a:solidFill>
              </a:rPr>
              <a:t>SEMESTER : 3rd</a:t>
            </a:r>
            <a:endParaRPr lang="en-IN" b="1" dirty="0">
              <a:solidFill>
                <a:srgbClr val="FF0000"/>
              </a:solidFill>
            </a:endParaRPr>
          </a:p>
        </p:txBody>
      </p:sp>
      <p:sp>
        <p:nvSpPr>
          <p:cNvPr id="27" name="TextBox 26">
            <a:extLst>
              <a:ext uri="{FF2B5EF4-FFF2-40B4-BE49-F238E27FC236}">
                <a16:creationId xmlns:a16="http://schemas.microsoft.com/office/drawing/2014/main" id="{EFEB9B51-F5A0-5FAF-80D6-827942B499D5}"/>
              </a:ext>
            </a:extLst>
          </p:cNvPr>
          <p:cNvSpPr txBox="1"/>
          <p:nvPr/>
        </p:nvSpPr>
        <p:spPr>
          <a:xfrm>
            <a:off x="4526679" y="2401500"/>
            <a:ext cx="2576765" cy="369332"/>
          </a:xfrm>
          <a:prstGeom prst="rect">
            <a:avLst/>
          </a:prstGeom>
          <a:noFill/>
        </p:spPr>
        <p:txBody>
          <a:bodyPr wrap="square" rtlCol="0">
            <a:spAutoFit/>
          </a:bodyPr>
          <a:lstStyle/>
          <a:p>
            <a:r>
              <a:rPr lang="en-US" dirty="0">
                <a:latin typeface="Algerian" panose="04020705040A02060702" pitchFamily="82" charset="0"/>
              </a:rPr>
              <a:t>SESSION – 2021-2024</a:t>
            </a:r>
            <a:endParaRPr lang="en-IN" dirty="0">
              <a:latin typeface="Algerian" panose="04020705040A02060702" pitchFamily="82" charset="0"/>
            </a:endParaRPr>
          </a:p>
        </p:txBody>
      </p:sp>
    </p:spTree>
    <p:extLst>
      <p:ext uri="{BB962C8B-B14F-4D97-AF65-F5344CB8AC3E}">
        <p14:creationId xmlns:p14="http://schemas.microsoft.com/office/powerpoint/2010/main" val="315879855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4947-A903-DAFD-6701-9BCB672305B7}"/>
              </a:ext>
            </a:extLst>
          </p:cNvPr>
          <p:cNvSpPr>
            <a:spLocks noGrp="1"/>
          </p:cNvSpPr>
          <p:nvPr>
            <p:ph type="ctrTitle"/>
          </p:nvPr>
        </p:nvSpPr>
        <p:spPr>
          <a:xfrm>
            <a:off x="1283369" y="309880"/>
            <a:ext cx="9144000" cy="2346693"/>
          </a:xfrm>
        </p:spPr>
        <p:txBody>
          <a:bodyPr>
            <a:normAutofit/>
          </a:bodyPr>
          <a:lstStyle/>
          <a:p>
            <a:r>
              <a:rPr lang="en-US" sz="4000" b="1" i="1" dirty="0">
                <a:solidFill>
                  <a:schemeClr val="accent1">
                    <a:lumMod val="75000"/>
                  </a:schemeClr>
                </a:solidFill>
                <a:latin typeface="Arial Rounded MT Bold" panose="020F0704030504030204" pitchFamily="34" charset="0"/>
              </a:rPr>
              <a:t>INTRODUCTION OF BATCH OPERATING SYSTEM</a:t>
            </a:r>
            <a:endParaRPr lang="en-IN" sz="4000" b="1" i="1" dirty="0">
              <a:solidFill>
                <a:schemeClr val="accent1">
                  <a:lumMod val="75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2DF2E730-812A-3FED-583E-1E95A76AFE9D}"/>
              </a:ext>
            </a:extLst>
          </p:cNvPr>
          <p:cNvSpPr>
            <a:spLocks noGrp="1"/>
          </p:cNvSpPr>
          <p:nvPr>
            <p:ph type="subTitle" idx="1"/>
          </p:nvPr>
        </p:nvSpPr>
        <p:spPr>
          <a:xfrm>
            <a:off x="1524000" y="3602038"/>
            <a:ext cx="9144000" cy="3530282"/>
          </a:xfrm>
        </p:spPr>
        <p:txBody>
          <a:bodyPr>
            <a:normAutofit fontScale="77500" lnSpcReduction="20000"/>
          </a:bodyPr>
          <a:lstStyle/>
          <a:p>
            <a:r>
              <a:rPr lang="en-US" b="1" dirty="0">
                <a:solidFill>
                  <a:srgbClr val="00B050"/>
                </a:solidFill>
                <a:latin typeface="Baskerville Old Face" panose="02020602080505020303" pitchFamily="18" charset="0"/>
              </a:rPr>
              <a:t>The user of a Batch Operating System do not interact with the computer directly . Each user prepares his job on an offline device like punch cards and submits it to the computer operator . To speed  processing ,job with similar needs are batched together and run as a group. The programmer leave their program with the operator. Then sorts the program with similar equipment into batch.</a:t>
            </a:r>
          </a:p>
          <a:p>
            <a:endParaRPr lang="en-US" b="1" dirty="0">
              <a:solidFill>
                <a:srgbClr val="00B050"/>
              </a:solidFill>
              <a:latin typeface="Baskerville Old Face" panose="02020602080505020303" pitchFamily="18" charset="0"/>
            </a:endParaRPr>
          </a:p>
          <a:p>
            <a:r>
              <a:rPr lang="en-IN" b="1" dirty="0">
                <a:solidFill>
                  <a:srgbClr val="00B050"/>
                </a:solidFill>
                <a:latin typeface="Baskerville Old Face" panose="02020602080505020303" pitchFamily="18" charset="0"/>
              </a:rPr>
              <a:t>In a Batch Operating System, the similar jobs are grouped together into batches with the help of sone operator and these batches are executed one by one.</a:t>
            </a:r>
          </a:p>
        </p:txBody>
      </p:sp>
    </p:spTree>
    <p:extLst>
      <p:ext uri="{BB962C8B-B14F-4D97-AF65-F5344CB8AC3E}">
        <p14:creationId xmlns:p14="http://schemas.microsoft.com/office/powerpoint/2010/main" val="3783151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095A-921D-D438-7E1F-1FBC37906022}"/>
              </a:ext>
            </a:extLst>
          </p:cNvPr>
          <p:cNvSpPr>
            <a:spLocks noGrp="1"/>
          </p:cNvSpPr>
          <p:nvPr>
            <p:ph type="ctrTitle"/>
          </p:nvPr>
        </p:nvSpPr>
        <p:spPr>
          <a:xfrm>
            <a:off x="1558506" y="0"/>
            <a:ext cx="8689976" cy="2509213"/>
          </a:xfrm>
        </p:spPr>
        <p:txBody>
          <a:bodyPr/>
          <a:lstStyle/>
          <a:p>
            <a:r>
              <a:rPr lang="en-US" b="1" i="1" dirty="0">
                <a:solidFill>
                  <a:srgbClr val="FFC000"/>
                </a:solidFill>
                <a:latin typeface="Bahnschrift Light Condensed" panose="020B0502040204020203" pitchFamily="34" charset="0"/>
              </a:rPr>
              <a:t>EXAMPLE OF BATCH OPERATING SYSTEM</a:t>
            </a:r>
            <a:endParaRPr lang="en-IN" b="1" i="1" dirty="0">
              <a:solidFill>
                <a:srgbClr val="FFC000"/>
              </a:solidFill>
              <a:latin typeface="Bahnschrift Light Condensed" panose="020B0502040204020203" pitchFamily="34" charset="0"/>
            </a:endParaRPr>
          </a:p>
        </p:txBody>
      </p:sp>
      <p:sp>
        <p:nvSpPr>
          <p:cNvPr id="3" name="Subtitle 2">
            <a:extLst>
              <a:ext uri="{FF2B5EF4-FFF2-40B4-BE49-F238E27FC236}">
                <a16:creationId xmlns:a16="http://schemas.microsoft.com/office/drawing/2014/main" id="{AD05481F-040E-B6BA-B1FA-D3EAE3C8307A}"/>
              </a:ext>
            </a:extLst>
          </p:cNvPr>
          <p:cNvSpPr>
            <a:spLocks noGrp="1"/>
          </p:cNvSpPr>
          <p:nvPr>
            <p:ph type="subTitle" idx="1"/>
          </p:nvPr>
        </p:nvSpPr>
        <p:spPr>
          <a:xfrm>
            <a:off x="1645134" y="3429000"/>
            <a:ext cx="8689976" cy="2755232"/>
          </a:xfrm>
        </p:spPr>
        <p:txBody>
          <a:bodyPr>
            <a:noAutofit/>
          </a:bodyPr>
          <a:lstStyle/>
          <a:p>
            <a:r>
              <a:rPr lang="en-US" sz="1600" dirty="0">
                <a:solidFill>
                  <a:srgbClr val="C00000"/>
                </a:solidFill>
                <a:latin typeface="Cambria Math" panose="02040503050406030204" pitchFamily="18" charset="0"/>
                <a:ea typeface="Cambria Math" panose="02040503050406030204" pitchFamily="18" charset="0"/>
              </a:rPr>
              <a:t>Let us assume that we have to programs that need to execute.</a:t>
            </a:r>
          </a:p>
          <a:p>
            <a:r>
              <a:rPr lang="en-US" sz="1600" dirty="0">
                <a:solidFill>
                  <a:srgbClr val="C00000"/>
                </a:solidFill>
                <a:latin typeface="Cambria Math" panose="02040503050406030204" pitchFamily="18" charset="0"/>
                <a:ea typeface="Cambria Math" panose="02040503050406030204" pitchFamily="18" charset="0"/>
              </a:rPr>
              <a:t>Some programs are written in C++ , some in c and rest in java. Now every time when we run these programs individually then we will have to load the compiler of that particular languages and then execute the code. But , what if we make a batch of these to programmers . The benefits with this approach is that , for the </a:t>
            </a:r>
            <a:r>
              <a:rPr lang="en-US" sz="1600" dirty="0" err="1">
                <a:solidFill>
                  <a:srgbClr val="C00000"/>
                </a:solidFill>
                <a:latin typeface="Cambria Math" panose="02040503050406030204" pitchFamily="18" charset="0"/>
                <a:ea typeface="Cambria Math" panose="02040503050406030204" pitchFamily="18" charset="0"/>
              </a:rPr>
              <a:t>c++</a:t>
            </a:r>
            <a:r>
              <a:rPr lang="en-US" sz="1600" dirty="0">
                <a:solidFill>
                  <a:srgbClr val="C00000"/>
                </a:solidFill>
                <a:latin typeface="Cambria Math" panose="02040503050406030204" pitchFamily="18" charset="0"/>
                <a:ea typeface="Cambria Math" panose="02040503050406030204" pitchFamily="18" charset="0"/>
              </a:rPr>
              <a:t> batch , you need to load the compiler only once. Similarly java and c , the compiler needs to be loaded only once and the whole batch gets executed</a:t>
            </a:r>
            <a:endParaRPr lang="en-IN" sz="1600" dirty="0">
              <a:solidFill>
                <a:srgbClr val="C000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23694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9A3A-B8FF-A369-78E0-CC2860D3C3BF}"/>
              </a:ext>
            </a:extLst>
          </p:cNvPr>
          <p:cNvSpPr>
            <a:spLocks noGrp="1"/>
          </p:cNvSpPr>
          <p:nvPr>
            <p:ph type="title"/>
          </p:nvPr>
        </p:nvSpPr>
        <p:spPr>
          <a:xfrm>
            <a:off x="480638" y="618517"/>
            <a:ext cx="10364451" cy="5118140"/>
          </a:xfrm>
        </p:spPr>
        <p:txBody>
          <a:bodyPr/>
          <a:lstStyle/>
          <a:p>
            <a:r>
              <a:rPr lang="en-US" dirty="0"/>
              <a:t>OPERATING SYSTEM</a:t>
            </a:r>
            <a:endParaRPr lang="en-IN" dirty="0"/>
          </a:p>
        </p:txBody>
      </p:sp>
      <p:sp>
        <p:nvSpPr>
          <p:cNvPr id="3" name="Rectangle 2">
            <a:extLst>
              <a:ext uri="{FF2B5EF4-FFF2-40B4-BE49-F238E27FC236}">
                <a16:creationId xmlns:a16="http://schemas.microsoft.com/office/drawing/2014/main" id="{F1111E06-EBF4-726E-1798-315175FBF9AD}"/>
              </a:ext>
            </a:extLst>
          </p:cNvPr>
          <p:cNvSpPr/>
          <p:nvPr/>
        </p:nvSpPr>
        <p:spPr>
          <a:xfrm>
            <a:off x="3378467" y="2627697"/>
            <a:ext cx="4437247" cy="102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OPERATING SYSTEM</a:t>
            </a:r>
            <a:endParaRPr lang="en-IN" dirty="0"/>
          </a:p>
        </p:txBody>
      </p:sp>
      <p:sp>
        <p:nvSpPr>
          <p:cNvPr id="5" name="Oval 4">
            <a:extLst>
              <a:ext uri="{FF2B5EF4-FFF2-40B4-BE49-F238E27FC236}">
                <a16:creationId xmlns:a16="http://schemas.microsoft.com/office/drawing/2014/main" id="{60064BB5-FEBB-FC3A-5994-8B43FC56CF63}"/>
              </a:ext>
            </a:extLst>
          </p:cNvPr>
          <p:cNvSpPr/>
          <p:nvPr/>
        </p:nvSpPr>
        <p:spPr>
          <a:xfrm>
            <a:off x="1001027" y="199242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051EA805-B436-5337-B89F-4697B60BEB09}"/>
              </a:ext>
            </a:extLst>
          </p:cNvPr>
          <p:cNvSpPr/>
          <p:nvPr/>
        </p:nvSpPr>
        <p:spPr>
          <a:xfrm>
            <a:off x="1203158" y="2038148"/>
            <a:ext cx="1106905" cy="66645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JOB 2</a:t>
            </a:r>
            <a:endParaRPr lang="en-IN" dirty="0"/>
          </a:p>
        </p:txBody>
      </p:sp>
      <p:sp>
        <p:nvSpPr>
          <p:cNvPr id="7" name="Oval 6">
            <a:extLst>
              <a:ext uri="{FF2B5EF4-FFF2-40B4-BE49-F238E27FC236}">
                <a16:creationId xmlns:a16="http://schemas.microsoft.com/office/drawing/2014/main" id="{64C30ADE-0599-3E3F-1D72-BDCF4825140B}"/>
              </a:ext>
            </a:extLst>
          </p:cNvPr>
          <p:cNvSpPr/>
          <p:nvPr/>
        </p:nvSpPr>
        <p:spPr>
          <a:xfrm>
            <a:off x="1346911" y="4822257"/>
            <a:ext cx="1106905" cy="81814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JOB N</a:t>
            </a:r>
            <a:endParaRPr lang="en-IN" dirty="0"/>
          </a:p>
        </p:txBody>
      </p:sp>
      <p:sp>
        <p:nvSpPr>
          <p:cNvPr id="8" name="Oval 7">
            <a:extLst>
              <a:ext uri="{FF2B5EF4-FFF2-40B4-BE49-F238E27FC236}">
                <a16:creationId xmlns:a16="http://schemas.microsoft.com/office/drawing/2014/main" id="{18A1D28F-FAB8-1F97-A64D-9F0568F56E1D}"/>
              </a:ext>
            </a:extLst>
          </p:cNvPr>
          <p:cNvSpPr/>
          <p:nvPr/>
        </p:nvSpPr>
        <p:spPr>
          <a:xfrm>
            <a:off x="1116531" y="837398"/>
            <a:ext cx="1106905" cy="6664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JOB 1</a:t>
            </a:r>
            <a:endParaRPr lang="en-IN" dirty="0"/>
          </a:p>
        </p:txBody>
      </p:sp>
      <p:sp>
        <p:nvSpPr>
          <p:cNvPr id="9" name="Rectangle: Rounded Corners 8">
            <a:extLst>
              <a:ext uri="{FF2B5EF4-FFF2-40B4-BE49-F238E27FC236}">
                <a16:creationId xmlns:a16="http://schemas.microsoft.com/office/drawing/2014/main" id="{B8E43E13-EE35-C17D-6983-370BF88343EE}"/>
              </a:ext>
            </a:extLst>
          </p:cNvPr>
          <p:cNvSpPr/>
          <p:nvPr/>
        </p:nvSpPr>
        <p:spPr>
          <a:xfrm>
            <a:off x="10279781" y="618517"/>
            <a:ext cx="1347537" cy="56209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CPU</a:t>
            </a:r>
            <a:endParaRPr lang="en-IN" dirty="0"/>
          </a:p>
        </p:txBody>
      </p:sp>
      <p:sp>
        <p:nvSpPr>
          <p:cNvPr id="10" name="Rectangle: Single Corner Rounded 9">
            <a:extLst>
              <a:ext uri="{FF2B5EF4-FFF2-40B4-BE49-F238E27FC236}">
                <a16:creationId xmlns:a16="http://schemas.microsoft.com/office/drawing/2014/main" id="{87B9B805-5CFB-663C-EAE9-13BF9BF5FF1D}"/>
              </a:ext>
            </a:extLst>
          </p:cNvPr>
          <p:cNvSpPr/>
          <p:nvPr/>
        </p:nvSpPr>
        <p:spPr>
          <a:xfrm>
            <a:off x="7372952" y="924025"/>
            <a:ext cx="1482290" cy="579829"/>
          </a:xfrm>
          <a:prstGeom prst="round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BATCH</a:t>
            </a:r>
            <a:endParaRPr lang="en-IN" dirty="0"/>
          </a:p>
        </p:txBody>
      </p:sp>
      <p:sp>
        <p:nvSpPr>
          <p:cNvPr id="11" name="Rectangle: Single Corner Rounded 10">
            <a:extLst>
              <a:ext uri="{FF2B5EF4-FFF2-40B4-BE49-F238E27FC236}">
                <a16:creationId xmlns:a16="http://schemas.microsoft.com/office/drawing/2014/main" id="{C59C639D-9144-4CF0-518A-0CECC1E91326}"/>
              </a:ext>
            </a:extLst>
          </p:cNvPr>
          <p:cNvSpPr/>
          <p:nvPr/>
        </p:nvSpPr>
        <p:spPr>
          <a:xfrm>
            <a:off x="7488455" y="1876926"/>
            <a:ext cx="1384256" cy="579829"/>
          </a:xfrm>
          <a:prstGeom prst="round1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BATCH</a:t>
            </a:r>
            <a:endParaRPr lang="en-IN" dirty="0"/>
          </a:p>
        </p:txBody>
      </p:sp>
      <p:sp>
        <p:nvSpPr>
          <p:cNvPr id="12" name="Rectangle: Single Corner Rounded 11">
            <a:extLst>
              <a:ext uri="{FF2B5EF4-FFF2-40B4-BE49-F238E27FC236}">
                <a16:creationId xmlns:a16="http://schemas.microsoft.com/office/drawing/2014/main" id="{A4ECEFA4-2372-444F-4FD1-8F0259D87A32}"/>
              </a:ext>
            </a:extLst>
          </p:cNvPr>
          <p:cNvSpPr/>
          <p:nvPr/>
        </p:nvSpPr>
        <p:spPr>
          <a:xfrm>
            <a:off x="7700211" y="5274644"/>
            <a:ext cx="1501541" cy="659331"/>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BATCH</a:t>
            </a:r>
            <a:endParaRPr lang="en-IN" dirty="0"/>
          </a:p>
        </p:txBody>
      </p:sp>
      <p:cxnSp>
        <p:nvCxnSpPr>
          <p:cNvPr id="14" name="Straight Arrow Connector 13">
            <a:extLst>
              <a:ext uri="{FF2B5EF4-FFF2-40B4-BE49-F238E27FC236}">
                <a16:creationId xmlns:a16="http://schemas.microsoft.com/office/drawing/2014/main" id="{1776B85F-05A3-80F3-911E-CCA2B681A52E}"/>
              </a:ext>
            </a:extLst>
          </p:cNvPr>
          <p:cNvCxnSpPr/>
          <p:nvPr/>
        </p:nvCxnSpPr>
        <p:spPr>
          <a:xfrm>
            <a:off x="2223436" y="1395663"/>
            <a:ext cx="1155031" cy="1155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72F1E9B-A6E7-3271-307D-F993D1A150C3}"/>
              </a:ext>
            </a:extLst>
          </p:cNvPr>
          <p:cNvCxnSpPr>
            <a:stCxn id="6" idx="5"/>
          </p:cNvCxnSpPr>
          <p:nvPr/>
        </p:nvCxnSpPr>
        <p:spPr>
          <a:xfrm>
            <a:off x="2147961" y="2607004"/>
            <a:ext cx="1143567" cy="316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80A8ABA-8AE1-4B75-7F52-91A8B1A25284}"/>
              </a:ext>
            </a:extLst>
          </p:cNvPr>
          <p:cNvCxnSpPr/>
          <p:nvPr/>
        </p:nvCxnSpPr>
        <p:spPr>
          <a:xfrm flipV="1">
            <a:off x="2453816" y="3775416"/>
            <a:ext cx="1263317" cy="1268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C60F0E4-E686-86F4-E5E5-09C06D9C5627}"/>
              </a:ext>
            </a:extLst>
          </p:cNvPr>
          <p:cNvCxnSpPr/>
          <p:nvPr/>
        </p:nvCxnSpPr>
        <p:spPr>
          <a:xfrm flipH="1">
            <a:off x="6651057" y="1318661"/>
            <a:ext cx="625642" cy="11380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E8E6D1B-9F5D-19D7-0EE4-2004403C93EA}"/>
              </a:ext>
            </a:extLst>
          </p:cNvPr>
          <p:cNvCxnSpPr>
            <a:stCxn id="11" idx="1"/>
          </p:cNvCxnSpPr>
          <p:nvPr/>
        </p:nvCxnSpPr>
        <p:spPr>
          <a:xfrm flipH="1">
            <a:off x="7074568" y="2166841"/>
            <a:ext cx="413887" cy="383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FB67AC8-C481-DAC9-A867-AE6F2E37C8B7}"/>
              </a:ext>
            </a:extLst>
          </p:cNvPr>
          <p:cNvCxnSpPr/>
          <p:nvPr/>
        </p:nvCxnSpPr>
        <p:spPr>
          <a:xfrm flipH="1" flipV="1">
            <a:off x="7074568" y="3775416"/>
            <a:ext cx="1039529" cy="1455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60C17F1-74C1-26DC-5D3F-B26E8B55EADD}"/>
              </a:ext>
            </a:extLst>
          </p:cNvPr>
          <p:cNvCxnSpPr>
            <a:cxnSpLocks/>
            <a:stCxn id="10" idx="3"/>
          </p:cNvCxnSpPr>
          <p:nvPr/>
        </p:nvCxnSpPr>
        <p:spPr>
          <a:xfrm flipV="1">
            <a:off x="8855242" y="1213939"/>
            <a:ext cx="14070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04FB175-F399-8DF6-4277-A2E126585596}"/>
              </a:ext>
            </a:extLst>
          </p:cNvPr>
          <p:cNvCxnSpPr/>
          <p:nvPr/>
        </p:nvCxnSpPr>
        <p:spPr>
          <a:xfrm>
            <a:off x="8944588" y="2252312"/>
            <a:ext cx="13177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15A9175-06C8-9544-7B73-6F3920F2F708}"/>
              </a:ext>
            </a:extLst>
          </p:cNvPr>
          <p:cNvCxnSpPr/>
          <p:nvPr/>
        </p:nvCxnSpPr>
        <p:spPr>
          <a:xfrm>
            <a:off x="9278754" y="5736657"/>
            <a:ext cx="9835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2067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49C2-A232-4DB6-3BC9-86BFA0581B52}"/>
              </a:ext>
            </a:extLst>
          </p:cNvPr>
          <p:cNvSpPr>
            <a:spLocks noGrp="1"/>
          </p:cNvSpPr>
          <p:nvPr>
            <p:ph type="title"/>
          </p:nvPr>
        </p:nvSpPr>
        <p:spPr/>
        <p:txBody>
          <a:bodyPr/>
          <a:lstStyle/>
          <a:p>
            <a:r>
              <a:rPr lang="en-US" i="1" dirty="0">
                <a:solidFill>
                  <a:schemeClr val="bg2">
                    <a:lumMod val="50000"/>
                  </a:schemeClr>
                </a:solidFill>
                <a:latin typeface="Baskerville Old Face" panose="02020602080505020303" pitchFamily="18" charset="0"/>
              </a:rPr>
              <a:t>ADVANTAGES OF BATCH OPERATING SYSTEM</a:t>
            </a:r>
            <a:endParaRPr lang="en-IN" i="1" dirty="0">
              <a:solidFill>
                <a:schemeClr val="bg2">
                  <a:lumMod val="50000"/>
                </a:schemeClr>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92A691B7-EB1B-05A6-7431-7152AF410C9A}"/>
              </a:ext>
            </a:extLst>
          </p:cNvPr>
          <p:cNvSpPr>
            <a:spLocks noGrp="1"/>
          </p:cNvSpPr>
          <p:nvPr>
            <p:ph sz="quarter" idx="13"/>
          </p:nvPr>
        </p:nvSpPr>
        <p:spPr/>
        <p:txBody>
          <a:bodyPr/>
          <a:lstStyle/>
          <a:p>
            <a:r>
              <a:rPr lang="en-US" dirty="0">
                <a:solidFill>
                  <a:srgbClr val="FF0066"/>
                </a:solidFill>
                <a:latin typeface="Georgia" panose="02040502050405020303" pitchFamily="18" charset="0"/>
              </a:rPr>
              <a:t>It is very difficult to guess or know the time required for any job to complete. Processor of the batch system know how long the job would be when it is in queue.</a:t>
            </a:r>
          </a:p>
          <a:p>
            <a:r>
              <a:rPr lang="en-US" dirty="0">
                <a:solidFill>
                  <a:srgbClr val="FF0066"/>
                </a:solidFill>
                <a:latin typeface="Georgia" panose="02040502050405020303" pitchFamily="18" charset="0"/>
              </a:rPr>
              <a:t>Multiple users can share the batch system.</a:t>
            </a:r>
          </a:p>
          <a:p>
            <a:r>
              <a:rPr lang="en-US" dirty="0">
                <a:solidFill>
                  <a:srgbClr val="FF0066"/>
                </a:solidFill>
                <a:latin typeface="Georgia" panose="02040502050405020303" pitchFamily="18" charset="0"/>
              </a:rPr>
              <a:t>The idle time for the batch system is very less.</a:t>
            </a:r>
          </a:p>
          <a:p>
            <a:r>
              <a:rPr lang="en-US" dirty="0">
                <a:solidFill>
                  <a:srgbClr val="FF0066"/>
                </a:solidFill>
                <a:latin typeface="Georgia" panose="02040502050405020303" pitchFamily="18" charset="0"/>
              </a:rPr>
              <a:t>It is easy to manage large work repeatedly in batch system.</a:t>
            </a:r>
            <a:endParaRPr lang="en-IN" dirty="0">
              <a:solidFill>
                <a:srgbClr val="FF0066"/>
              </a:solidFill>
              <a:latin typeface="Georgia" panose="02040502050405020303" pitchFamily="18" charset="0"/>
            </a:endParaRPr>
          </a:p>
        </p:txBody>
      </p:sp>
    </p:spTree>
    <p:extLst>
      <p:ext uri="{BB962C8B-B14F-4D97-AF65-F5344CB8AC3E}">
        <p14:creationId xmlns:p14="http://schemas.microsoft.com/office/powerpoint/2010/main" val="1109519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CF1E-AB0F-613E-718E-955B04B2FB73}"/>
              </a:ext>
            </a:extLst>
          </p:cNvPr>
          <p:cNvSpPr>
            <a:spLocks noGrp="1"/>
          </p:cNvSpPr>
          <p:nvPr>
            <p:ph type="title"/>
          </p:nvPr>
        </p:nvSpPr>
        <p:spPr/>
        <p:txBody>
          <a:bodyPr/>
          <a:lstStyle/>
          <a:p>
            <a:r>
              <a:rPr lang="en-US" dirty="0">
                <a:solidFill>
                  <a:schemeClr val="accent4">
                    <a:lumMod val="50000"/>
                  </a:schemeClr>
                </a:solidFill>
                <a:latin typeface="Maiandra GD" panose="020E0502030308020204" pitchFamily="34" charset="0"/>
                <a:cs typeface="Arial" panose="020B0604020202020204" pitchFamily="34" charset="0"/>
              </a:rPr>
              <a:t>DISADVANTAGES OF BATCH OPERATING SYSTEM</a:t>
            </a:r>
            <a:endParaRPr lang="en-IN" dirty="0">
              <a:solidFill>
                <a:schemeClr val="accent4">
                  <a:lumMod val="50000"/>
                </a:schemeClr>
              </a:solidFill>
              <a:latin typeface="Maiandra GD" panose="020E0502030308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0164E06-541E-0709-A7A1-DDDA775AE872}"/>
              </a:ext>
            </a:extLst>
          </p:cNvPr>
          <p:cNvSpPr>
            <a:spLocks noGrp="1"/>
          </p:cNvSpPr>
          <p:nvPr>
            <p:ph sz="quarter" idx="13"/>
          </p:nvPr>
        </p:nvSpPr>
        <p:spPr/>
        <p:txBody>
          <a:bodyPr/>
          <a:lstStyle/>
          <a:p>
            <a:r>
              <a:rPr lang="en-US" dirty="0">
                <a:solidFill>
                  <a:srgbClr val="2B1B71"/>
                </a:solidFill>
              </a:rPr>
              <a:t>The computer operators should be well known with batch system.</a:t>
            </a:r>
          </a:p>
          <a:p>
            <a:r>
              <a:rPr lang="en-US" dirty="0">
                <a:solidFill>
                  <a:srgbClr val="2B1B71"/>
                </a:solidFill>
              </a:rPr>
              <a:t>Batch system are hard to debug.</a:t>
            </a:r>
          </a:p>
          <a:p>
            <a:r>
              <a:rPr lang="en-US" dirty="0">
                <a:solidFill>
                  <a:srgbClr val="2B1B71"/>
                </a:solidFill>
              </a:rPr>
              <a:t>It is sometimes costly.</a:t>
            </a:r>
          </a:p>
          <a:p>
            <a:r>
              <a:rPr lang="en-US" dirty="0">
                <a:solidFill>
                  <a:srgbClr val="2B1B71"/>
                </a:solidFill>
              </a:rPr>
              <a:t>The other job will have to wait for an unknown time if any job fails.</a:t>
            </a:r>
            <a:endParaRPr lang="en-IN" dirty="0">
              <a:solidFill>
                <a:srgbClr val="2B1B71"/>
              </a:solidFill>
            </a:endParaRPr>
          </a:p>
        </p:txBody>
      </p:sp>
    </p:spTree>
    <p:extLst>
      <p:ext uri="{BB962C8B-B14F-4D97-AF65-F5344CB8AC3E}">
        <p14:creationId xmlns:p14="http://schemas.microsoft.com/office/powerpoint/2010/main" val="2889518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DE24-7B97-F047-F8D4-2A38C6798355}"/>
              </a:ext>
            </a:extLst>
          </p:cNvPr>
          <p:cNvSpPr>
            <a:spLocks noGrp="1"/>
          </p:cNvSpPr>
          <p:nvPr>
            <p:ph type="title"/>
          </p:nvPr>
        </p:nvSpPr>
        <p:spPr>
          <a:xfrm>
            <a:off x="913774" y="2425565"/>
            <a:ext cx="10364451" cy="1771049"/>
          </a:xfrm>
        </p:spPr>
        <p:txBody>
          <a:bodyPr>
            <a:normAutofit/>
          </a:bodyPr>
          <a:lstStyle/>
          <a:p>
            <a:r>
              <a:rPr lang="en-US" sz="6600" b="1" i="1" dirty="0">
                <a:solidFill>
                  <a:srgbClr val="7030A0"/>
                </a:solidFill>
                <a:latin typeface="Algerian" panose="04020705040A02060702" pitchFamily="82" charset="0"/>
              </a:rPr>
              <a:t>THANK YOU</a:t>
            </a:r>
            <a:endParaRPr lang="en-IN" sz="6600" b="1" i="1" dirty="0">
              <a:solidFill>
                <a:srgbClr val="7030A0"/>
              </a:solidFill>
              <a:latin typeface="Algerian" panose="04020705040A02060702" pitchFamily="82" charset="0"/>
            </a:endParaRPr>
          </a:p>
        </p:txBody>
      </p:sp>
    </p:spTree>
    <p:extLst>
      <p:ext uri="{BB962C8B-B14F-4D97-AF65-F5344CB8AC3E}">
        <p14:creationId xmlns:p14="http://schemas.microsoft.com/office/powerpoint/2010/main" val="367128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82</TotalTime>
  <Words>406</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Algerian</vt:lpstr>
      <vt:lpstr>Arial</vt:lpstr>
      <vt:lpstr>Arial Rounded MT Bold</vt:lpstr>
      <vt:lpstr>Bahnschrift Light Condensed</vt:lpstr>
      <vt:lpstr>Baskerville Old Face</vt:lpstr>
      <vt:lpstr>Cambria Math</vt:lpstr>
      <vt:lpstr>Copperplate Gothic Bold</vt:lpstr>
      <vt:lpstr>Georgia</vt:lpstr>
      <vt:lpstr>Maiandra GD</vt:lpstr>
      <vt:lpstr>Tw Cen MT</vt:lpstr>
      <vt:lpstr>Droplet</vt:lpstr>
      <vt:lpstr>PowerPoint Presentation</vt:lpstr>
      <vt:lpstr>INTRODUCTION OF BATCH OPERATING SYSTEM</vt:lpstr>
      <vt:lpstr>EXAMPLE OF BATCH OPERATING SYSTEM</vt:lpstr>
      <vt:lpstr>OPERATING SYSTEM</vt:lpstr>
      <vt:lpstr>ADVANTAGES OF BATCH OPERATING SYSTEM</vt:lpstr>
      <vt:lpstr>DISADVANTAGES OF BATCH OPERATING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kumari</dc:creator>
  <cp:lastModifiedBy>shweta kumari</cp:lastModifiedBy>
  <cp:revision>1</cp:revision>
  <dcterms:created xsi:type="dcterms:W3CDTF">2022-07-31T04:22:33Z</dcterms:created>
  <dcterms:modified xsi:type="dcterms:W3CDTF">2022-08-15T13:01:32Z</dcterms:modified>
</cp:coreProperties>
</file>