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8787"/>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608955-D5B9-4B47-A5D6-7EB4AE6FE17F}" type="doc">
      <dgm:prSet loTypeId="urn:microsoft.com/office/officeart/2005/8/layout/StepDownProcess" loCatId="process" qsTypeId="urn:microsoft.com/office/officeart/2005/8/quickstyle/simple1" qsCatId="simple" csTypeId="urn:microsoft.com/office/officeart/2005/8/colors/accent1_1" csCatId="accent1" phldr="1"/>
      <dgm:spPr/>
      <dgm:t>
        <a:bodyPr/>
        <a:lstStyle/>
        <a:p>
          <a:endParaRPr lang="en-IN"/>
        </a:p>
      </dgm:t>
    </dgm:pt>
    <dgm:pt modelId="{0724A637-7FAA-4240-B5D7-D9F30AA0CDA3}">
      <dgm:prSet phldrT="[Text]"/>
      <dgm:spPr/>
      <dgm:t>
        <a:bodyPr/>
        <a:lstStyle/>
        <a:p>
          <a:r>
            <a:rPr lang="en-IN"/>
            <a:t>Read all the csv files</a:t>
          </a:r>
        </a:p>
      </dgm:t>
    </dgm:pt>
    <dgm:pt modelId="{11640807-1AE7-49A1-AC84-178A39E16FB9}" type="parTrans" cxnId="{24A2F7B1-6D6C-4956-9401-80913916AC67}">
      <dgm:prSet/>
      <dgm:spPr/>
      <dgm:t>
        <a:bodyPr/>
        <a:lstStyle/>
        <a:p>
          <a:endParaRPr lang="en-IN"/>
        </a:p>
      </dgm:t>
    </dgm:pt>
    <dgm:pt modelId="{609DC300-C766-4FAB-9E59-B6D81FD48B3A}" type="sibTrans" cxnId="{24A2F7B1-6D6C-4956-9401-80913916AC67}">
      <dgm:prSet/>
      <dgm:spPr/>
      <dgm:t>
        <a:bodyPr/>
        <a:lstStyle/>
        <a:p>
          <a:endParaRPr lang="en-IN"/>
        </a:p>
      </dgm:t>
    </dgm:pt>
    <dgm:pt modelId="{E6D05515-B03F-4E8D-A52F-A9D57E15F031}">
      <dgm:prSet phldrT="[Text]"/>
      <dgm:spPr/>
      <dgm:t>
        <a:bodyPr/>
        <a:lstStyle/>
        <a:p>
          <a:r>
            <a:rPr lang="en-IN"/>
            <a:t>Data observation</a:t>
          </a:r>
        </a:p>
      </dgm:t>
    </dgm:pt>
    <dgm:pt modelId="{B623A1D0-AF22-4EF4-AE37-27AB055DFC3A}" type="parTrans" cxnId="{F6A84BCE-BB5B-4E58-81B3-2F956ACC41D4}">
      <dgm:prSet/>
      <dgm:spPr/>
      <dgm:t>
        <a:bodyPr/>
        <a:lstStyle/>
        <a:p>
          <a:endParaRPr lang="en-IN"/>
        </a:p>
      </dgm:t>
    </dgm:pt>
    <dgm:pt modelId="{3E8391D7-981E-4CBD-A53E-4FC85BFC09F6}" type="sibTrans" cxnId="{F6A84BCE-BB5B-4E58-81B3-2F956ACC41D4}">
      <dgm:prSet/>
      <dgm:spPr/>
      <dgm:t>
        <a:bodyPr/>
        <a:lstStyle/>
        <a:p>
          <a:endParaRPr lang="en-IN"/>
        </a:p>
      </dgm:t>
    </dgm:pt>
    <dgm:pt modelId="{45532047-7B8B-4549-9E9D-4322F75E15F2}">
      <dgm:prSet phldrT="[Text]"/>
      <dgm:spPr/>
      <dgm:t>
        <a:bodyPr/>
        <a:lstStyle/>
        <a:p>
          <a:r>
            <a:rPr lang="en-IN" dirty="0"/>
            <a:t>Data cleaning and processing</a:t>
          </a:r>
        </a:p>
      </dgm:t>
    </dgm:pt>
    <dgm:pt modelId="{3357A402-4DED-4772-B305-1B1D577B7C0C}" type="parTrans" cxnId="{19F4C48F-8587-4E28-884D-4EBD631234CE}">
      <dgm:prSet/>
      <dgm:spPr/>
      <dgm:t>
        <a:bodyPr/>
        <a:lstStyle/>
        <a:p>
          <a:endParaRPr lang="en-IN"/>
        </a:p>
      </dgm:t>
    </dgm:pt>
    <dgm:pt modelId="{5030408E-D7D4-4AA9-92DF-F773E7085F7B}" type="sibTrans" cxnId="{19F4C48F-8587-4E28-884D-4EBD631234CE}">
      <dgm:prSet/>
      <dgm:spPr/>
      <dgm:t>
        <a:bodyPr/>
        <a:lstStyle/>
        <a:p>
          <a:endParaRPr lang="en-IN"/>
        </a:p>
      </dgm:t>
    </dgm:pt>
    <dgm:pt modelId="{B4996D30-A819-43F3-A4F1-32EDA9068FEC}">
      <dgm:prSet phldrT="[Text]"/>
      <dgm:spPr/>
      <dgm:t>
        <a:bodyPr/>
        <a:lstStyle/>
        <a:p>
          <a:r>
            <a:rPr lang="en-IN"/>
            <a:t>Data visualisation</a:t>
          </a:r>
        </a:p>
      </dgm:t>
    </dgm:pt>
    <dgm:pt modelId="{97A188D4-5A00-4BC5-9494-29C3D0F7DAD2}" type="parTrans" cxnId="{D0897A5F-5572-4395-BA92-28DDD8D13A6C}">
      <dgm:prSet/>
      <dgm:spPr/>
      <dgm:t>
        <a:bodyPr/>
        <a:lstStyle/>
        <a:p>
          <a:endParaRPr lang="en-IN"/>
        </a:p>
      </dgm:t>
    </dgm:pt>
    <dgm:pt modelId="{F9E31C38-877E-4466-A70A-42181C171AF6}" type="sibTrans" cxnId="{D0897A5F-5572-4395-BA92-28DDD8D13A6C}">
      <dgm:prSet/>
      <dgm:spPr/>
      <dgm:t>
        <a:bodyPr/>
        <a:lstStyle/>
        <a:p>
          <a:endParaRPr lang="en-IN"/>
        </a:p>
      </dgm:t>
    </dgm:pt>
    <dgm:pt modelId="{67721180-ACD1-4AEF-9ACD-789846B10818}">
      <dgm:prSet phldrT="[Text]"/>
      <dgm:spPr/>
      <dgm:t>
        <a:bodyPr/>
        <a:lstStyle/>
        <a:p>
          <a:r>
            <a:rPr lang="en-IN"/>
            <a:t>Gain insights</a:t>
          </a:r>
        </a:p>
      </dgm:t>
    </dgm:pt>
    <dgm:pt modelId="{4E88CF2D-17ED-4910-B27C-4D6C82328EB0}" type="parTrans" cxnId="{2F5D1887-F318-4754-8108-CF559ABF8D8D}">
      <dgm:prSet/>
      <dgm:spPr/>
      <dgm:t>
        <a:bodyPr/>
        <a:lstStyle/>
        <a:p>
          <a:endParaRPr lang="en-IN"/>
        </a:p>
      </dgm:t>
    </dgm:pt>
    <dgm:pt modelId="{C89CE0B7-24A4-43D3-A0B3-08708BC0E1BD}" type="sibTrans" cxnId="{2F5D1887-F318-4754-8108-CF559ABF8D8D}">
      <dgm:prSet/>
      <dgm:spPr/>
      <dgm:t>
        <a:bodyPr/>
        <a:lstStyle/>
        <a:p>
          <a:endParaRPr lang="en-IN"/>
        </a:p>
      </dgm:t>
    </dgm:pt>
    <dgm:pt modelId="{7FD7BAA0-6156-42DF-86C0-018CF986A8FA}" type="pres">
      <dgm:prSet presAssocID="{0D608955-D5B9-4B47-A5D6-7EB4AE6FE17F}" presName="rootnode" presStyleCnt="0">
        <dgm:presLayoutVars>
          <dgm:chMax/>
          <dgm:chPref/>
          <dgm:dir/>
          <dgm:animLvl val="lvl"/>
        </dgm:presLayoutVars>
      </dgm:prSet>
      <dgm:spPr/>
    </dgm:pt>
    <dgm:pt modelId="{970A837F-F2E2-4DA6-99E0-E14F2AA9092D}" type="pres">
      <dgm:prSet presAssocID="{0724A637-7FAA-4240-B5D7-D9F30AA0CDA3}" presName="composite" presStyleCnt="0"/>
      <dgm:spPr/>
    </dgm:pt>
    <dgm:pt modelId="{F437ADA3-EED2-4418-AE57-66F6FCF8D8E9}" type="pres">
      <dgm:prSet presAssocID="{0724A637-7FAA-4240-B5D7-D9F30AA0CDA3}" presName="bentUpArrow1" presStyleLbl="alignImgPlace1" presStyleIdx="0" presStyleCnt="4"/>
      <dgm:spPr/>
    </dgm:pt>
    <dgm:pt modelId="{960DA84C-4B38-458A-8B2E-69F707AAADF0}" type="pres">
      <dgm:prSet presAssocID="{0724A637-7FAA-4240-B5D7-D9F30AA0CDA3}" presName="ParentText" presStyleLbl="node1" presStyleIdx="0" presStyleCnt="5">
        <dgm:presLayoutVars>
          <dgm:chMax val="1"/>
          <dgm:chPref val="1"/>
          <dgm:bulletEnabled val="1"/>
        </dgm:presLayoutVars>
      </dgm:prSet>
      <dgm:spPr/>
    </dgm:pt>
    <dgm:pt modelId="{B32F0181-5BA2-445B-9F0C-1314AFECA522}" type="pres">
      <dgm:prSet presAssocID="{0724A637-7FAA-4240-B5D7-D9F30AA0CDA3}" presName="ChildText" presStyleLbl="revTx" presStyleIdx="0" presStyleCnt="4">
        <dgm:presLayoutVars>
          <dgm:chMax val="0"/>
          <dgm:chPref val="0"/>
          <dgm:bulletEnabled val="1"/>
        </dgm:presLayoutVars>
      </dgm:prSet>
      <dgm:spPr/>
    </dgm:pt>
    <dgm:pt modelId="{0E829684-10BE-4248-9603-03E1C5DC4AF3}" type="pres">
      <dgm:prSet presAssocID="{609DC300-C766-4FAB-9E59-B6D81FD48B3A}" presName="sibTrans" presStyleCnt="0"/>
      <dgm:spPr/>
    </dgm:pt>
    <dgm:pt modelId="{52EA1CA5-8373-40AB-BB07-EDB06053D242}" type="pres">
      <dgm:prSet presAssocID="{E6D05515-B03F-4E8D-A52F-A9D57E15F031}" presName="composite" presStyleCnt="0"/>
      <dgm:spPr/>
    </dgm:pt>
    <dgm:pt modelId="{EE9329F2-32BB-46C0-B21A-CA4434C9728D}" type="pres">
      <dgm:prSet presAssocID="{E6D05515-B03F-4E8D-A52F-A9D57E15F031}" presName="bentUpArrow1" presStyleLbl="alignImgPlace1" presStyleIdx="1" presStyleCnt="4"/>
      <dgm:spPr/>
    </dgm:pt>
    <dgm:pt modelId="{7F9CEE81-6411-41A2-8EDA-D4C4DCFFB517}" type="pres">
      <dgm:prSet presAssocID="{E6D05515-B03F-4E8D-A52F-A9D57E15F031}" presName="ParentText" presStyleLbl="node1" presStyleIdx="1" presStyleCnt="5">
        <dgm:presLayoutVars>
          <dgm:chMax val="1"/>
          <dgm:chPref val="1"/>
          <dgm:bulletEnabled val="1"/>
        </dgm:presLayoutVars>
      </dgm:prSet>
      <dgm:spPr/>
    </dgm:pt>
    <dgm:pt modelId="{2FE39193-1DDE-42DA-8712-B1E7B85EFB59}" type="pres">
      <dgm:prSet presAssocID="{E6D05515-B03F-4E8D-A52F-A9D57E15F031}" presName="ChildText" presStyleLbl="revTx" presStyleIdx="1" presStyleCnt="4">
        <dgm:presLayoutVars>
          <dgm:chMax val="0"/>
          <dgm:chPref val="0"/>
          <dgm:bulletEnabled val="1"/>
        </dgm:presLayoutVars>
      </dgm:prSet>
      <dgm:spPr/>
    </dgm:pt>
    <dgm:pt modelId="{E2E16D50-F997-432D-A094-41C2A1802B8E}" type="pres">
      <dgm:prSet presAssocID="{3E8391D7-981E-4CBD-A53E-4FC85BFC09F6}" presName="sibTrans" presStyleCnt="0"/>
      <dgm:spPr/>
    </dgm:pt>
    <dgm:pt modelId="{98421B10-56AD-45D3-A5EF-039754779655}" type="pres">
      <dgm:prSet presAssocID="{45532047-7B8B-4549-9E9D-4322F75E15F2}" presName="composite" presStyleCnt="0"/>
      <dgm:spPr/>
    </dgm:pt>
    <dgm:pt modelId="{785E3125-3765-40E7-8358-82F657927A7A}" type="pres">
      <dgm:prSet presAssocID="{45532047-7B8B-4549-9E9D-4322F75E15F2}" presName="bentUpArrow1" presStyleLbl="alignImgPlace1" presStyleIdx="2" presStyleCnt="4"/>
      <dgm:spPr/>
    </dgm:pt>
    <dgm:pt modelId="{106EF0DC-8720-4CA6-A317-6C9D9508280B}" type="pres">
      <dgm:prSet presAssocID="{45532047-7B8B-4549-9E9D-4322F75E15F2}" presName="ParentText" presStyleLbl="node1" presStyleIdx="2" presStyleCnt="5">
        <dgm:presLayoutVars>
          <dgm:chMax val="1"/>
          <dgm:chPref val="1"/>
          <dgm:bulletEnabled val="1"/>
        </dgm:presLayoutVars>
      </dgm:prSet>
      <dgm:spPr/>
    </dgm:pt>
    <dgm:pt modelId="{2D540E6A-63EA-4D4E-80E8-81FE78BAA7B1}" type="pres">
      <dgm:prSet presAssocID="{45532047-7B8B-4549-9E9D-4322F75E15F2}" presName="ChildText" presStyleLbl="revTx" presStyleIdx="2" presStyleCnt="4">
        <dgm:presLayoutVars>
          <dgm:chMax val="0"/>
          <dgm:chPref val="0"/>
          <dgm:bulletEnabled val="1"/>
        </dgm:presLayoutVars>
      </dgm:prSet>
      <dgm:spPr/>
    </dgm:pt>
    <dgm:pt modelId="{BADFFDAE-D5B5-4B1D-BA0F-A4BD59F07F03}" type="pres">
      <dgm:prSet presAssocID="{5030408E-D7D4-4AA9-92DF-F773E7085F7B}" presName="sibTrans" presStyleCnt="0"/>
      <dgm:spPr/>
    </dgm:pt>
    <dgm:pt modelId="{85909E00-8C71-4703-A37E-D62AC42AB4B6}" type="pres">
      <dgm:prSet presAssocID="{B4996D30-A819-43F3-A4F1-32EDA9068FEC}" presName="composite" presStyleCnt="0"/>
      <dgm:spPr/>
    </dgm:pt>
    <dgm:pt modelId="{CF243D76-FB7B-4EDD-BEFF-591BA5A6167E}" type="pres">
      <dgm:prSet presAssocID="{B4996D30-A819-43F3-A4F1-32EDA9068FEC}" presName="bentUpArrow1" presStyleLbl="alignImgPlace1" presStyleIdx="3" presStyleCnt="4"/>
      <dgm:spPr/>
    </dgm:pt>
    <dgm:pt modelId="{93087A4B-F6B0-49DE-BCDB-65A4B06CBE74}" type="pres">
      <dgm:prSet presAssocID="{B4996D30-A819-43F3-A4F1-32EDA9068FEC}" presName="ParentText" presStyleLbl="node1" presStyleIdx="3" presStyleCnt="5">
        <dgm:presLayoutVars>
          <dgm:chMax val="1"/>
          <dgm:chPref val="1"/>
          <dgm:bulletEnabled val="1"/>
        </dgm:presLayoutVars>
      </dgm:prSet>
      <dgm:spPr/>
    </dgm:pt>
    <dgm:pt modelId="{066C55FB-9AB3-4157-B578-F3C7F51CAF3F}" type="pres">
      <dgm:prSet presAssocID="{B4996D30-A819-43F3-A4F1-32EDA9068FEC}" presName="ChildText" presStyleLbl="revTx" presStyleIdx="3" presStyleCnt="4">
        <dgm:presLayoutVars>
          <dgm:chMax val="0"/>
          <dgm:chPref val="0"/>
          <dgm:bulletEnabled val="1"/>
        </dgm:presLayoutVars>
      </dgm:prSet>
      <dgm:spPr/>
    </dgm:pt>
    <dgm:pt modelId="{691592E5-32EF-45CB-AB6D-E33B41473806}" type="pres">
      <dgm:prSet presAssocID="{F9E31C38-877E-4466-A70A-42181C171AF6}" presName="sibTrans" presStyleCnt="0"/>
      <dgm:spPr/>
    </dgm:pt>
    <dgm:pt modelId="{D27233A7-73AA-42CA-BBA6-FCA9DA517657}" type="pres">
      <dgm:prSet presAssocID="{67721180-ACD1-4AEF-9ACD-789846B10818}" presName="composite" presStyleCnt="0"/>
      <dgm:spPr/>
    </dgm:pt>
    <dgm:pt modelId="{5857A3FC-6D82-4D70-8825-BF292A3539C1}" type="pres">
      <dgm:prSet presAssocID="{67721180-ACD1-4AEF-9ACD-789846B10818}" presName="ParentText" presStyleLbl="node1" presStyleIdx="4" presStyleCnt="5">
        <dgm:presLayoutVars>
          <dgm:chMax val="1"/>
          <dgm:chPref val="1"/>
          <dgm:bulletEnabled val="1"/>
        </dgm:presLayoutVars>
      </dgm:prSet>
      <dgm:spPr/>
    </dgm:pt>
  </dgm:ptLst>
  <dgm:cxnLst>
    <dgm:cxn modelId="{6B8F0017-BCDA-488A-A046-F5FC477D75C0}" type="presOf" srcId="{0724A637-7FAA-4240-B5D7-D9F30AA0CDA3}" destId="{960DA84C-4B38-458A-8B2E-69F707AAADF0}" srcOrd="0" destOrd="0" presId="urn:microsoft.com/office/officeart/2005/8/layout/StepDownProcess"/>
    <dgm:cxn modelId="{D0897A5F-5572-4395-BA92-28DDD8D13A6C}" srcId="{0D608955-D5B9-4B47-A5D6-7EB4AE6FE17F}" destId="{B4996D30-A819-43F3-A4F1-32EDA9068FEC}" srcOrd="3" destOrd="0" parTransId="{97A188D4-5A00-4BC5-9494-29C3D0F7DAD2}" sibTransId="{F9E31C38-877E-4466-A70A-42181C171AF6}"/>
    <dgm:cxn modelId="{8DF7CE75-430D-415E-865F-F7B65A8172F8}" type="presOf" srcId="{B4996D30-A819-43F3-A4F1-32EDA9068FEC}" destId="{93087A4B-F6B0-49DE-BCDB-65A4B06CBE74}" srcOrd="0" destOrd="0" presId="urn:microsoft.com/office/officeart/2005/8/layout/StepDownProcess"/>
    <dgm:cxn modelId="{1F58CB7C-A2F9-4142-AF88-9932116DC79A}" type="presOf" srcId="{E6D05515-B03F-4E8D-A52F-A9D57E15F031}" destId="{7F9CEE81-6411-41A2-8EDA-D4C4DCFFB517}" srcOrd="0" destOrd="0" presId="urn:microsoft.com/office/officeart/2005/8/layout/StepDownProcess"/>
    <dgm:cxn modelId="{2F5D1887-F318-4754-8108-CF559ABF8D8D}" srcId="{0D608955-D5B9-4B47-A5D6-7EB4AE6FE17F}" destId="{67721180-ACD1-4AEF-9ACD-789846B10818}" srcOrd="4" destOrd="0" parTransId="{4E88CF2D-17ED-4910-B27C-4D6C82328EB0}" sibTransId="{C89CE0B7-24A4-43D3-A0B3-08708BC0E1BD}"/>
    <dgm:cxn modelId="{19F4C48F-8587-4E28-884D-4EBD631234CE}" srcId="{0D608955-D5B9-4B47-A5D6-7EB4AE6FE17F}" destId="{45532047-7B8B-4549-9E9D-4322F75E15F2}" srcOrd="2" destOrd="0" parTransId="{3357A402-4DED-4772-B305-1B1D577B7C0C}" sibTransId="{5030408E-D7D4-4AA9-92DF-F773E7085F7B}"/>
    <dgm:cxn modelId="{80BF6C94-BF10-4AA9-AD79-7EDE16811E0D}" type="presOf" srcId="{45532047-7B8B-4549-9E9D-4322F75E15F2}" destId="{106EF0DC-8720-4CA6-A317-6C9D9508280B}" srcOrd="0" destOrd="0" presId="urn:microsoft.com/office/officeart/2005/8/layout/StepDownProcess"/>
    <dgm:cxn modelId="{584FC59C-8648-4674-B384-9E7996D4D61C}" type="presOf" srcId="{0D608955-D5B9-4B47-A5D6-7EB4AE6FE17F}" destId="{7FD7BAA0-6156-42DF-86C0-018CF986A8FA}" srcOrd="0" destOrd="0" presId="urn:microsoft.com/office/officeart/2005/8/layout/StepDownProcess"/>
    <dgm:cxn modelId="{24A2F7B1-6D6C-4956-9401-80913916AC67}" srcId="{0D608955-D5B9-4B47-A5D6-7EB4AE6FE17F}" destId="{0724A637-7FAA-4240-B5D7-D9F30AA0CDA3}" srcOrd="0" destOrd="0" parTransId="{11640807-1AE7-49A1-AC84-178A39E16FB9}" sibTransId="{609DC300-C766-4FAB-9E59-B6D81FD48B3A}"/>
    <dgm:cxn modelId="{890281CA-D376-471F-9EA4-E65A93A4E816}" type="presOf" srcId="{67721180-ACD1-4AEF-9ACD-789846B10818}" destId="{5857A3FC-6D82-4D70-8825-BF292A3539C1}" srcOrd="0" destOrd="0" presId="urn:microsoft.com/office/officeart/2005/8/layout/StepDownProcess"/>
    <dgm:cxn modelId="{F6A84BCE-BB5B-4E58-81B3-2F956ACC41D4}" srcId="{0D608955-D5B9-4B47-A5D6-7EB4AE6FE17F}" destId="{E6D05515-B03F-4E8D-A52F-A9D57E15F031}" srcOrd="1" destOrd="0" parTransId="{B623A1D0-AF22-4EF4-AE37-27AB055DFC3A}" sibTransId="{3E8391D7-981E-4CBD-A53E-4FC85BFC09F6}"/>
    <dgm:cxn modelId="{DC3E5464-4D7D-4501-AAEA-6169444AE275}" type="presParOf" srcId="{7FD7BAA0-6156-42DF-86C0-018CF986A8FA}" destId="{970A837F-F2E2-4DA6-99E0-E14F2AA9092D}" srcOrd="0" destOrd="0" presId="urn:microsoft.com/office/officeart/2005/8/layout/StepDownProcess"/>
    <dgm:cxn modelId="{D6952A56-A3E2-49B5-A3DC-95E55182CA6F}" type="presParOf" srcId="{970A837F-F2E2-4DA6-99E0-E14F2AA9092D}" destId="{F437ADA3-EED2-4418-AE57-66F6FCF8D8E9}" srcOrd="0" destOrd="0" presId="urn:microsoft.com/office/officeart/2005/8/layout/StepDownProcess"/>
    <dgm:cxn modelId="{DCEEA63D-F35E-40E5-801C-59871CBA5557}" type="presParOf" srcId="{970A837F-F2E2-4DA6-99E0-E14F2AA9092D}" destId="{960DA84C-4B38-458A-8B2E-69F707AAADF0}" srcOrd="1" destOrd="0" presId="urn:microsoft.com/office/officeart/2005/8/layout/StepDownProcess"/>
    <dgm:cxn modelId="{83AAC457-FE74-4AB3-8CBD-F01CA8B75440}" type="presParOf" srcId="{970A837F-F2E2-4DA6-99E0-E14F2AA9092D}" destId="{B32F0181-5BA2-445B-9F0C-1314AFECA522}" srcOrd="2" destOrd="0" presId="urn:microsoft.com/office/officeart/2005/8/layout/StepDownProcess"/>
    <dgm:cxn modelId="{8BEBE8B3-9EC1-4E31-A32E-41B7B459233A}" type="presParOf" srcId="{7FD7BAA0-6156-42DF-86C0-018CF986A8FA}" destId="{0E829684-10BE-4248-9603-03E1C5DC4AF3}" srcOrd="1" destOrd="0" presId="urn:microsoft.com/office/officeart/2005/8/layout/StepDownProcess"/>
    <dgm:cxn modelId="{43E9CE24-4B06-496C-AD91-BB66F42299BB}" type="presParOf" srcId="{7FD7BAA0-6156-42DF-86C0-018CF986A8FA}" destId="{52EA1CA5-8373-40AB-BB07-EDB06053D242}" srcOrd="2" destOrd="0" presId="urn:microsoft.com/office/officeart/2005/8/layout/StepDownProcess"/>
    <dgm:cxn modelId="{C936C006-8474-49B0-84AB-B4E425B2C1E7}" type="presParOf" srcId="{52EA1CA5-8373-40AB-BB07-EDB06053D242}" destId="{EE9329F2-32BB-46C0-B21A-CA4434C9728D}" srcOrd="0" destOrd="0" presId="urn:microsoft.com/office/officeart/2005/8/layout/StepDownProcess"/>
    <dgm:cxn modelId="{1DE5FE1A-DBC6-44DB-A1D7-D05D02888AE7}" type="presParOf" srcId="{52EA1CA5-8373-40AB-BB07-EDB06053D242}" destId="{7F9CEE81-6411-41A2-8EDA-D4C4DCFFB517}" srcOrd="1" destOrd="0" presId="urn:microsoft.com/office/officeart/2005/8/layout/StepDownProcess"/>
    <dgm:cxn modelId="{456BB7D4-ACA9-46D1-9FCB-013F1BD3807B}" type="presParOf" srcId="{52EA1CA5-8373-40AB-BB07-EDB06053D242}" destId="{2FE39193-1DDE-42DA-8712-B1E7B85EFB59}" srcOrd="2" destOrd="0" presId="urn:microsoft.com/office/officeart/2005/8/layout/StepDownProcess"/>
    <dgm:cxn modelId="{54E68239-B478-4A63-A372-3FEFBF08E305}" type="presParOf" srcId="{7FD7BAA0-6156-42DF-86C0-018CF986A8FA}" destId="{E2E16D50-F997-432D-A094-41C2A1802B8E}" srcOrd="3" destOrd="0" presId="urn:microsoft.com/office/officeart/2005/8/layout/StepDownProcess"/>
    <dgm:cxn modelId="{A0FCAA19-9DCB-4F5D-958C-4216F8AEBA4A}" type="presParOf" srcId="{7FD7BAA0-6156-42DF-86C0-018CF986A8FA}" destId="{98421B10-56AD-45D3-A5EF-039754779655}" srcOrd="4" destOrd="0" presId="urn:microsoft.com/office/officeart/2005/8/layout/StepDownProcess"/>
    <dgm:cxn modelId="{10540239-C345-40FA-B6FD-09362C713A3C}" type="presParOf" srcId="{98421B10-56AD-45D3-A5EF-039754779655}" destId="{785E3125-3765-40E7-8358-82F657927A7A}" srcOrd="0" destOrd="0" presId="urn:microsoft.com/office/officeart/2005/8/layout/StepDownProcess"/>
    <dgm:cxn modelId="{A88E5BA7-48ED-4E6B-9762-8F36D83C4FF0}" type="presParOf" srcId="{98421B10-56AD-45D3-A5EF-039754779655}" destId="{106EF0DC-8720-4CA6-A317-6C9D9508280B}" srcOrd="1" destOrd="0" presId="urn:microsoft.com/office/officeart/2005/8/layout/StepDownProcess"/>
    <dgm:cxn modelId="{F08FCA57-A42C-4969-BCCB-E9802BF25C71}" type="presParOf" srcId="{98421B10-56AD-45D3-A5EF-039754779655}" destId="{2D540E6A-63EA-4D4E-80E8-81FE78BAA7B1}" srcOrd="2" destOrd="0" presId="urn:microsoft.com/office/officeart/2005/8/layout/StepDownProcess"/>
    <dgm:cxn modelId="{ACC830EA-397A-46C6-ABE4-629D7EF0FFA6}" type="presParOf" srcId="{7FD7BAA0-6156-42DF-86C0-018CF986A8FA}" destId="{BADFFDAE-D5B5-4B1D-BA0F-A4BD59F07F03}" srcOrd="5" destOrd="0" presId="urn:microsoft.com/office/officeart/2005/8/layout/StepDownProcess"/>
    <dgm:cxn modelId="{C6707D51-6E23-454D-9DEA-D969CA622A80}" type="presParOf" srcId="{7FD7BAA0-6156-42DF-86C0-018CF986A8FA}" destId="{85909E00-8C71-4703-A37E-D62AC42AB4B6}" srcOrd="6" destOrd="0" presId="urn:microsoft.com/office/officeart/2005/8/layout/StepDownProcess"/>
    <dgm:cxn modelId="{3846B878-683C-49BC-A91F-4ADE2230389D}" type="presParOf" srcId="{85909E00-8C71-4703-A37E-D62AC42AB4B6}" destId="{CF243D76-FB7B-4EDD-BEFF-591BA5A6167E}" srcOrd="0" destOrd="0" presId="urn:microsoft.com/office/officeart/2005/8/layout/StepDownProcess"/>
    <dgm:cxn modelId="{2438B9C7-CA47-40A9-BE5B-FE0E4184BC45}" type="presParOf" srcId="{85909E00-8C71-4703-A37E-D62AC42AB4B6}" destId="{93087A4B-F6B0-49DE-BCDB-65A4B06CBE74}" srcOrd="1" destOrd="0" presId="urn:microsoft.com/office/officeart/2005/8/layout/StepDownProcess"/>
    <dgm:cxn modelId="{7A02EA70-D754-4B42-ADFD-E7511ABA1096}" type="presParOf" srcId="{85909E00-8C71-4703-A37E-D62AC42AB4B6}" destId="{066C55FB-9AB3-4157-B578-F3C7F51CAF3F}" srcOrd="2" destOrd="0" presId="urn:microsoft.com/office/officeart/2005/8/layout/StepDownProcess"/>
    <dgm:cxn modelId="{595B8193-4713-4554-86A2-5B30509DF8C0}" type="presParOf" srcId="{7FD7BAA0-6156-42DF-86C0-018CF986A8FA}" destId="{691592E5-32EF-45CB-AB6D-E33B41473806}" srcOrd="7" destOrd="0" presId="urn:microsoft.com/office/officeart/2005/8/layout/StepDownProcess"/>
    <dgm:cxn modelId="{DFA51FF3-0E7B-4645-B177-F5CD66FCDC4A}" type="presParOf" srcId="{7FD7BAA0-6156-42DF-86C0-018CF986A8FA}" destId="{D27233A7-73AA-42CA-BBA6-FCA9DA517657}" srcOrd="8" destOrd="0" presId="urn:microsoft.com/office/officeart/2005/8/layout/StepDownProcess"/>
    <dgm:cxn modelId="{0577D1C9-7CFA-4E1F-9F80-4AD81BE9F332}" type="presParOf" srcId="{D27233A7-73AA-42CA-BBA6-FCA9DA517657}" destId="{5857A3FC-6D82-4D70-8825-BF292A3539C1}"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7ADA3-EED2-4418-AE57-66F6FCF8D8E9}">
      <dsp:nvSpPr>
        <dsp:cNvPr id="0" name=""/>
        <dsp:cNvSpPr/>
      </dsp:nvSpPr>
      <dsp:spPr>
        <a:xfrm rot="5400000">
          <a:off x="1298827" y="768556"/>
          <a:ext cx="668862" cy="761476"/>
        </a:xfrm>
        <a:prstGeom prst="bentUpArrow">
          <a:avLst>
            <a:gd name="adj1" fmla="val 32840"/>
            <a:gd name="adj2" fmla="val 25000"/>
            <a:gd name="adj3" fmla="val 35780"/>
          </a:avLst>
        </a:prstGeom>
        <a:solidFill>
          <a:schemeClr val="accent1">
            <a:tint val="40000"/>
            <a:hueOff val="0"/>
            <a:satOff val="0"/>
            <a:lumOff val="0"/>
            <a:alphaOff val="0"/>
          </a:schemeClr>
        </a:solidFill>
        <a:ln w="1397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0DA84C-4B38-458A-8B2E-69F707AAADF0}">
      <dsp:nvSpPr>
        <dsp:cNvPr id="0" name=""/>
        <dsp:cNvSpPr/>
      </dsp:nvSpPr>
      <dsp:spPr>
        <a:xfrm>
          <a:off x="1121619" y="27108"/>
          <a:ext cx="1125971" cy="788143"/>
        </a:xfrm>
        <a:prstGeom prst="roundRect">
          <a:avLst>
            <a:gd name="adj" fmla="val 16670"/>
          </a:avLst>
        </a:prstGeom>
        <a:solidFill>
          <a:schemeClr val="lt1">
            <a:hueOff val="0"/>
            <a:satOff val="0"/>
            <a:lumOff val="0"/>
            <a:alphaOff val="0"/>
          </a:schemeClr>
        </a:solidFill>
        <a:ln w="1397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Read all the csv files</a:t>
          </a:r>
        </a:p>
      </dsp:txBody>
      <dsp:txXfrm>
        <a:off x="1160100" y="65589"/>
        <a:ext cx="1049009" cy="711181"/>
      </dsp:txXfrm>
    </dsp:sp>
    <dsp:sp modelId="{B32F0181-5BA2-445B-9F0C-1314AFECA522}">
      <dsp:nvSpPr>
        <dsp:cNvPr id="0" name=""/>
        <dsp:cNvSpPr/>
      </dsp:nvSpPr>
      <dsp:spPr>
        <a:xfrm>
          <a:off x="2247590" y="102275"/>
          <a:ext cx="818924" cy="637012"/>
        </a:xfrm>
        <a:prstGeom prst="rect">
          <a:avLst/>
        </a:prstGeom>
        <a:noFill/>
        <a:ln>
          <a:noFill/>
        </a:ln>
        <a:effectLst/>
      </dsp:spPr>
      <dsp:style>
        <a:lnRef idx="0">
          <a:scrgbClr r="0" g="0" b="0"/>
        </a:lnRef>
        <a:fillRef idx="0">
          <a:scrgbClr r="0" g="0" b="0"/>
        </a:fillRef>
        <a:effectRef idx="0">
          <a:scrgbClr r="0" g="0" b="0"/>
        </a:effectRef>
        <a:fontRef idx="minor"/>
      </dsp:style>
    </dsp:sp>
    <dsp:sp modelId="{EE9329F2-32BB-46C0-B21A-CA4434C9728D}">
      <dsp:nvSpPr>
        <dsp:cNvPr id="0" name=""/>
        <dsp:cNvSpPr/>
      </dsp:nvSpPr>
      <dsp:spPr>
        <a:xfrm rot="5400000">
          <a:off x="2232377" y="1653901"/>
          <a:ext cx="668862" cy="761476"/>
        </a:xfrm>
        <a:prstGeom prst="bentUpArrow">
          <a:avLst>
            <a:gd name="adj1" fmla="val 32840"/>
            <a:gd name="adj2" fmla="val 25000"/>
            <a:gd name="adj3" fmla="val 35780"/>
          </a:avLst>
        </a:prstGeom>
        <a:solidFill>
          <a:schemeClr val="accent1">
            <a:tint val="40000"/>
            <a:hueOff val="0"/>
            <a:satOff val="0"/>
            <a:lumOff val="0"/>
            <a:alphaOff val="0"/>
          </a:schemeClr>
        </a:solidFill>
        <a:ln w="1397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9CEE81-6411-41A2-8EDA-D4C4DCFFB517}">
      <dsp:nvSpPr>
        <dsp:cNvPr id="0" name=""/>
        <dsp:cNvSpPr/>
      </dsp:nvSpPr>
      <dsp:spPr>
        <a:xfrm>
          <a:off x="2055169" y="912453"/>
          <a:ext cx="1125971" cy="788143"/>
        </a:xfrm>
        <a:prstGeom prst="roundRect">
          <a:avLst>
            <a:gd name="adj" fmla="val 16670"/>
          </a:avLst>
        </a:prstGeom>
        <a:solidFill>
          <a:schemeClr val="lt1">
            <a:hueOff val="0"/>
            <a:satOff val="0"/>
            <a:lumOff val="0"/>
            <a:alphaOff val="0"/>
          </a:schemeClr>
        </a:solidFill>
        <a:ln w="1397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Data observation</a:t>
          </a:r>
        </a:p>
      </dsp:txBody>
      <dsp:txXfrm>
        <a:off x="2093650" y="950934"/>
        <a:ext cx="1049009" cy="711181"/>
      </dsp:txXfrm>
    </dsp:sp>
    <dsp:sp modelId="{2FE39193-1DDE-42DA-8712-B1E7B85EFB59}">
      <dsp:nvSpPr>
        <dsp:cNvPr id="0" name=""/>
        <dsp:cNvSpPr/>
      </dsp:nvSpPr>
      <dsp:spPr>
        <a:xfrm>
          <a:off x="3181140" y="987620"/>
          <a:ext cx="818924" cy="637012"/>
        </a:xfrm>
        <a:prstGeom prst="rect">
          <a:avLst/>
        </a:prstGeom>
        <a:noFill/>
        <a:ln>
          <a:noFill/>
        </a:ln>
        <a:effectLst/>
      </dsp:spPr>
      <dsp:style>
        <a:lnRef idx="0">
          <a:scrgbClr r="0" g="0" b="0"/>
        </a:lnRef>
        <a:fillRef idx="0">
          <a:scrgbClr r="0" g="0" b="0"/>
        </a:fillRef>
        <a:effectRef idx="0">
          <a:scrgbClr r="0" g="0" b="0"/>
        </a:effectRef>
        <a:fontRef idx="minor"/>
      </dsp:style>
    </dsp:sp>
    <dsp:sp modelId="{785E3125-3765-40E7-8358-82F657927A7A}">
      <dsp:nvSpPr>
        <dsp:cNvPr id="0" name=""/>
        <dsp:cNvSpPr/>
      </dsp:nvSpPr>
      <dsp:spPr>
        <a:xfrm rot="5400000">
          <a:off x="3165927" y="2539246"/>
          <a:ext cx="668862" cy="761476"/>
        </a:xfrm>
        <a:prstGeom prst="bentUpArrow">
          <a:avLst>
            <a:gd name="adj1" fmla="val 32840"/>
            <a:gd name="adj2" fmla="val 25000"/>
            <a:gd name="adj3" fmla="val 35780"/>
          </a:avLst>
        </a:prstGeom>
        <a:solidFill>
          <a:schemeClr val="accent1">
            <a:tint val="40000"/>
            <a:hueOff val="0"/>
            <a:satOff val="0"/>
            <a:lumOff val="0"/>
            <a:alphaOff val="0"/>
          </a:schemeClr>
        </a:solidFill>
        <a:ln w="1397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6EF0DC-8720-4CA6-A317-6C9D9508280B}">
      <dsp:nvSpPr>
        <dsp:cNvPr id="0" name=""/>
        <dsp:cNvSpPr/>
      </dsp:nvSpPr>
      <dsp:spPr>
        <a:xfrm>
          <a:off x="2988719" y="1797798"/>
          <a:ext cx="1125971" cy="788143"/>
        </a:xfrm>
        <a:prstGeom prst="roundRect">
          <a:avLst>
            <a:gd name="adj" fmla="val 16670"/>
          </a:avLst>
        </a:prstGeom>
        <a:solidFill>
          <a:schemeClr val="lt1">
            <a:hueOff val="0"/>
            <a:satOff val="0"/>
            <a:lumOff val="0"/>
            <a:alphaOff val="0"/>
          </a:schemeClr>
        </a:solidFill>
        <a:ln w="1397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cleaning and processing</a:t>
          </a:r>
        </a:p>
      </dsp:txBody>
      <dsp:txXfrm>
        <a:off x="3027200" y="1836279"/>
        <a:ext cx="1049009" cy="711181"/>
      </dsp:txXfrm>
    </dsp:sp>
    <dsp:sp modelId="{2D540E6A-63EA-4D4E-80E8-81FE78BAA7B1}">
      <dsp:nvSpPr>
        <dsp:cNvPr id="0" name=""/>
        <dsp:cNvSpPr/>
      </dsp:nvSpPr>
      <dsp:spPr>
        <a:xfrm>
          <a:off x="4114690" y="1872966"/>
          <a:ext cx="818924" cy="637012"/>
        </a:xfrm>
        <a:prstGeom prst="rect">
          <a:avLst/>
        </a:prstGeom>
        <a:noFill/>
        <a:ln>
          <a:noFill/>
        </a:ln>
        <a:effectLst/>
      </dsp:spPr>
      <dsp:style>
        <a:lnRef idx="0">
          <a:scrgbClr r="0" g="0" b="0"/>
        </a:lnRef>
        <a:fillRef idx="0">
          <a:scrgbClr r="0" g="0" b="0"/>
        </a:fillRef>
        <a:effectRef idx="0">
          <a:scrgbClr r="0" g="0" b="0"/>
        </a:effectRef>
        <a:fontRef idx="minor"/>
      </dsp:style>
    </dsp:sp>
    <dsp:sp modelId="{CF243D76-FB7B-4EDD-BEFF-591BA5A6167E}">
      <dsp:nvSpPr>
        <dsp:cNvPr id="0" name=""/>
        <dsp:cNvSpPr/>
      </dsp:nvSpPr>
      <dsp:spPr>
        <a:xfrm rot="5400000">
          <a:off x="4099477" y="3424592"/>
          <a:ext cx="668862" cy="761476"/>
        </a:xfrm>
        <a:prstGeom prst="bentUpArrow">
          <a:avLst>
            <a:gd name="adj1" fmla="val 32840"/>
            <a:gd name="adj2" fmla="val 25000"/>
            <a:gd name="adj3" fmla="val 35780"/>
          </a:avLst>
        </a:prstGeom>
        <a:solidFill>
          <a:schemeClr val="accent1">
            <a:tint val="40000"/>
            <a:hueOff val="0"/>
            <a:satOff val="0"/>
            <a:lumOff val="0"/>
            <a:alphaOff val="0"/>
          </a:schemeClr>
        </a:solidFill>
        <a:ln w="1397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087A4B-F6B0-49DE-BCDB-65A4B06CBE74}">
      <dsp:nvSpPr>
        <dsp:cNvPr id="0" name=""/>
        <dsp:cNvSpPr/>
      </dsp:nvSpPr>
      <dsp:spPr>
        <a:xfrm>
          <a:off x="3922269" y="2683143"/>
          <a:ext cx="1125971" cy="788143"/>
        </a:xfrm>
        <a:prstGeom prst="roundRect">
          <a:avLst>
            <a:gd name="adj" fmla="val 16670"/>
          </a:avLst>
        </a:prstGeom>
        <a:solidFill>
          <a:schemeClr val="lt1">
            <a:hueOff val="0"/>
            <a:satOff val="0"/>
            <a:lumOff val="0"/>
            <a:alphaOff val="0"/>
          </a:schemeClr>
        </a:solidFill>
        <a:ln w="1397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Data visualisation</a:t>
          </a:r>
        </a:p>
      </dsp:txBody>
      <dsp:txXfrm>
        <a:off x="3960750" y="2721624"/>
        <a:ext cx="1049009" cy="711181"/>
      </dsp:txXfrm>
    </dsp:sp>
    <dsp:sp modelId="{066C55FB-9AB3-4157-B578-F3C7F51CAF3F}">
      <dsp:nvSpPr>
        <dsp:cNvPr id="0" name=""/>
        <dsp:cNvSpPr/>
      </dsp:nvSpPr>
      <dsp:spPr>
        <a:xfrm>
          <a:off x="5048240" y="2758311"/>
          <a:ext cx="818924" cy="637012"/>
        </a:xfrm>
        <a:prstGeom prst="rect">
          <a:avLst/>
        </a:prstGeom>
        <a:noFill/>
        <a:ln>
          <a:noFill/>
        </a:ln>
        <a:effectLst/>
      </dsp:spPr>
      <dsp:style>
        <a:lnRef idx="0">
          <a:scrgbClr r="0" g="0" b="0"/>
        </a:lnRef>
        <a:fillRef idx="0">
          <a:scrgbClr r="0" g="0" b="0"/>
        </a:fillRef>
        <a:effectRef idx="0">
          <a:scrgbClr r="0" g="0" b="0"/>
        </a:effectRef>
        <a:fontRef idx="minor"/>
      </dsp:style>
    </dsp:sp>
    <dsp:sp modelId="{5857A3FC-6D82-4D70-8825-BF292A3539C1}">
      <dsp:nvSpPr>
        <dsp:cNvPr id="0" name=""/>
        <dsp:cNvSpPr/>
      </dsp:nvSpPr>
      <dsp:spPr>
        <a:xfrm>
          <a:off x="4855819" y="3568489"/>
          <a:ext cx="1125971" cy="788143"/>
        </a:xfrm>
        <a:prstGeom prst="roundRect">
          <a:avLst>
            <a:gd name="adj" fmla="val 16670"/>
          </a:avLst>
        </a:prstGeom>
        <a:solidFill>
          <a:schemeClr val="lt1">
            <a:hueOff val="0"/>
            <a:satOff val="0"/>
            <a:lumOff val="0"/>
            <a:alphaOff val="0"/>
          </a:schemeClr>
        </a:solidFill>
        <a:ln w="1397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Gain insights</a:t>
          </a:r>
        </a:p>
      </dsp:txBody>
      <dsp:txXfrm>
        <a:off x="4894300" y="3606970"/>
        <a:ext cx="1049009" cy="71118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377C73C-F41D-4FA6-8F6E-D9E7F1DEA5B5}" type="datetimeFigureOut">
              <a:rPr lang="en-IN" smtClean="0"/>
              <a:t>05/03/23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B5254AA-5154-4414-8F0B-37C2B19E3C2E}"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60071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7C73C-F41D-4FA6-8F6E-D9E7F1DEA5B5}" type="datetimeFigureOut">
              <a:rPr lang="en-IN" smtClean="0"/>
              <a:t>05/03/23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254AA-5154-4414-8F0B-37C2B19E3C2E}" type="slidenum">
              <a:rPr lang="en-IN" smtClean="0"/>
              <a:t>‹#›</a:t>
            </a:fld>
            <a:endParaRPr lang="en-IN"/>
          </a:p>
        </p:txBody>
      </p:sp>
    </p:spTree>
    <p:extLst>
      <p:ext uri="{BB962C8B-B14F-4D97-AF65-F5344CB8AC3E}">
        <p14:creationId xmlns:p14="http://schemas.microsoft.com/office/powerpoint/2010/main" val="2801562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7C73C-F41D-4FA6-8F6E-D9E7F1DEA5B5}" type="datetimeFigureOut">
              <a:rPr lang="en-IN" smtClean="0"/>
              <a:t>05/03/23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254AA-5154-4414-8F0B-37C2B19E3C2E}" type="slidenum">
              <a:rPr lang="en-IN" smtClean="0"/>
              <a:t>‹#›</a:t>
            </a:fld>
            <a:endParaRPr lang="en-IN"/>
          </a:p>
        </p:txBody>
      </p:sp>
    </p:spTree>
    <p:extLst>
      <p:ext uri="{BB962C8B-B14F-4D97-AF65-F5344CB8AC3E}">
        <p14:creationId xmlns:p14="http://schemas.microsoft.com/office/powerpoint/2010/main" val="220743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7C73C-F41D-4FA6-8F6E-D9E7F1DEA5B5}" type="datetimeFigureOut">
              <a:rPr lang="en-IN" smtClean="0"/>
              <a:t>05/03/23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254AA-5154-4414-8F0B-37C2B19E3C2E}" type="slidenum">
              <a:rPr lang="en-IN" smtClean="0"/>
              <a:t>‹#›</a:t>
            </a:fld>
            <a:endParaRPr lang="en-IN"/>
          </a:p>
        </p:txBody>
      </p:sp>
    </p:spTree>
    <p:extLst>
      <p:ext uri="{BB962C8B-B14F-4D97-AF65-F5344CB8AC3E}">
        <p14:creationId xmlns:p14="http://schemas.microsoft.com/office/powerpoint/2010/main" val="124729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77C73C-F41D-4FA6-8F6E-D9E7F1DEA5B5}" type="datetimeFigureOut">
              <a:rPr lang="en-IN" smtClean="0"/>
              <a:t>05/03/23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254AA-5154-4414-8F0B-37C2B19E3C2E}"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012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77C73C-F41D-4FA6-8F6E-D9E7F1DEA5B5}" type="datetimeFigureOut">
              <a:rPr lang="en-IN" smtClean="0"/>
              <a:t>05/03/23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254AA-5154-4414-8F0B-37C2B19E3C2E}" type="slidenum">
              <a:rPr lang="en-IN" smtClean="0"/>
              <a:t>‹#›</a:t>
            </a:fld>
            <a:endParaRPr lang="en-IN"/>
          </a:p>
        </p:txBody>
      </p:sp>
    </p:spTree>
    <p:extLst>
      <p:ext uri="{BB962C8B-B14F-4D97-AF65-F5344CB8AC3E}">
        <p14:creationId xmlns:p14="http://schemas.microsoft.com/office/powerpoint/2010/main" val="1692445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77C73C-F41D-4FA6-8F6E-D9E7F1DEA5B5}" type="datetimeFigureOut">
              <a:rPr lang="en-IN" smtClean="0"/>
              <a:t>05/03/23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5254AA-5154-4414-8F0B-37C2B19E3C2E}" type="slidenum">
              <a:rPr lang="en-IN" smtClean="0"/>
              <a:t>‹#›</a:t>
            </a:fld>
            <a:endParaRPr lang="en-IN"/>
          </a:p>
        </p:txBody>
      </p:sp>
    </p:spTree>
    <p:extLst>
      <p:ext uri="{BB962C8B-B14F-4D97-AF65-F5344CB8AC3E}">
        <p14:creationId xmlns:p14="http://schemas.microsoft.com/office/powerpoint/2010/main" val="1339497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77C73C-F41D-4FA6-8F6E-D9E7F1DEA5B5}" type="datetimeFigureOut">
              <a:rPr lang="en-IN" smtClean="0"/>
              <a:t>05/03/23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5254AA-5154-4414-8F0B-37C2B19E3C2E}" type="slidenum">
              <a:rPr lang="en-IN" smtClean="0"/>
              <a:t>‹#›</a:t>
            </a:fld>
            <a:endParaRPr lang="en-IN"/>
          </a:p>
        </p:txBody>
      </p:sp>
    </p:spTree>
    <p:extLst>
      <p:ext uri="{BB962C8B-B14F-4D97-AF65-F5344CB8AC3E}">
        <p14:creationId xmlns:p14="http://schemas.microsoft.com/office/powerpoint/2010/main" val="4009483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7C73C-F41D-4FA6-8F6E-D9E7F1DEA5B5}" type="datetimeFigureOut">
              <a:rPr lang="en-IN" smtClean="0"/>
              <a:t>05/03/23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5254AA-5154-4414-8F0B-37C2B19E3C2E}" type="slidenum">
              <a:rPr lang="en-IN" smtClean="0"/>
              <a:t>‹#›</a:t>
            </a:fld>
            <a:endParaRPr lang="en-IN"/>
          </a:p>
        </p:txBody>
      </p:sp>
    </p:spTree>
    <p:extLst>
      <p:ext uri="{BB962C8B-B14F-4D97-AF65-F5344CB8AC3E}">
        <p14:creationId xmlns:p14="http://schemas.microsoft.com/office/powerpoint/2010/main" val="54218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77C73C-F41D-4FA6-8F6E-D9E7F1DEA5B5}" type="datetimeFigureOut">
              <a:rPr lang="en-IN" smtClean="0"/>
              <a:t>05/03/23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254AA-5154-4414-8F0B-37C2B19E3C2E}" type="slidenum">
              <a:rPr lang="en-IN" smtClean="0"/>
              <a:t>‹#›</a:t>
            </a:fld>
            <a:endParaRPr lang="en-IN"/>
          </a:p>
        </p:txBody>
      </p:sp>
    </p:spTree>
    <p:extLst>
      <p:ext uri="{BB962C8B-B14F-4D97-AF65-F5344CB8AC3E}">
        <p14:creationId xmlns:p14="http://schemas.microsoft.com/office/powerpoint/2010/main" val="247107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77C73C-F41D-4FA6-8F6E-D9E7F1DEA5B5}" type="datetimeFigureOut">
              <a:rPr lang="en-IN" smtClean="0"/>
              <a:t>05/03/23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254AA-5154-4414-8F0B-37C2B19E3C2E}" type="slidenum">
              <a:rPr lang="en-IN" smtClean="0"/>
              <a:t>‹#›</a:t>
            </a:fld>
            <a:endParaRPr lang="en-IN"/>
          </a:p>
        </p:txBody>
      </p:sp>
    </p:spTree>
    <p:extLst>
      <p:ext uri="{BB962C8B-B14F-4D97-AF65-F5344CB8AC3E}">
        <p14:creationId xmlns:p14="http://schemas.microsoft.com/office/powerpoint/2010/main" val="337334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377C73C-F41D-4FA6-8F6E-D9E7F1DEA5B5}" type="datetimeFigureOut">
              <a:rPr lang="en-IN" smtClean="0"/>
              <a:t>05/03/23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B5254AA-5154-4414-8F0B-37C2B19E3C2E}" type="slidenum">
              <a:rPr lang="en-IN" smtClean="0"/>
              <a:t>‹#›</a:t>
            </a:fld>
            <a:endParaRPr lang="en-IN"/>
          </a:p>
        </p:txBody>
      </p:sp>
    </p:spTree>
    <p:extLst>
      <p:ext uri="{BB962C8B-B14F-4D97-AF65-F5344CB8AC3E}">
        <p14:creationId xmlns:p14="http://schemas.microsoft.com/office/powerpoint/2010/main" val="55504513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github.com/anamikak22/Digital-Alpha-Assessment" TargetMode="Externa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D55E-B17C-886E-E07D-458AB9641CDB}"/>
              </a:ext>
            </a:extLst>
          </p:cNvPr>
          <p:cNvSpPr>
            <a:spLocks noGrp="1"/>
          </p:cNvSpPr>
          <p:nvPr>
            <p:ph type="ctrTitle"/>
          </p:nvPr>
        </p:nvSpPr>
        <p:spPr>
          <a:xfrm>
            <a:off x="796783" y="114300"/>
            <a:ext cx="10598434" cy="3098427"/>
          </a:xfrm>
        </p:spPr>
        <p:txBody>
          <a:bodyPr/>
          <a:lstStyle/>
          <a:p>
            <a:pPr algn="ctr"/>
            <a:r>
              <a:rPr lang="en-US" dirty="0"/>
              <a:t>Digital Alpha Platforms</a:t>
            </a:r>
            <a:endParaRPr lang="en-IN" dirty="0"/>
          </a:p>
        </p:txBody>
      </p:sp>
      <p:sp>
        <p:nvSpPr>
          <p:cNvPr id="3" name="Subtitle 2">
            <a:extLst>
              <a:ext uri="{FF2B5EF4-FFF2-40B4-BE49-F238E27FC236}">
                <a16:creationId xmlns:a16="http://schemas.microsoft.com/office/drawing/2014/main" id="{BE409DD4-E2BD-F181-46B5-6181E143C14A}"/>
              </a:ext>
            </a:extLst>
          </p:cNvPr>
          <p:cNvSpPr>
            <a:spLocks noGrp="1"/>
          </p:cNvSpPr>
          <p:nvPr>
            <p:ph type="subTitle" idx="1"/>
          </p:nvPr>
        </p:nvSpPr>
        <p:spPr>
          <a:xfrm>
            <a:off x="1386840" y="3429000"/>
            <a:ext cx="9418320" cy="2324100"/>
          </a:xfrm>
        </p:spPr>
        <p:txBody>
          <a:bodyPr>
            <a:normAutofit fontScale="92500" lnSpcReduction="10000"/>
          </a:bodyPr>
          <a:lstStyle/>
          <a:p>
            <a:pPr algn="ctr"/>
            <a:r>
              <a:rPr lang="en-US" sz="4000" dirty="0"/>
              <a:t>Project Assessment</a:t>
            </a:r>
          </a:p>
          <a:p>
            <a:pPr algn="r"/>
            <a:r>
              <a:rPr lang="en-US" dirty="0">
                <a:solidFill>
                  <a:srgbClr val="878787"/>
                </a:solidFill>
              </a:rPr>
              <a:t>-by Anamika Kumari (20AE10003)</a:t>
            </a:r>
          </a:p>
          <a:p>
            <a:pPr algn="ctr"/>
            <a:endParaRPr lang="en-US" b="1" dirty="0">
              <a:solidFill>
                <a:srgbClr val="BFBFBF"/>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b="1" dirty="0">
                <a:solidFill>
                  <a:srgbClr val="BFBFBF"/>
                </a:solidFill>
                <a:effectLst/>
                <a:latin typeface="Times New Roman" panose="02020603050405020304" pitchFamily="18" charset="0"/>
                <a:ea typeface="Calibri" panose="020F0502020204030204" pitchFamily="34" charset="0"/>
                <a:cs typeface="Times New Roman" panose="02020603050405020304" pitchFamily="18" charset="0"/>
              </a:rPr>
              <a:t>Objective</a:t>
            </a:r>
            <a:r>
              <a:rPr lang="en-US" dirty="0">
                <a:solidFill>
                  <a:srgbClr val="BFBFBF"/>
                </a:solidFill>
                <a:effectLst/>
                <a:latin typeface="Times New Roman" panose="02020603050405020304" pitchFamily="18" charset="0"/>
                <a:ea typeface="Calibri" panose="020F0502020204030204" pitchFamily="34" charset="0"/>
                <a:cs typeface="Times New Roman" panose="02020603050405020304" pitchFamily="18" charset="0"/>
              </a:rPr>
              <a:t>: To observe the given housing dataset by Zillow and gain some insights about it using python.</a:t>
            </a:r>
            <a:endParaRPr lang="en-IN" dirty="0">
              <a:solidFill>
                <a:srgbClr val="BFBFBF"/>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395363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6FDF637-4280-2C96-05D9-075BC29B8DEE}"/>
              </a:ext>
            </a:extLst>
          </p:cNvPr>
          <p:cNvGraphicFramePr/>
          <p:nvPr>
            <p:extLst>
              <p:ext uri="{D42A27DB-BD31-4B8C-83A1-F6EECF244321}">
                <p14:modId xmlns:p14="http://schemas.microsoft.com/office/powerpoint/2010/main" val="3315711576"/>
              </p:ext>
            </p:extLst>
          </p:nvPr>
        </p:nvGraphicFramePr>
        <p:xfrm>
          <a:off x="4526615" y="1623025"/>
          <a:ext cx="7103410" cy="4383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C43375C-3046-B749-000A-4AADB5F36874}"/>
              </a:ext>
            </a:extLst>
          </p:cNvPr>
          <p:cNvSpPr txBox="1"/>
          <p:nvPr/>
        </p:nvSpPr>
        <p:spPr>
          <a:xfrm>
            <a:off x="478491" y="2327875"/>
            <a:ext cx="4286250" cy="2061077"/>
          </a:xfrm>
          <a:prstGeom prst="rect">
            <a:avLst/>
          </a:prstGeom>
          <a:noFill/>
          <a:ln>
            <a:solidFill>
              <a:srgbClr val="878787"/>
            </a:solidFill>
          </a:ln>
        </p:spPr>
        <p:txBody>
          <a:bodyPr wrap="square" rtlCol="0">
            <a:spAutoFit/>
          </a:bodyPr>
          <a:lstStyle/>
          <a:p>
            <a:pPr>
              <a:lnSpc>
                <a:spcPct val="107000"/>
              </a:lnSpc>
              <a:spcAft>
                <a:spcPts val="800"/>
              </a:spcAft>
            </a:pP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Platform used</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Google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colab</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Libraries used</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pandas, seaborn, matplotlib, </a:t>
            </a:r>
            <a:r>
              <a:rPr lang="en-US" sz="1800"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os</a:t>
            </a:r>
            <a:r>
              <a:rPr lang="en-US" sz="18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numpy</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Github</a:t>
            </a: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link</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https://github.com/anamikak22/Digital-Alpha-Assessment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663FA82F-3AB8-C1A5-F98F-2528E8FCC4C3}"/>
              </a:ext>
            </a:extLst>
          </p:cNvPr>
          <p:cNvSpPr txBox="1"/>
          <p:nvPr/>
        </p:nvSpPr>
        <p:spPr>
          <a:xfrm>
            <a:off x="478491" y="257175"/>
            <a:ext cx="10685930" cy="707886"/>
          </a:xfrm>
          <a:prstGeom prst="rect">
            <a:avLst/>
          </a:prstGeom>
          <a:noFill/>
          <a:ln>
            <a:solidFill>
              <a:srgbClr val="878787"/>
            </a:solidFill>
          </a:ln>
        </p:spPr>
        <p:txBody>
          <a:bodyPr wrap="square" rtlCol="0">
            <a:spAutoFit/>
          </a:bodyPr>
          <a:lstStyle/>
          <a:p>
            <a:r>
              <a:rPr lang="en-US" sz="4000" dirty="0">
                <a:solidFill>
                  <a:schemeClr val="bg1"/>
                </a:solidFill>
              </a:rPr>
              <a:t>APPROACH:</a:t>
            </a:r>
            <a:endParaRPr lang="en-IN" sz="4000" dirty="0">
              <a:solidFill>
                <a:schemeClr val="bg1"/>
              </a:solidFill>
            </a:endParaRPr>
          </a:p>
        </p:txBody>
      </p:sp>
    </p:spTree>
    <p:extLst>
      <p:ext uri="{BB962C8B-B14F-4D97-AF65-F5344CB8AC3E}">
        <p14:creationId xmlns:p14="http://schemas.microsoft.com/office/powerpoint/2010/main" val="725910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8DA50B-0FD5-778F-3FC8-91DF60D7CF9E}"/>
              </a:ext>
            </a:extLst>
          </p:cNvPr>
          <p:cNvSpPr txBox="1"/>
          <p:nvPr/>
        </p:nvSpPr>
        <p:spPr>
          <a:xfrm>
            <a:off x="478491" y="257175"/>
            <a:ext cx="10685930" cy="707886"/>
          </a:xfrm>
          <a:prstGeom prst="rect">
            <a:avLst/>
          </a:prstGeom>
          <a:noFill/>
          <a:ln>
            <a:solidFill>
              <a:srgbClr val="878787"/>
            </a:solidFill>
          </a:ln>
        </p:spPr>
        <p:txBody>
          <a:bodyPr wrap="square" rtlCol="0">
            <a:spAutoFit/>
          </a:bodyPr>
          <a:lstStyle/>
          <a:p>
            <a:r>
              <a:rPr lang="en-US" sz="4000" dirty="0">
                <a:solidFill>
                  <a:schemeClr val="bg1"/>
                </a:solidFill>
              </a:rPr>
              <a:t>DATA VISUALISATION</a:t>
            </a:r>
            <a:endParaRPr lang="en-IN" sz="4000" dirty="0">
              <a:solidFill>
                <a:schemeClr val="bg1"/>
              </a:solidFill>
            </a:endParaRPr>
          </a:p>
        </p:txBody>
      </p:sp>
      <p:pic>
        <p:nvPicPr>
          <p:cNvPr id="8" name="Picture 7">
            <a:extLst>
              <a:ext uri="{FF2B5EF4-FFF2-40B4-BE49-F238E27FC236}">
                <a16:creationId xmlns:a16="http://schemas.microsoft.com/office/drawing/2014/main" id="{23D1F287-39FB-BCEF-329C-23DC7D47C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491" y="1095375"/>
            <a:ext cx="7454995" cy="5371070"/>
          </a:xfrm>
          <a:prstGeom prst="rect">
            <a:avLst/>
          </a:prstGeom>
        </p:spPr>
      </p:pic>
      <p:sp>
        <p:nvSpPr>
          <p:cNvPr id="11" name="TextBox 10">
            <a:extLst>
              <a:ext uri="{FF2B5EF4-FFF2-40B4-BE49-F238E27FC236}">
                <a16:creationId xmlns:a16="http://schemas.microsoft.com/office/drawing/2014/main" id="{C65D5D0F-DDD7-F03F-DB1D-E9F0D4C6C306}"/>
              </a:ext>
            </a:extLst>
          </p:cNvPr>
          <p:cNvSpPr txBox="1"/>
          <p:nvPr/>
        </p:nvSpPr>
        <p:spPr>
          <a:xfrm>
            <a:off x="8162925" y="1095375"/>
            <a:ext cx="2849096" cy="3840731"/>
          </a:xfrm>
          <a:prstGeom prst="rect">
            <a:avLst/>
          </a:prstGeom>
          <a:noFill/>
          <a:ln>
            <a:solidFill>
              <a:srgbClr val="878787"/>
            </a:solidFill>
          </a:ln>
        </p:spPr>
        <p:txBody>
          <a:bodyPr wrap="square" rtlCol="0">
            <a:spAutoFit/>
          </a:bodyPr>
          <a:lstStyle/>
          <a:p>
            <a:pPr>
              <a:lnSpc>
                <a:spcPct val="107000"/>
              </a:lnSpc>
              <a:spcAft>
                <a:spcPts val="800"/>
              </a:spcAft>
            </a:pP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Insights:</a:t>
            </a:r>
            <a:endParaRPr lang="en-IN"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the plot of ZHVI vs date for various State Names for</a:t>
            </a:r>
            <a:r>
              <a:rPr lang="en-IN" b="1" u="sng"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b="1" i="1" u="sng" dirty="0">
                <a:solidFill>
                  <a:schemeClr val="bg1"/>
                </a:solidFill>
                <a:latin typeface="Calibri" panose="020F0502020204030204" pitchFamily="34" charset="0"/>
                <a:ea typeface="Calibri" panose="020F0502020204030204" pitchFamily="34" charset="0"/>
                <a:cs typeface="Times New Roman" panose="02020603050405020304" pitchFamily="18" charset="0"/>
              </a:rPr>
              <a:t>Low-tier homes</a:t>
            </a: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We can see that </a:t>
            </a:r>
            <a:r>
              <a:rPr lang="en-IN"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upto</a:t>
            </a: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 2006, the ZHVI value is increasing and after that it starts to decrease </a:t>
            </a:r>
            <a:r>
              <a:rPr lang="en-IN"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upto</a:t>
            </a: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 2012 and then again starts rising for almost every state.</a:t>
            </a:r>
          </a:p>
        </p:txBody>
      </p:sp>
    </p:spTree>
    <p:extLst>
      <p:ext uri="{BB962C8B-B14F-4D97-AF65-F5344CB8AC3E}">
        <p14:creationId xmlns:p14="http://schemas.microsoft.com/office/powerpoint/2010/main" val="339635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8DA50B-0FD5-778F-3FC8-91DF60D7CF9E}"/>
              </a:ext>
            </a:extLst>
          </p:cNvPr>
          <p:cNvSpPr txBox="1"/>
          <p:nvPr/>
        </p:nvSpPr>
        <p:spPr>
          <a:xfrm>
            <a:off x="478491" y="257175"/>
            <a:ext cx="10685930" cy="707886"/>
          </a:xfrm>
          <a:prstGeom prst="rect">
            <a:avLst/>
          </a:prstGeom>
          <a:noFill/>
          <a:ln>
            <a:solidFill>
              <a:srgbClr val="878787"/>
            </a:solidFill>
          </a:ln>
        </p:spPr>
        <p:txBody>
          <a:bodyPr wrap="square" rtlCol="0">
            <a:spAutoFit/>
          </a:bodyPr>
          <a:lstStyle/>
          <a:p>
            <a:r>
              <a:rPr lang="en-US" sz="4000" dirty="0">
                <a:solidFill>
                  <a:schemeClr val="bg1"/>
                </a:solidFill>
              </a:rPr>
              <a:t>DATA VISUALISATION</a:t>
            </a:r>
            <a:endParaRPr lang="en-IN" sz="4000" dirty="0">
              <a:solidFill>
                <a:schemeClr val="bg1"/>
              </a:solidFill>
            </a:endParaRPr>
          </a:p>
        </p:txBody>
      </p:sp>
      <p:sp>
        <p:nvSpPr>
          <p:cNvPr id="11" name="TextBox 10">
            <a:extLst>
              <a:ext uri="{FF2B5EF4-FFF2-40B4-BE49-F238E27FC236}">
                <a16:creationId xmlns:a16="http://schemas.microsoft.com/office/drawing/2014/main" id="{C65D5D0F-DDD7-F03F-DB1D-E9F0D4C6C306}"/>
              </a:ext>
            </a:extLst>
          </p:cNvPr>
          <p:cNvSpPr txBox="1"/>
          <p:nvPr/>
        </p:nvSpPr>
        <p:spPr>
          <a:xfrm>
            <a:off x="8162925" y="1095375"/>
            <a:ext cx="2849096" cy="5231369"/>
          </a:xfrm>
          <a:prstGeom prst="rect">
            <a:avLst/>
          </a:prstGeom>
          <a:noFill/>
          <a:ln>
            <a:solidFill>
              <a:srgbClr val="878787"/>
            </a:solidFill>
          </a:ln>
        </p:spPr>
        <p:txBody>
          <a:bodyPr wrap="square" rtlCol="0">
            <a:spAutoFit/>
          </a:bodyPr>
          <a:lstStyle/>
          <a:p>
            <a:pPr>
              <a:lnSpc>
                <a:spcPct val="107000"/>
              </a:lnSpc>
              <a:spcAft>
                <a:spcPts val="800"/>
              </a:spcAft>
            </a:pP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Insights:</a:t>
            </a:r>
            <a:endParaRPr lang="en-IN"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the plot of ZHVI vs date for various State Names for</a:t>
            </a:r>
            <a:r>
              <a:rPr lang="en-IN" b="1" u="sng"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b="1" i="1" u="sng" dirty="0">
                <a:solidFill>
                  <a:schemeClr val="bg1"/>
                </a:solidFill>
                <a:latin typeface="Calibri" panose="020F0502020204030204" pitchFamily="34" charset="0"/>
                <a:ea typeface="Calibri" panose="020F0502020204030204" pitchFamily="34" charset="0"/>
                <a:cs typeface="Times New Roman" panose="02020603050405020304" pitchFamily="18" charset="0"/>
              </a:rPr>
              <a:t>Mid-tier homes</a:t>
            </a: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We can see the similar behaviour of ZHVI values varied across time as seen for Low-tier homes.</a:t>
            </a:r>
          </a:p>
          <a:p>
            <a:pPr marL="285750" indent="-285750">
              <a:lnSpc>
                <a:spcPct val="107000"/>
              </a:lnSpc>
              <a:spcAft>
                <a:spcPts val="800"/>
              </a:spcAft>
              <a:buFont typeface="Arial" panose="020B0604020202020204" pitchFamily="34" charset="0"/>
              <a:buChar char="•"/>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Similar behaviour is also observed for </a:t>
            </a:r>
            <a:r>
              <a:rPr lang="en-IN" i="1" u="sng" dirty="0">
                <a:solidFill>
                  <a:schemeClr val="bg1"/>
                </a:solidFill>
                <a:latin typeface="Calibri" panose="020F0502020204030204" pitchFamily="34" charset="0"/>
                <a:ea typeface="Calibri" panose="020F0502020204030204" pitchFamily="34" charset="0"/>
                <a:cs typeface="Times New Roman" panose="02020603050405020304" pitchFamily="18" charset="0"/>
              </a:rPr>
              <a:t>High-Tier homes</a:t>
            </a: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The only difference is that the ZHVI values are greatest for High-tier and lowest for low-tier.</a:t>
            </a:r>
          </a:p>
        </p:txBody>
      </p:sp>
      <p:pic>
        <p:nvPicPr>
          <p:cNvPr id="5" name="Picture 4">
            <a:extLst>
              <a:ext uri="{FF2B5EF4-FFF2-40B4-BE49-F238E27FC236}">
                <a16:creationId xmlns:a16="http://schemas.microsoft.com/office/drawing/2014/main" id="{44894FAC-2BA8-446F-E16C-409C80D78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491" y="1095375"/>
            <a:ext cx="7592826" cy="5657526"/>
          </a:xfrm>
          <a:prstGeom prst="rect">
            <a:avLst/>
          </a:prstGeom>
        </p:spPr>
      </p:pic>
    </p:spTree>
    <p:extLst>
      <p:ext uri="{BB962C8B-B14F-4D97-AF65-F5344CB8AC3E}">
        <p14:creationId xmlns:p14="http://schemas.microsoft.com/office/powerpoint/2010/main" val="3437578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8DA50B-0FD5-778F-3FC8-91DF60D7CF9E}"/>
              </a:ext>
            </a:extLst>
          </p:cNvPr>
          <p:cNvSpPr txBox="1"/>
          <p:nvPr/>
        </p:nvSpPr>
        <p:spPr>
          <a:xfrm>
            <a:off x="478491" y="257175"/>
            <a:ext cx="10685930" cy="707886"/>
          </a:xfrm>
          <a:prstGeom prst="rect">
            <a:avLst/>
          </a:prstGeom>
          <a:noFill/>
          <a:ln>
            <a:solidFill>
              <a:srgbClr val="878787"/>
            </a:solidFill>
          </a:ln>
        </p:spPr>
        <p:txBody>
          <a:bodyPr wrap="square" rtlCol="0">
            <a:spAutoFit/>
          </a:bodyPr>
          <a:lstStyle/>
          <a:p>
            <a:r>
              <a:rPr lang="en-US" sz="4000" dirty="0">
                <a:solidFill>
                  <a:schemeClr val="bg1"/>
                </a:solidFill>
              </a:rPr>
              <a:t>DATA VISUALISATION</a:t>
            </a:r>
            <a:endParaRPr lang="en-IN" sz="4000" dirty="0">
              <a:solidFill>
                <a:schemeClr val="bg1"/>
              </a:solidFill>
            </a:endParaRPr>
          </a:p>
        </p:txBody>
      </p:sp>
      <p:sp>
        <p:nvSpPr>
          <p:cNvPr id="11" name="TextBox 10">
            <a:extLst>
              <a:ext uri="{FF2B5EF4-FFF2-40B4-BE49-F238E27FC236}">
                <a16:creationId xmlns:a16="http://schemas.microsoft.com/office/drawing/2014/main" id="{C65D5D0F-DDD7-F03F-DB1D-E9F0D4C6C306}"/>
              </a:ext>
            </a:extLst>
          </p:cNvPr>
          <p:cNvSpPr txBox="1"/>
          <p:nvPr/>
        </p:nvSpPr>
        <p:spPr>
          <a:xfrm>
            <a:off x="8162925" y="1095375"/>
            <a:ext cx="2849096" cy="5425140"/>
          </a:xfrm>
          <a:prstGeom prst="rect">
            <a:avLst/>
          </a:prstGeom>
          <a:noFill/>
          <a:ln>
            <a:solidFill>
              <a:srgbClr val="878787"/>
            </a:solidFill>
          </a:ln>
        </p:spPr>
        <p:txBody>
          <a:bodyPr wrap="square" rtlCol="0">
            <a:spAutoFit/>
          </a:bodyPr>
          <a:lstStyle/>
          <a:p>
            <a:pPr>
              <a:lnSpc>
                <a:spcPct val="107000"/>
              </a:lnSpc>
              <a:spcAft>
                <a:spcPts val="800"/>
              </a:spcAft>
            </a:pP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Insights:</a:t>
            </a:r>
            <a:endParaRPr lang="en-IN"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the bar plot of number of homes in different states.</a:t>
            </a:r>
          </a:p>
          <a:p>
            <a:pPr marL="285750" indent="-285750">
              <a:lnSpc>
                <a:spcPct val="107000"/>
              </a:lnSpc>
              <a:spcAft>
                <a:spcPts val="800"/>
              </a:spcAft>
              <a:buFont typeface="Arial" panose="020B0604020202020204" pitchFamily="34" charset="0"/>
              <a:buChar char="•"/>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TX is observed to have the highest number of homes followed by OH.</a:t>
            </a:r>
          </a:p>
          <a:p>
            <a:pPr marL="285750" indent="-285750">
              <a:lnSpc>
                <a:spcPct val="107000"/>
              </a:lnSpc>
              <a:spcAft>
                <a:spcPts val="800"/>
              </a:spcAft>
              <a:buFont typeface="Arial" panose="020B0604020202020204" pitchFamily="34" charset="0"/>
              <a:buChar char="•"/>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Similar approach can be applied to the other datasets and trend for the home market values, rental values and sale prices can be observed for different regions and different houses with different number of families, bedrooms, etc.</a:t>
            </a:r>
          </a:p>
        </p:txBody>
      </p:sp>
      <p:pic>
        <p:nvPicPr>
          <p:cNvPr id="9" name="Picture 8">
            <a:extLst>
              <a:ext uri="{FF2B5EF4-FFF2-40B4-BE49-F238E27FC236}">
                <a16:creationId xmlns:a16="http://schemas.microsoft.com/office/drawing/2014/main" id="{CDD36FDE-F5E1-3FBD-1DC5-6ACECA4B7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491" y="1095375"/>
            <a:ext cx="7567326" cy="5572125"/>
          </a:xfrm>
          <a:prstGeom prst="rect">
            <a:avLst/>
          </a:prstGeom>
        </p:spPr>
      </p:pic>
    </p:spTree>
    <p:extLst>
      <p:ext uri="{BB962C8B-B14F-4D97-AF65-F5344CB8AC3E}">
        <p14:creationId xmlns:p14="http://schemas.microsoft.com/office/powerpoint/2010/main" val="388479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3F3C6-CE18-8941-3B70-7DF83E0F7E0D}"/>
              </a:ext>
            </a:extLst>
          </p:cNvPr>
          <p:cNvSpPr>
            <a:spLocks noGrp="1"/>
          </p:cNvSpPr>
          <p:nvPr>
            <p:ph type="ctrTitle"/>
          </p:nvPr>
        </p:nvSpPr>
        <p:spPr>
          <a:xfrm>
            <a:off x="1386840" y="904875"/>
            <a:ext cx="9418320" cy="2705100"/>
          </a:xfrm>
        </p:spPr>
        <p:txBody>
          <a:bodyPr/>
          <a:lstStyle/>
          <a:p>
            <a:pPr algn="ctr"/>
            <a:r>
              <a:rPr lang="en-US" dirty="0"/>
              <a:t>THANK YOU</a:t>
            </a:r>
            <a:endParaRPr lang="en-IN" dirty="0"/>
          </a:p>
        </p:txBody>
      </p:sp>
    </p:spTree>
    <p:extLst>
      <p:ext uri="{BB962C8B-B14F-4D97-AF65-F5344CB8AC3E}">
        <p14:creationId xmlns:p14="http://schemas.microsoft.com/office/powerpoint/2010/main" val="401306292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44</TotalTime>
  <Words>266</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Schoolbook</vt:lpstr>
      <vt:lpstr>Times New Roman</vt:lpstr>
      <vt:lpstr>Wingdings 2</vt:lpstr>
      <vt:lpstr>View</vt:lpstr>
      <vt:lpstr>Digital Alpha Platforms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Alpha Platforms</dc:title>
  <dc:creator>Anamika Kumari</dc:creator>
  <cp:lastModifiedBy>Anamika Kumari</cp:lastModifiedBy>
  <cp:revision>1</cp:revision>
  <dcterms:created xsi:type="dcterms:W3CDTF">2023-03-05T10:28:59Z</dcterms:created>
  <dcterms:modified xsi:type="dcterms:W3CDTF">2023-03-05T11:13:27Z</dcterms:modified>
</cp:coreProperties>
</file>