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93C76-C38A-4095-AB92-7F32614F4159}" v="1" dt="2024-06-21T19:47:15.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mika Raj" userId="7093bca239bd4abe" providerId="LiveId" clId="{66093C76-C38A-4095-AB92-7F32614F4159}"/>
    <pc:docChg chg="custSel modSld">
      <pc:chgData name="Anamika Raj" userId="7093bca239bd4abe" providerId="LiveId" clId="{66093C76-C38A-4095-AB92-7F32614F4159}" dt="2024-06-21T19:54:28.053" v="20" actId="113"/>
      <pc:docMkLst>
        <pc:docMk/>
      </pc:docMkLst>
      <pc:sldChg chg="modSp mod">
        <pc:chgData name="Anamika Raj" userId="7093bca239bd4abe" providerId="LiveId" clId="{66093C76-C38A-4095-AB92-7F32614F4159}" dt="2024-06-21T19:54:28.053" v="20" actId="113"/>
        <pc:sldMkLst>
          <pc:docMk/>
          <pc:sldMk cId="1718928047" sldId="260"/>
        </pc:sldMkLst>
        <pc:spChg chg="mod">
          <ac:chgData name="Anamika Raj" userId="7093bca239bd4abe" providerId="LiveId" clId="{66093C76-C38A-4095-AB92-7F32614F4159}" dt="2024-06-21T19:54:28.053" v="20" actId="113"/>
          <ac:spMkLst>
            <pc:docMk/>
            <pc:sldMk cId="1718928047" sldId="260"/>
            <ac:spMk id="2" creationId="{64D723AD-C8E2-92DD-AD03-80F3790C8EE3}"/>
          </ac:spMkLst>
        </pc:spChg>
      </pc:sldChg>
      <pc:sldChg chg="addSp delSp modSp mod">
        <pc:chgData name="Anamika Raj" userId="7093bca239bd4abe" providerId="LiveId" clId="{66093C76-C38A-4095-AB92-7F32614F4159}" dt="2024-06-21T19:48:25.979" v="19" actId="20577"/>
        <pc:sldMkLst>
          <pc:docMk/>
          <pc:sldMk cId="43249099" sldId="264"/>
        </pc:sldMkLst>
        <pc:spChg chg="mod">
          <ac:chgData name="Anamika Raj" userId="7093bca239bd4abe" providerId="LiveId" clId="{66093C76-C38A-4095-AB92-7F32614F4159}" dt="2024-06-21T19:48:25.979" v="19" actId="20577"/>
          <ac:spMkLst>
            <pc:docMk/>
            <pc:sldMk cId="43249099" sldId="264"/>
            <ac:spMk id="2" creationId="{DD3968D3-1AA9-A106-89BB-171A91B4B6A5}"/>
          </ac:spMkLst>
        </pc:spChg>
        <pc:spChg chg="add del mod">
          <ac:chgData name="Anamika Raj" userId="7093bca239bd4abe" providerId="LiveId" clId="{66093C76-C38A-4095-AB92-7F32614F4159}" dt="2024-06-21T19:47:15.804" v="1"/>
          <ac:spMkLst>
            <pc:docMk/>
            <pc:sldMk cId="43249099" sldId="264"/>
            <ac:spMk id="7" creationId="{847B9535-71A5-A167-E4D0-674780BE7844}"/>
          </ac:spMkLst>
        </pc:spChg>
        <pc:spChg chg="add del mod">
          <ac:chgData name="Anamika Raj" userId="7093bca239bd4abe" providerId="LiveId" clId="{66093C76-C38A-4095-AB92-7F32614F4159}" dt="2024-06-21T19:47:27.813" v="3" actId="22"/>
          <ac:spMkLst>
            <pc:docMk/>
            <pc:sldMk cId="43249099" sldId="264"/>
            <ac:spMk id="10" creationId="{023AE2B1-671A-7413-2652-278C44239BB3}"/>
          </ac:spMkLst>
        </pc:spChg>
        <pc:picChg chg="del">
          <ac:chgData name="Anamika Raj" userId="7093bca239bd4abe" providerId="LiveId" clId="{66093C76-C38A-4095-AB92-7F32614F4159}" dt="2024-06-21T19:47:13.200" v="0" actId="21"/>
          <ac:picMkLst>
            <pc:docMk/>
            <pc:sldMk cId="43249099" sldId="264"/>
            <ac:picMk id="5" creationId="{D8945EF8-281A-7186-9C8F-BF05FCDBB8C8}"/>
          </ac:picMkLst>
        </pc:picChg>
        <pc:picChg chg="add del mod">
          <ac:chgData name="Anamika Raj" userId="7093bca239bd4abe" providerId="LiveId" clId="{66093C76-C38A-4095-AB92-7F32614F4159}" dt="2024-06-21T19:47:19.193" v="2" actId="21"/>
          <ac:picMkLst>
            <pc:docMk/>
            <pc:sldMk cId="43249099" sldId="264"/>
            <ac:picMk id="8" creationId="{D1647DD4-0F3A-DBC3-71E8-7EC97CB8272F}"/>
          </ac:picMkLst>
        </pc:picChg>
        <pc:picChg chg="add mod ord">
          <ac:chgData name="Anamika Raj" userId="7093bca239bd4abe" providerId="LiveId" clId="{66093C76-C38A-4095-AB92-7F32614F4159}" dt="2024-06-21T19:48:16.759" v="18" actId="14100"/>
          <ac:picMkLst>
            <pc:docMk/>
            <pc:sldMk cId="43249099" sldId="264"/>
            <ac:picMk id="12" creationId="{1B28F838-31AC-CF8D-D81F-29D609A37D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291190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12265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79A01E-1337-46BA-8854-492E5035EFA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10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187703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79A01E-1337-46BA-8854-492E5035EFA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4380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3601024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3200022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243751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8953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EE279-B3C0-47C0-AFA1-CBDAC755EE9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234976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204398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EE279-B3C0-47C0-AFA1-CBDAC755EE93}"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5962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EE279-B3C0-47C0-AFA1-CBDAC755EE93}"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289338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EE279-B3C0-47C0-AFA1-CBDAC755EE93}"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172807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90651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EE279-B3C0-47C0-AFA1-CBDAC755EE9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79A01E-1337-46BA-8854-492E5035EFA9}" type="slidenum">
              <a:rPr lang="en-IN" smtClean="0"/>
              <a:t>‹#›</a:t>
            </a:fld>
            <a:endParaRPr lang="en-IN"/>
          </a:p>
        </p:txBody>
      </p:sp>
    </p:spTree>
    <p:extLst>
      <p:ext uri="{BB962C8B-B14F-4D97-AF65-F5344CB8AC3E}">
        <p14:creationId xmlns:p14="http://schemas.microsoft.com/office/powerpoint/2010/main" val="30387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4EE279-B3C0-47C0-AFA1-CBDAC755EE93}" type="datetimeFigureOut">
              <a:rPr lang="en-IN" smtClean="0"/>
              <a:t>22-06-2024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79A01E-1337-46BA-8854-492E5035EFA9}" type="slidenum">
              <a:rPr lang="en-IN" smtClean="0"/>
              <a:t>‹#›</a:t>
            </a:fld>
            <a:endParaRPr lang="en-IN"/>
          </a:p>
        </p:txBody>
      </p:sp>
    </p:spTree>
    <p:extLst>
      <p:ext uri="{BB962C8B-B14F-4D97-AF65-F5344CB8AC3E}">
        <p14:creationId xmlns:p14="http://schemas.microsoft.com/office/powerpoint/2010/main" val="3566340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65F8-F555-22AD-D5A8-599177BFE220}"/>
              </a:ext>
            </a:extLst>
          </p:cNvPr>
          <p:cNvSpPr>
            <a:spLocks noGrp="1"/>
          </p:cNvSpPr>
          <p:nvPr>
            <p:ph type="ctrTitle"/>
          </p:nvPr>
        </p:nvSpPr>
        <p:spPr>
          <a:xfrm>
            <a:off x="2079170" y="2231571"/>
            <a:ext cx="9633857" cy="1953596"/>
          </a:xfrm>
        </p:spPr>
        <p:txBody>
          <a:bodyPr>
            <a:noAutofit/>
          </a:bodyPr>
          <a:lstStyle/>
          <a:p>
            <a:pPr algn="ctr"/>
            <a:r>
              <a:rPr lang="en-IN" sz="6000" b="1" dirty="0">
                <a:solidFill>
                  <a:schemeClr val="tx1"/>
                </a:solidFill>
                <a:latin typeface="Century" panose="02040604050505020304" pitchFamily="18" charset="0"/>
                <a:cs typeface="Segoe UI" panose="020B0502040204020203" pitchFamily="34" charset="0"/>
              </a:rPr>
              <a:t>FINANCIAL DATA ANALYSIS</a:t>
            </a:r>
          </a:p>
        </p:txBody>
      </p:sp>
      <p:sp>
        <p:nvSpPr>
          <p:cNvPr id="3" name="Subtitle 2">
            <a:extLst>
              <a:ext uri="{FF2B5EF4-FFF2-40B4-BE49-F238E27FC236}">
                <a16:creationId xmlns:a16="http://schemas.microsoft.com/office/drawing/2014/main" id="{98AFB079-37B3-0AA1-99FF-896D4F2A3C3E}"/>
              </a:ext>
            </a:extLst>
          </p:cNvPr>
          <p:cNvSpPr>
            <a:spLocks noGrp="1"/>
          </p:cNvSpPr>
          <p:nvPr>
            <p:ph type="subTitle" idx="1"/>
          </p:nvPr>
        </p:nvSpPr>
        <p:spPr>
          <a:xfrm>
            <a:off x="2643641" y="4777379"/>
            <a:ext cx="8915399" cy="1126283"/>
          </a:xfrm>
        </p:spPr>
        <p:txBody>
          <a:bodyPr/>
          <a:lstStyle/>
          <a:p>
            <a:r>
              <a:rPr lang="en-IN" dirty="0"/>
              <a:t>                               </a:t>
            </a:r>
          </a:p>
        </p:txBody>
      </p:sp>
    </p:spTree>
    <p:extLst>
      <p:ext uri="{BB962C8B-B14F-4D97-AF65-F5344CB8AC3E}">
        <p14:creationId xmlns:p14="http://schemas.microsoft.com/office/powerpoint/2010/main" val="374074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08AD-F12D-8727-2BE9-09582105AC65}"/>
              </a:ext>
            </a:extLst>
          </p:cNvPr>
          <p:cNvSpPr>
            <a:spLocks noGrp="1"/>
          </p:cNvSpPr>
          <p:nvPr>
            <p:ph type="title"/>
          </p:nvPr>
        </p:nvSpPr>
        <p:spPr/>
        <p:txBody>
          <a:bodyPr/>
          <a:lstStyle/>
          <a:p>
            <a:r>
              <a:rPr lang="en-IN" b="1" dirty="0">
                <a:latin typeface="Century" panose="02040604050505020304" pitchFamily="18" charset="0"/>
              </a:rPr>
              <a:t>INTRODUCTION</a:t>
            </a:r>
          </a:p>
        </p:txBody>
      </p:sp>
      <p:sp>
        <p:nvSpPr>
          <p:cNvPr id="3" name="Content Placeholder 2">
            <a:extLst>
              <a:ext uri="{FF2B5EF4-FFF2-40B4-BE49-F238E27FC236}">
                <a16:creationId xmlns:a16="http://schemas.microsoft.com/office/drawing/2014/main" id="{9A3C9EE6-D523-F6BB-EDC5-3D6F7370B757}"/>
              </a:ext>
            </a:extLst>
          </p:cNvPr>
          <p:cNvSpPr>
            <a:spLocks noGrp="1"/>
          </p:cNvSpPr>
          <p:nvPr>
            <p:ph idx="1"/>
          </p:nvPr>
        </p:nvSpPr>
        <p:spPr>
          <a:xfrm>
            <a:off x="2589212" y="1763486"/>
            <a:ext cx="8915400" cy="4470404"/>
          </a:xfrm>
        </p:spPr>
        <p:txBody>
          <a:bodyPr>
            <a:normAutofit/>
          </a:bodyPr>
          <a:lstStyle/>
          <a:p>
            <a:r>
              <a:rPr lang="en-US" sz="3200" dirty="0">
                <a:latin typeface="Aptos Narrow" panose="020B0004020202020204" pitchFamily="34" charset="0"/>
              </a:rPr>
              <a:t>The Financial Data Analysis Project aims to deliver an in- depth examination of our organization’s financial performance through a comprehensive and interactive Power BI dashboard. This project is designed to provide stakeholders with real-time insights into key financial metrics, KIP’s, supporting data-driven decision-making processes and strategic planning.</a:t>
            </a:r>
          </a:p>
          <a:p>
            <a:endParaRPr lang="en-IN" dirty="0"/>
          </a:p>
        </p:txBody>
      </p:sp>
    </p:spTree>
    <p:extLst>
      <p:ext uri="{BB962C8B-B14F-4D97-AF65-F5344CB8AC3E}">
        <p14:creationId xmlns:p14="http://schemas.microsoft.com/office/powerpoint/2010/main" val="10476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FC3A-FD92-3BA3-F702-352C040D40DA}"/>
              </a:ext>
            </a:extLst>
          </p:cNvPr>
          <p:cNvSpPr>
            <a:spLocks noGrp="1"/>
          </p:cNvSpPr>
          <p:nvPr>
            <p:ph type="title"/>
          </p:nvPr>
        </p:nvSpPr>
        <p:spPr/>
        <p:txBody>
          <a:bodyPr>
            <a:normAutofit/>
          </a:bodyPr>
          <a:lstStyle/>
          <a:p>
            <a:r>
              <a:rPr lang="en-IN" sz="4000" b="1" dirty="0">
                <a:latin typeface="Century" panose="02040604050505020304" pitchFamily="18" charset="0"/>
              </a:rPr>
              <a:t>Problem Statement</a:t>
            </a:r>
          </a:p>
        </p:txBody>
      </p:sp>
      <p:sp>
        <p:nvSpPr>
          <p:cNvPr id="3" name="Content Placeholder 2">
            <a:extLst>
              <a:ext uri="{FF2B5EF4-FFF2-40B4-BE49-F238E27FC236}">
                <a16:creationId xmlns:a16="http://schemas.microsoft.com/office/drawing/2014/main" id="{12A38274-B103-F733-4F25-BF9F58EA7E37}"/>
              </a:ext>
            </a:extLst>
          </p:cNvPr>
          <p:cNvSpPr>
            <a:spLocks noGrp="1"/>
          </p:cNvSpPr>
          <p:nvPr>
            <p:ph idx="1"/>
          </p:nvPr>
        </p:nvSpPr>
        <p:spPr/>
        <p:txBody>
          <a:bodyPr>
            <a:normAutofit/>
          </a:bodyPr>
          <a:lstStyle/>
          <a:p>
            <a:r>
              <a:rPr lang="en-US" sz="2800" dirty="0">
                <a:latin typeface="Aptos Narrow" panose="020B0004020202020204" pitchFamily="34" charset="0"/>
              </a:rPr>
              <a:t>Analyzing  the competition, it is difficult for a business to survive. This data set has information on the market capitalization of the top 500 companies in India. Serial Number Name </a:t>
            </a:r>
            <a:r>
              <a:rPr lang="en-US" sz="2800" dirty="0" err="1">
                <a:latin typeface="Aptos Narrow" panose="020B0004020202020204" pitchFamily="34" charset="0"/>
              </a:rPr>
              <a:t>Name</a:t>
            </a:r>
            <a:r>
              <a:rPr lang="en-US" sz="2800" dirty="0">
                <a:latin typeface="Aptos Narrow" panose="020B0004020202020204" pitchFamily="34" charset="0"/>
              </a:rPr>
              <a:t> of Company Mar Cap – Crore Market Capitalization in Crores Sales </a:t>
            </a:r>
            <a:r>
              <a:rPr lang="en-US" sz="2800" dirty="0" err="1">
                <a:latin typeface="Aptos Narrow" panose="020B0004020202020204" pitchFamily="34" charset="0"/>
              </a:rPr>
              <a:t>Qtr</a:t>
            </a:r>
            <a:r>
              <a:rPr lang="en-US" sz="2800" dirty="0">
                <a:latin typeface="Aptos Narrow" panose="020B0004020202020204" pitchFamily="34" charset="0"/>
              </a:rPr>
              <a:t> – Crore Quarterly Sale in crores. Find key metrics and factors and show the meaningful relationships between attributes.</a:t>
            </a:r>
            <a:endParaRPr lang="en-IN" sz="2800" dirty="0">
              <a:latin typeface="Aptos Narrow" panose="020B0004020202020204" pitchFamily="34" charset="0"/>
            </a:endParaRPr>
          </a:p>
        </p:txBody>
      </p:sp>
    </p:spTree>
    <p:extLst>
      <p:ext uri="{BB962C8B-B14F-4D97-AF65-F5344CB8AC3E}">
        <p14:creationId xmlns:p14="http://schemas.microsoft.com/office/powerpoint/2010/main" val="266603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23AD-C8E2-92DD-AD03-80F3790C8EE3}"/>
              </a:ext>
            </a:extLst>
          </p:cNvPr>
          <p:cNvSpPr>
            <a:spLocks noGrp="1"/>
          </p:cNvSpPr>
          <p:nvPr>
            <p:ph type="title"/>
          </p:nvPr>
        </p:nvSpPr>
        <p:spPr>
          <a:xfrm>
            <a:off x="2592926" y="624110"/>
            <a:ext cx="8586704" cy="954319"/>
          </a:xfrm>
        </p:spPr>
        <p:txBody>
          <a:bodyPr/>
          <a:lstStyle/>
          <a:p>
            <a:r>
              <a:rPr lang="en-IN" b="1" dirty="0">
                <a:latin typeface="Century" panose="02040604050505020304" pitchFamily="18" charset="0"/>
              </a:rPr>
              <a:t>IMPORTANT STEPS</a:t>
            </a:r>
          </a:p>
        </p:txBody>
      </p:sp>
      <p:sp>
        <p:nvSpPr>
          <p:cNvPr id="3" name="Content Placeholder 2">
            <a:extLst>
              <a:ext uri="{FF2B5EF4-FFF2-40B4-BE49-F238E27FC236}">
                <a16:creationId xmlns:a16="http://schemas.microsoft.com/office/drawing/2014/main" id="{8C42FB49-A492-9344-13E9-88828AC9B64D}"/>
              </a:ext>
            </a:extLst>
          </p:cNvPr>
          <p:cNvSpPr>
            <a:spLocks noGrp="1"/>
          </p:cNvSpPr>
          <p:nvPr>
            <p:ph idx="1"/>
          </p:nvPr>
        </p:nvSpPr>
        <p:spPr>
          <a:xfrm>
            <a:off x="2592925" y="1578429"/>
            <a:ext cx="9087446" cy="4778827"/>
          </a:xfrm>
        </p:spPr>
        <p:txBody>
          <a:bodyPr/>
          <a:lstStyle/>
          <a:p>
            <a:pPr marL="0" indent="0">
              <a:buNone/>
            </a:pPr>
            <a:r>
              <a:rPr lang="en-US" sz="1600" b="1" dirty="0">
                <a:latin typeface="Aptos Narrow" panose="020B0004020202020204" pitchFamily="34" charset="0"/>
              </a:rPr>
              <a:t>1. Collect and Integrate Data</a:t>
            </a:r>
          </a:p>
          <a:p>
            <a:pPr>
              <a:buFont typeface="Arial" panose="020B0604020202020204" pitchFamily="34" charset="0"/>
              <a:buChar char="•"/>
            </a:pPr>
            <a:r>
              <a:rPr lang="en-US" sz="1600" b="1" dirty="0">
                <a:latin typeface="Aptos Narrow" panose="020B0004020202020204" pitchFamily="34" charset="0"/>
              </a:rPr>
              <a:t>Data Collection</a:t>
            </a:r>
            <a:r>
              <a:rPr lang="en-US" sz="1600" dirty="0">
                <a:latin typeface="Aptos Narrow" panose="020B0004020202020204" pitchFamily="34" charset="0"/>
              </a:rPr>
              <a:t>: Gather financial data from identified sources.</a:t>
            </a:r>
          </a:p>
          <a:p>
            <a:pPr>
              <a:buFont typeface="Arial" panose="020B0604020202020204" pitchFamily="34" charset="0"/>
              <a:buChar char="•"/>
            </a:pPr>
            <a:r>
              <a:rPr lang="en-US" sz="1600" b="1" dirty="0">
                <a:latin typeface="Aptos Narrow" panose="020B0004020202020204" pitchFamily="34" charset="0"/>
              </a:rPr>
              <a:t>Data Analysis</a:t>
            </a:r>
            <a:r>
              <a:rPr lang="en-US" sz="1600" dirty="0">
                <a:latin typeface="Aptos Narrow" panose="020B0004020202020204" pitchFamily="34" charset="0"/>
              </a:rPr>
              <a:t>: Utilizing Power BI’s analytical tools to perform detailed financial analysis and visualization.</a:t>
            </a:r>
          </a:p>
          <a:p>
            <a:pPr>
              <a:buFont typeface="Arial" panose="020B0604020202020204" pitchFamily="34" charset="0"/>
              <a:buChar char="•"/>
            </a:pPr>
            <a:r>
              <a:rPr lang="en-US" sz="1600" b="1" dirty="0">
                <a:latin typeface="Aptos Narrow" panose="020B0004020202020204" pitchFamily="34" charset="0"/>
              </a:rPr>
              <a:t>Data Integration</a:t>
            </a:r>
            <a:r>
              <a:rPr lang="en-US" sz="1600" dirty="0">
                <a:latin typeface="Aptos Narrow" panose="020B0004020202020204" pitchFamily="34" charset="0"/>
              </a:rPr>
              <a:t>: Combine the collected data into a central repository, ensuring it is clean and transformed as needed</a:t>
            </a:r>
          </a:p>
          <a:p>
            <a:pPr marL="0" indent="0">
              <a:buNone/>
            </a:pPr>
            <a:r>
              <a:rPr lang="en-US" sz="1600" b="1" dirty="0">
                <a:latin typeface="Aptos Narrow" panose="020B0004020202020204" pitchFamily="34" charset="0"/>
              </a:rPr>
              <a:t>2.. Data Cleaning: </a:t>
            </a:r>
            <a:r>
              <a:rPr lang="en-US" sz="1600" dirty="0">
                <a:latin typeface="Aptos Narrow" panose="020B0004020202020204" pitchFamily="34" charset="0"/>
              </a:rPr>
              <a:t>Used Python to clean data and prepare my financial data. This may involve  removing duplicates ,blanks, renaming columns or formatting data types.</a:t>
            </a:r>
          </a:p>
          <a:p>
            <a:pPr marL="0" indent="0">
              <a:buNone/>
            </a:pPr>
            <a:r>
              <a:rPr lang="en-US" sz="1600" b="1" dirty="0">
                <a:latin typeface="Aptos Narrow" panose="020B0004020202020204" pitchFamily="34" charset="0"/>
              </a:rPr>
              <a:t>3. Open Power BI Desktop: </a:t>
            </a:r>
            <a:r>
              <a:rPr lang="en-US" sz="1600" dirty="0">
                <a:latin typeface="Aptos Narrow" panose="020B0004020202020204" pitchFamily="34" charset="0"/>
              </a:rPr>
              <a:t>Launched Power BI Desktop on my computer</a:t>
            </a:r>
            <a:r>
              <a:rPr lang="en-US" sz="1600" dirty="0"/>
              <a:t>.</a:t>
            </a:r>
          </a:p>
          <a:p>
            <a:pPr marL="0" indent="0">
              <a:buNone/>
            </a:pPr>
            <a:r>
              <a:rPr lang="en-US" sz="1600" b="1" dirty="0">
                <a:latin typeface="Aptos Narrow" panose="020B0004020202020204" pitchFamily="34" charset="0"/>
              </a:rPr>
              <a:t>4. Connect to Data:</a:t>
            </a:r>
            <a:r>
              <a:rPr lang="en-US" sz="1600" dirty="0">
                <a:latin typeface="Aptos Narrow" panose="020B0004020202020204" pitchFamily="34" charset="0"/>
              </a:rPr>
              <a:t> I clicked on get Data and selected my data source (e.g., Excel file, CSV file) where my Financial data is stored. Imported my Financial data  and Load the data into Power BI.</a:t>
            </a:r>
          </a:p>
          <a:p>
            <a:pPr marL="0" indent="0">
              <a:buNone/>
            </a:pPr>
            <a:r>
              <a:rPr lang="en-US" sz="1600" b="1" dirty="0">
                <a:latin typeface="Aptos Narrow" panose="020B0004020202020204" pitchFamily="34" charset="0"/>
              </a:rPr>
              <a:t>5.Data  Visualization</a:t>
            </a:r>
            <a:r>
              <a:rPr lang="en-US" sz="1600" dirty="0">
                <a:latin typeface="Aptos Narrow" panose="020B0004020202020204" pitchFamily="34" charset="0"/>
              </a:rPr>
              <a:t>: Creation of interactive and visually appealing dashboards that facilitate data exploration.</a:t>
            </a:r>
          </a:p>
          <a:p>
            <a:pPr marL="0" indent="0">
              <a:buNone/>
            </a:pPr>
            <a:r>
              <a:rPr lang="en-US" sz="1600" b="1" dirty="0">
                <a:latin typeface="Aptos Narrow" panose="020B0004020202020204" pitchFamily="34" charset="0"/>
              </a:rPr>
              <a:t>6.Build Reports</a:t>
            </a:r>
            <a:r>
              <a:rPr lang="en-US" sz="1600" dirty="0">
                <a:latin typeface="Aptos Narrow" panose="020B0004020202020204" pitchFamily="34" charset="0"/>
              </a:rPr>
              <a:t>: Develop detailed reports for different financial metrics (e.g., revenue, expenses, cash flow).</a:t>
            </a:r>
          </a:p>
          <a:p>
            <a:pPr marL="0" indent="0">
              <a:buNone/>
            </a:pPr>
            <a:r>
              <a:rPr lang="en-US" sz="1600" b="1" dirty="0">
                <a:latin typeface="Aptos Narrow" panose="020B0004020202020204" pitchFamily="34" charset="0"/>
              </a:rPr>
              <a:t>7</a:t>
            </a:r>
            <a:r>
              <a:rPr lang="en-US" sz="1600" dirty="0">
                <a:latin typeface="Aptos Narrow" panose="020B0004020202020204" pitchFamily="34" charset="0"/>
              </a:rPr>
              <a:t>.</a:t>
            </a:r>
            <a:r>
              <a:rPr lang="en-US" sz="1600" b="1" dirty="0">
                <a:latin typeface="Aptos Narrow" panose="020B0004020202020204" pitchFamily="34" charset="0"/>
              </a:rPr>
              <a:t>User Interface Design</a:t>
            </a:r>
            <a:r>
              <a:rPr lang="en-US" sz="1600" dirty="0">
                <a:latin typeface="Aptos Narrow" panose="020B0004020202020204" pitchFamily="34" charset="0"/>
              </a:rPr>
              <a:t>: Design the dashboard interface to be user-friendly and intuitive.</a:t>
            </a:r>
          </a:p>
          <a:p>
            <a:pPr marL="0" indent="0">
              <a:buNone/>
            </a:pPr>
            <a:endParaRPr lang="en-US" sz="1600" dirty="0">
              <a:latin typeface="Aptos Narrow" panose="020B0004020202020204" pitchFamily="34" charset="0"/>
            </a:endParaRPr>
          </a:p>
          <a:p>
            <a:endParaRPr lang="en-US" dirty="0"/>
          </a:p>
          <a:p>
            <a:endParaRPr lang="en-IN" dirty="0"/>
          </a:p>
        </p:txBody>
      </p:sp>
    </p:spTree>
    <p:extLst>
      <p:ext uri="{BB962C8B-B14F-4D97-AF65-F5344CB8AC3E}">
        <p14:creationId xmlns:p14="http://schemas.microsoft.com/office/powerpoint/2010/main" val="171892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2B0C-BC82-529F-F033-B4547DBE40AE}"/>
              </a:ext>
            </a:extLst>
          </p:cNvPr>
          <p:cNvSpPr>
            <a:spLocks noGrp="1"/>
          </p:cNvSpPr>
          <p:nvPr>
            <p:ph type="title"/>
          </p:nvPr>
        </p:nvSpPr>
        <p:spPr/>
        <p:txBody>
          <a:bodyPr>
            <a:normAutofit/>
          </a:bodyPr>
          <a:lstStyle/>
          <a:p>
            <a:r>
              <a:rPr lang="en-IN" sz="4400" dirty="0">
                <a:latin typeface="Century" panose="02040604050505020304" pitchFamily="18" charset="0"/>
              </a:rPr>
              <a:t>KPI’S</a:t>
            </a:r>
          </a:p>
        </p:txBody>
      </p:sp>
      <p:sp>
        <p:nvSpPr>
          <p:cNvPr id="6" name="Content Placeholder 5">
            <a:extLst>
              <a:ext uri="{FF2B5EF4-FFF2-40B4-BE49-F238E27FC236}">
                <a16:creationId xmlns:a16="http://schemas.microsoft.com/office/drawing/2014/main" id="{42311DE1-BAE0-DA97-A710-6BCD70720B0C}"/>
              </a:ext>
            </a:extLst>
          </p:cNvPr>
          <p:cNvSpPr txBox="1">
            <a:spLocks noGrp="1"/>
          </p:cNvSpPr>
          <p:nvPr>
            <p:ph idx="1"/>
          </p:nvPr>
        </p:nvSpPr>
        <p:spPr>
          <a:xfrm>
            <a:off x="2589213" y="2133600"/>
            <a:ext cx="9319758" cy="3190617"/>
          </a:xfrm>
          <a:prstGeom prst="rect">
            <a:avLst/>
          </a:prstGeom>
          <a:noFill/>
        </p:spPr>
        <p:txBody>
          <a:bodyPr wrap="square">
            <a:spAutoFit/>
          </a:bodyPr>
          <a:lstStyle/>
          <a:p>
            <a:r>
              <a:rPr lang="en-IN" sz="2800" dirty="0">
                <a:latin typeface="Aptos Narrow" panose="020B0004020202020204" pitchFamily="34" charset="0"/>
              </a:rPr>
              <a:t>Top 5 Industries By Market Capital</a:t>
            </a:r>
          </a:p>
          <a:p>
            <a:r>
              <a:rPr lang="en-US" sz="2800" dirty="0">
                <a:latin typeface="Aptos Narrow" panose="020B0004020202020204" pitchFamily="34" charset="0"/>
              </a:rPr>
              <a:t>Top 5 Company Sales Quarterly</a:t>
            </a:r>
            <a:endParaRPr lang="en-IN" sz="2800" dirty="0">
              <a:latin typeface="Aptos Narrow" panose="020B0004020202020204" pitchFamily="34" charset="0"/>
            </a:endParaRPr>
          </a:p>
          <a:p>
            <a:r>
              <a:rPr lang="en-US" sz="2800" dirty="0">
                <a:latin typeface="Aptos Narrow" panose="020B0004020202020204" pitchFamily="34" charset="0"/>
              </a:rPr>
              <a:t>Sum of Large Cap Industries, Sum of Medium Cap Industries and Sum of Small Cap Industries</a:t>
            </a:r>
            <a:endParaRPr lang="en-IN" sz="2800" dirty="0">
              <a:latin typeface="Aptos Narrow" panose="020B0004020202020204" pitchFamily="34" charset="0"/>
            </a:endParaRPr>
          </a:p>
          <a:p>
            <a:r>
              <a:rPr lang="en-US" sz="2800" dirty="0">
                <a:latin typeface="Aptos Narrow" panose="020B0004020202020204" pitchFamily="34" charset="0"/>
              </a:rPr>
              <a:t>Total Market  Cap and Total </a:t>
            </a:r>
            <a:r>
              <a:rPr lang="en-US" sz="2800" dirty="0" err="1">
                <a:latin typeface="Aptos Narrow" panose="020B0004020202020204" pitchFamily="34" charset="0"/>
              </a:rPr>
              <a:t>Qtr</a:t>
            </a:r>
            <a:r>
              <a:rPr lang="en-US" sz="2800" dirty="0">
                <a:latin typeface="Aptos Narrow" panose="020B0004020202020204" pitchFamily="34" charset="0"/>
              </a:rPr>
              <a:t> Sales by Total Industries Name</a:t>
            </a:r>
            <a:r>
              <a:rPr lang="en-IN" sz="2800" dirty="0">
                <a:latin typeface="Aptos Narrow" panose="020B0004020202020204" pitchFamily="34" charset="0"/>
              </a:rPr>
              <a:t>.</a:t>
            </a:r>
          </a:p>
          <a:p>
            <a:r>
              <a:rPr lang="en-US" sz="2800" dirty="0">
                <a:latin typeface="Aptos Narrow" panose="020B0004020202020204" pitchFamily="34" charset="0"/>
              </a:rPr>
              <a:t>Total Monthly Sales and Total </a:t>
            </a:r>
            <a:r>
              <a:rPr lang="en-US" sz="2800" dirty="0" err="1">
                <a:latin typeface="Aptos Narrow" panose="020B0004020202020204" pitchFamily="34" charset="0"/>
              </a:rPr>
              <a:t>Qtr</a:t>
            </a:r>
            <a:r>
              <a:rPr lang="en-US" sz="2800" dirty="0">
                <a:latin typeface="Aptos Narrow" panose="020B0004020202020204" pitchFamily="34" charset="0"/>
              </a:rPr>
              <a:t> Sales</a:t>
            </a:r>
            <a:endParaRPr lang="en-IN" sz="2800" dirty="0">
              <a:latin typeface="Aptos Narrow" panose="020B0004020202020204" pitchFamily="34" charset="0"/>
            </a:endParaRPr>
          </a:p>
        </p:txBody>
      </p:sp>
    </p:spTree>
    <p:extLst>
      <p:ext uri="{BB962C8B-B14F-4D97-AF65-F5344CB8AC3E}">
        <p14:creationId xmlns:p14="http://schemas.microsoft.com/office/powerpoint/2010/main" val="53201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68D3-1AA9-A106-89BB-171A91B4B6A5}"/>
              </a:ext>
            </a:extLst>
          </p:cNvPr>
          <p:cNvSpPr>
            <a:spLocks noGrp="1"/>
          </p:cNvSpPr>
          <p:nvPr>
            <p:ph type="title"/>
          </p:nvPr>
        </p:nvSpPr>
        <p:spPr>
          <a:xfrm>
            <a:off x="2549382" y="152400"/>
            <a:ext cx="8935047" cy="805543"/>
          </a:xfrm>
        </p:spPr>
        <p:txBody>
          <a:bodyPr>
            <a:normAutofit/>
          </a:bodyPr>
          <a:lstStyle/>
          <a:p>
            <a:r>
              <a:rPr lang="en-IN" b="1" dirty="0"/>
              <a:t>  </a:t>
            </a:r>
            <a:r>
              <a:rPr lang="en-IN" sz="3100" b="1" dirty="0">
                <a:latin typeface="Century" panose="02040604050505020304" pitchFamily="18" charset="0"/>
              </a:rPr>
              <a:t>FINANCIAL DATA ANALYSIS DASHBOARD</a:t>
            </a:r>
          </a:p>
        </p:txBody>
      </p:sp>
      <p:pic>
        <p:nvPicPr>
          <p:cNvPr id="12" name="Content Placeholder 11">
            <a:extLst>
              <a:ext uri="{FF2B5EF4-FFF2-40B4-BE49-F238E27FC236}">
                <a16:creationId xmlns:a16="http://schemas.microsoft.com/office/drawing/2014/main" id="{1B28F838-31AC-CF8D-D81F-29D609A37DB7}"/>
              </a:ext>
            </a:extLst>
          </p:cNvPr>
          <p:cNvPicPr>
            <a:picLocks noGrp="1" noChangeAspect="1"/>
          </p:cNvPicPr>
          <p:nvPr>
            <p:ph idx="1"/>
          </p:nvPr>
        </p:nvPicPr>
        <p:blipFill>
          <a:blip r:embed="rId2"/>
          <a:stretch>
            <a:fillRect/>
          </a:stretch>
        </p:blipFill>
        <p:spPr>
          <a:xfrm>
            <a:off x="375557" y="1131660"/>
            <a:ext cx="11468100" cy="5726340"/>
          </a:xfrm>
        </p:spPr>
      </p:pic>
    </p:spTree>
    <p:extLst>
      <p:ext uri="{BB962C8B-B14F-4D97-AF65-F5344CB8AC3E}">
        <p14:creationId xmlns:p14="http://schemas.microsoft.com/office/powerpoint/2010/main" val="4324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C3F21-50FC-2E5B-73A6-C4F90352C9DD}"/>
              </a:ext>
            </a:extLst>
          </p:cNvPr>
          <p:cNvSpPr txBox="1"/>
          <p:nvPr/>
        </p:nvSpPr>
        <p:spPr>
          <a:xfrm>
            <a:off x="2939142" y="2492829"/>
            <a:ext cx="7587344" cy="1015663"/>
          </a:xfrm>
          <a:prstGeom prst="rect">
            <a:avLst/>
          </a:prstGeom>
          <a:noFill/>
        </p:spPr>
        <p:txBody>
          <a:bodyPr wrap="square" rtlCol="0">
            <a:spAutoFit/>
          </a:bodyPr>
          <a:lstStyle/>
          <a:p>
            <a:r>
              <a:rPr lang="en-IN" sz="6000" dirty="0">
                <a:latin typeface="Algerian" panose="04020705040A02060702" pitchFamily="82" charset="0"/>
              </a:rPr>
              <a:t>        THANK YOU </a:t>
            </a:r>
          </a:p>
        </p:txBody>
      </p:sp>
    </p:spTree>
    <p:extLst>
      <p:ext uri="{BB962C8B-B14F-4D97-AF65-F5344CB8AC3E}">
        <p14:creationId xmlns:p14="http://schemas.microsoft.com/office/powerpoint/2010/main" val="7789836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405</TotalTime>
  <Words>383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Aptos Narrow</vt:lpstr>
      <vt:lpstr>Arial</vt:lpstr>
      <vt:lpstr>Century</vt:lpstr>
      <vt:lpstr>Century Gothic</vt:lpstr>
      <vt:lpstr>Wingdings 3</vt:lpstr>
      <vt:lpstr>Wisp</vt:lpstr>
      <vt:lpstr>FINANCIAL DATA ANALYSIS</vt:lpstr>
      <vt:lpstr>INTRODUCTION</vt:lpstr>
      <vt:lpstr>Problem Statement</vt:lpstr>
      <vt:lpstr>IMPORTANT STEPS</vt:lpstr>
      <vt:lpstr>KPI’S</vt:lpstr>
      <vt:lpstr>  FINANCIAL DATA ANALYSIS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Anamika Raj</dc:creator>
  <cp:lastModifiedBy>Anamika Raj</cp:lastModifiedBy>
  <cp:revision>2</cp:revision>
  <dcterms:created xsi:type="dcterms:W3CDTF">2024-06-21T13:02:55Z</dcterms:created>
  <dcterms:modified xsi:type="dcterms:W3CDTF">2024-06-21T19:54:37Z</dcterms:modified>
</cp:coreProperties>
</file>