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94" y="6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</a:t>
            </a:r>
            <a:r>
              <a:rPr lang="en-IN" baseline="0"/>
              <a:t> between Engine HP, MPG &amp; Car price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'Relation MPG,HP &amp; Price'!$C$1</c:f>
              <c:strCache>
                <c:ptCount val="1"/>
                <c:pt idx="0">
                  <c:v>Average of Highway MPG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F2-4707-823E-4CB25CC9614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F2-4707-823E-4CB25CC9614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F2-4707-823E-4CB25CC9614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F2-4707-823E-4CB25CC9614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F2-4707-823E-4CB25CC9614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F2-4707-823E-4CB25CC9614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F2-4707-823E-4CB25CC9614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F2-4707-823E-4CB25CC9614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3F2-4707-823E-4CB25CC9614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3F2-4707-823E-4CB25CC9614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3F2-4707-823E-4CB25CC96143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3F2-4707-823E-4CB25CC96143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3F2-4707-823E-4CB25CC96143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3F2-4707-823E-4CB25CC96143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3F2-4707-823E-4CB25CC96143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3F2-4707-823E-4CB25CC96143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3F2-4707-823E-4CB25CC96143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3F2-4707-823E-4CB25CC96143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23F2-4707-823E-4CB25CC96143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23F2-4707-823E-4CB25CC96143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23F2-4707-823E-4CB25CC96143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23F2-4707-823E-4CB25CC96143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23F2-4707-823E-4CB25CC96143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23F2-4707-823E-4CB25CC96143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23F2-4707-823E-4CB25CC96143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23F2-4707-823E-4CB25CC96143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3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23F2-4707-823E-4CB25CC96143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23F2-4707-823E-4CB25CC96143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23F2-4707-823E-4CB25CC96143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23F2-4707-823E-4CB25CC96143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23F2-4707-823E-4CB25CC96143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23F2-4707-823E-4CB25CC96143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3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23F2-4707-823E-4CB25CC96143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4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23F2-4707-823E-4CB25CC96143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5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23F2-4707-823E-4CB25CC96143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6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23F2-4707-823E-4CB25CC96143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1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23F2-4707-823E-4CB25CC96143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23F2-4707-823E-4CB25CC96143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3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23F2-4707-823E-4CB25CC96143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4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23F2-4707-823E-4CB25CC96143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5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23F2-4707-823E-4CB25CC96143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6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23F2-4707-823E-4CB25CC96143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1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23F2-4707-823E-4CB25CC96143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23F2-4707-823E-4CB25CC96143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3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23F2-4707-823E-4CB25CC96143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4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23F2-4707-823E-4CB25CC9614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44FB531-2393-49DE-8A92-84DFAA9D1CD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3F2-4707-823E-4CB25CC9614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453F10-AA24-4650-9E25-F20719B567D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3F2-4707-823E-4CB25CC9614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8CC4CBE-D524-4CFD-92CF-4890BCA46B6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3F2-4707-823E-4CB25CC9614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2EC8DE8-EDA5-4465-A9EA-F1F1DF5EA63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3F2-4707-823E-4CB25CC9614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F4AECA5-1A71-4D16-9B02-6B26998AEC8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3F2-4707-823E-4CB25CC9614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6E49535-E0E2-46BA-B3A2-A470198FC5C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3F2-4707-823E-4CB25CC9614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10070D-D836-4093-B398-8146078F0183}" type="CELLREF">
                      <a:rPr lang="en-US"/>
                      <a:pPr/>
                      <a:t>[CELLREF]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{2310070D-D836-4093-B398-8146078F0183}</c15:txfldGUID>
                      <c15:f>'Relation MPG,HP &amp; Price'!$A$8</c15:f>
                      <c15:dlblFieldTableCache>
                        <c:ptCount val="1"/>
                        <c:pt idx="0">
                          <c:v>Bugatti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0D-23F2-4707-823E-4CB25CC9614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7CE1C3E-5D5A-4D96-85AA-D87BAE68838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3F2-4707-823E-4CB25CC9614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75A598F-CAC7-457A-9BAE-246140036FC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3F2-4707-823E-4CB25CC9614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2F75226-C9F8-4F42-BD82-1C28ED34EA9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3F2-4707-823E-4CB25CC9614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F8EDF22-5496-4BF1-9329-9F82C7843FE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3F2-4707-823E-4CB25CC9614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12572D3-5943-41E0-A083-B34A00EED76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3F2-4707-823E-4CB25CC9614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47B3989B-58E7-461B-8743-E626FA35CE0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3F2-4707-823E-4CB25CC96143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3CCD1B86-F3E5-491C-BEC0-2D16F0EA971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3F2-4707-823E-4CB25CC9614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030E2B4-AE84-4227-914E-F305381DECC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3F2-4707-823E-4CB25CC96143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EEA2A90-27E4-42C7-A317-F456F9582F5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3F2-4707-823E-4CB25CC96143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98E8DC8-DFD4-4F31-85A9-EE1D5B7A0FC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3F2-4707-823E-4CB25CC96143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0DA88400-9072-4D0B-BBD2-255429FDC4E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3F2-4707-823E-4CB25CC96143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883BF797-2A8F-4CE0-9CEB-A5EF59E6D4A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3F2-4707-823E-4CB25CC96143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70695B1-2AE8-4AEB-B445-357AB185BE1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3F2-4707-823E-4CB25CC96143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AAF70E4-3A4B-4986-B35A-FDFA0FDE6EA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3F2-4707-823E-4CB25CC96143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73256560-F5BF-4064-9095-CA4E06703CF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3F2-4707-823E-4CB25CC96143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A09BA9F1-6A7C-4571-80E1-7A0C859BA36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3F2-4707-823E-4CB25CC96143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87D3031-31EB-4A04-AA44-F6D50EADBB6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3F2-4707-823E-4CB25CC96143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45DA7900-0C9B-4548-B1F0-BBF3E4E96CF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3F2-4707-823E-4CB25CC96143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CD584A35-2DA8-44A1-95B5-591BDD0F8FD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3F2-4707-823E-4CB25CC96143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D4FE1842-7353-4824-B3D6-41723084E84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3F2-4707-823E-4CB25CC96143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51AB29C-7007-42FC-BA90-C6CD1AF5190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3F2-4707-823E-4CB25CC96143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CA37243-5C6D-4711-9505-FAC43027C89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3F2-4707-823E-4CB25CC96143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C5D18066-4B3B-4D6A-AE3C-8CD05EF3E44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3F2-4707-823E-4CB25CC96143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4E4C7AC7-0F4B-48C8-89FB-11E7CDB3B8E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3F2-4707-823E-4CB25CC96143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9632C778-C7E6-418D-8F09-46722CA80F7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3F2-4707-823E-4CB25CC96143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37278636-05A5-48D5-B894-2DB6871FB1D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3F2-4707-823E-4CB25CC96143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D01E97D4-AF82-492E-81F4-40B4ED14BB4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3F2-4707-823E-4CB25CC96143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5CD05C9B-77E5-4522-9930-20C5AA6872F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3F2-4707-823E-4CB25CC96143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034D1DC-F1D8-43B3-9844-E8C227012CC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3F2-4707-823E-4CB25CC96143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DFBE8C17-2D6D-480A-AF09-41305425491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3F2-4707-823E-4CB25CC96143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CEAD3BD-D406-403F-BAC9-D5F5F0BEBC5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3F2-4707-823E-4CB25CC96143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4A1289E-5F40-4188-9251-AD84A7CC2DA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3F2-4707-823E-4CB25CC96143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24032F2-B949-47EF-98ED-07282E41A3E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3F2-4707-823E-4CB25CC96143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A7082FF8-98C4-4745-82AD-A2906D7C06F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3F2-4707-823E-4CB25CC96143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B3FDF800-FF83-479A-9CC3-B34004632CA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3F2-4707-823E-4CB25CC96143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88C191E5-90A5-4F41-A403-A8B0A3822B9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3F2-4707-823E-4CB25CC96143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C9F0F48F-D474-4FA2-8001-25D4D8E89FF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3F2-4707-823E-4CB25CC96143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7094DC70-BC7E-4851-A05B-9F38AFAD6F7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3F2-4707-823E-4CB25CC96143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05F79FDD-9868-4AC1-8A53-897728F5E5F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3F2-4707-823E-4CB25CC961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'Relation MPG,HP &amp; Price'!$B$2:$B$47</c:f>
              <c:numCache>
                <c:formatCode>General</c:formatCode>
                <c:ptCount val="46"/>
                <c:pt idx="0">
                  <c:v>245</c:v>
                </c:pt>
                <c:pt idx="1">
                  <c:v>237</c:v>
                </c:pt>
                <c:pt idx="2">
                  <c:v>484</c:v>
                </c:pt>
                <c:pt idx="3">
                  <c:v>278</c:v>
                </c:pt>
                <c:pt idx="4">
                  <c:v>534</c:v>
                </c:pt>
                <c:pt idx="5">
                  <c:v>327</c:v>
                </c:pt>
                <c:pt idx="6">
                  <c:v>1001</c:v>
                </c:pt>
                <c:pt idx="7">
                  <c:v>219</c:v>
                </c:pt>
                <c:pt idx="8">
                  <c:v>332</c:v>
                </c:pt>
                <c:pt idx="9">
                  <c:v>247</c:v>
                </c:pt>
                <c:pt idx="10">
                  <c:v>229</c:v>
                </c:pt>
                <c:pt idx="11">
                  <c:v>244</c:v>
                </c:pt>
                <c:pt idx="12">
                  <c:v>510</c:v>
                </c:pt>
                <c:pt idx="13">
                  <c:v>144</c:v>
                </c:pt>
                <c:pt idx="14">
                  <c:v>243</c:v>
                </c:pt>
                <c:pt idx="15">
                  <c:v>347</c:v>
                </c:pt>
                <c:pt idx="16">
                  <c:v>260</c:v>
                </c:pt>
                <c:pt idx="17">
                  <c:v>196</c:v>
                </c:pt>
                <c:pt idx="18">
                  <c:v>261</c:v>
                </c:pt>
                <c:pt idx="19">
                  <c:v>202</c:v>
                </c:pt>
                <c:pt idx="20">
                  <c:v>310</c:v>
                </c:pt>
                <c:pt idx="21">
                  <c:v>207</c:v>
                </c:pt>
                <c:pt idx="22">
                  <c:v>614</c:v>
                </c:pt>
                <c:pt idx="23">
                  <c:v>322</c:v>
                </c:pt>
                <c:pt idx="24">
                  <c:v>277</c:v>
                </c:pt>
                <c:pt idx="25">
                  <c:v>285</c:v>
                </c:pt>
                <c:pt idx="26">
                  <c:v>276</c:v>
                </c:pt>
                <c:pt idx="27">
                  <c:v>421</c:v>
                </c:pt>
                <c:pt idx="28">
                  <c:v>591</c:v>
                </c:pt>
                <c:pt idx="29">
                  <c:v>169</c:v>
                </c:pt>
                <c:pt idx="30">
                  <c:v>610</c:v>
                </c:pt>
                <c:pt idx="31">
                  <c:v>350</c:v>
                </c:pt>
                <c:pt idx="32">
                  <c:v>174</c:v>
                </c:pt>
                <c:pt idx="33">
                  <c:v>240</c:v>
                </c:pt>
                <c:pt idx="34">
                  <c:v>177</c:v>
                </c:pt>
                <c:pt idx="35">
                  <c:v>132</c:v>
                </c:pt>
                <c:pt idx="36">
                  <c:v>190</c:v>
                </c:pt>
                <c:pt idx="37">
                  <c:v>393</c:v>
                </c:pt>
                <c:pt idx="38">
                  <c:v>488</c:v>
                </c:pt>
                <c:pt idx="39">
                  <c:v>221</c:v>
                </c:pt>
                <c:pt idx="40">
                  <c:v>154</c:v>
                </c:pt>
                <c:pt idx="41">
                  <c:v>400</c:v>
                </c:pt>
                <c:pt idx="42">
                  <c:v>197</c:v>
                </c:pt>
                <c:pt idx="43">
                  <c:v>160</c:v>
                </c:pt>
                <c:pt idx="44">
                  <c:v>236</c:v>
                </c:pt>
                <c:pt idx="45">
                  <c:v>190</c:v>
                </c:pt>
              </c:numCache>
            </c:numRef>
          </c:xVal>
          <c:yVal>
            <c:numRef>
              <c:f>'Relation MPG,HP &amp; Price'!$C$2:$C$47</c:f>
              <c:numCache>
                <c:formatCode>General</c:formatCode>
                <c:ptCount val="46"/>
                <c:pt idx="0">
                  <c:v>28</c:v>
                </c:pt>
                <c:pt idx="1">
                  <c:v>34</c:v>
                </c:pt>
                <c:pt idx="2">
                  <c:v>19</c:v>
                </c:pt>
                <c:pt idx="3">
                  <c:v>29</c:v>
                </c:pt>
                <c:pt idx="4">
                  <c:v>19</c:v>
                </c:pt>
                <c:pt idx="5">
                  <c:v>29</c:v>
                </c:pt>
                <c:pt idx="6">
                  <c:v>14</c:v>
                </c:pt>
                <c:pt idx="7">
                  <c:v>27</c:v>
                </c:pt>
                <c:pt idx="8">
                  <c:v>25</c:v>
                </c:pt>
                <c:pt idx="9">
                  <c:v>26</c:v>
                </c:pt>
                <c:pt idx="10">
                  <c:v>26</c:v>
                </c:pt>
                <c:pt idx="11">
                  <c:v>22</c:v>
                </c:pt>
                <c:pt idx="12">
                  <c:v>16</c:v>
                </c:pt>
                <c:pt idx="13">
                  <c:v>34</c:v>
                </c:pt>
                <c:pt idx="14">
                  <c:v>24</c:v>
                </c:pt>
                <c:pt idx="15">
                  <c:v>25</c:v>
                </c:pt>
                <c:pt idx="16">
                  <c:v>21</c:v>
                </c:pt>
                <c:pt idx="17">
                  <c:v>32</c:v>
                </c:pt>
                <c:pt idx="18">
                  <c:v>17</c:v>
                </c:pt>
                <c:pt idx="19">
                  <c:v>30</c:v>
                </c:pt>
                <c:pt idx="20">
                  <c:v>25</c:v>
                </c:pt>
                <c:pt idx="21">
                  <c:v>29</c:v>
                </c:pt>
                <c:pt idx="22">
                  <c:v>18</c:v>
                </c:pt>
                <c:pt idx="23">
                  <c:v>22</c:v>
                </c:pt>
                <c:pt idx="24">
                  <c:v>26</c:v>
                </c:pt>
                <c:pt idx="25">
                  <c:v>24</c:v>
                </c:pt>
                <c:pt idx="26">
                  <c:v>27</c:v>
                </c:pt>
                <c:pt idx="27">
                  <c:v>20</c:v>
                </c:pt>
                <c:pt idx="28">
                  <c:v>16</c:v>
                </c:pt>
                <c:pt idx="29">
                  <c:v>28</c:v>
                </c:pt>
                <c:pt idx="30">
                  <c:v>22</c:v>
                </c:pt>
                <c:pt idx="31">
                  <c:v>25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27</c:v>
                </c:pt>
                <c:pt idx="37">
                  <c:v>25</c:v>
                </c:pt>
                <c:pt idx="38">
                  <c:v>19</c:v>
                </c:pt>
                <c:pt idx="39">
                  <c:v>26</c:v>
                </c:pt>
                <c:pt idx="40">
                  <c:v>32</c:v>
                </c:pt>
                <c:pt idx="41">
                  <c:v>18</c:v>
                </c:pt>
                <c:pt idx="42">
                  <c:v>29</c:v>
                </c:pt>
                <c:pt idx="43">
                  <c:v>26</c:v>
                </c:pt>
                <c:pt idx="44">
                  <c:v>26</c:v>
                </c:pt>
                <c:pt idx="45">
                  <c:v>32</c:v>
                </c:pt>
              </c:numCache>
            </c:numRef>
          </c:yVal>
          <c:bubbleSize>
            <c:numRef>
              <c:f>'Relation MPG,HP &amp; Price'!$D$2:$D$47</c:f>
              <c:numCache>
                <c:formatCode>#,##0</c:formatCode>
                <c:ptCount val="46"/>
                <c:pt idx="0">
                  <c:v>34888</c:v>
                </c:pt>
                <c:pt idx="1">
                  <c:v>61600</c:v>
                </c:pt>
                <c:pt idx="2">
                  <c:v>197910</c:v>
                </c:pt>
                <c:pt idx="3">
                  <c:v>53452</c:v>
                </c:pt>
                <c:pt idx="4">
                  <c:v>247169</c:v>
                </c:pt>
                <c:pt idx="5">
                  <c:v>61547</c:v>
                </c:pt>
                <c:pt idx="6">
                  <c:v>1757224</c:v>
                </c:pt>
                <c:pt idx="7">
                  <c:v>28207</c:v>
                </c:pt>
                <c:pt idx="8">
                  <c:v>56231</c:v>
                </c:pt>
                <c:pt idx="9">
                  <c:v>28273</c:v>
                </c:pt>
                <c:pt idx="10">
                  <c:v>26723</c:v>
                </c:pt>
                <c:pt idx="11">
                  <c:v>22390</c:v>
                </c:pt>
                <c:pt idx="12">
                  <c:v>237384</c:v>
                </c:pt>
                <c:pt idx="13">
                  <c:v>22206</c:v>
                </c:pt>
                <c:pt idx="14">
                  <c:v>27393</c:v>
                </c:pt>
                <c:pt idx="15">
                  <c:v>46617</c:v>
                </c:pt>
                <c:pt idx="16">
                  <c:v>30493</c:v>
                </c:pt>
                <c:pt idx="17">
                  <c:v>26630</c:v>
                </c:pt>
                <c:pt idx="18">
                  <c:v>36464</c:v>
                </c:pt>
                <c:pt idx="19">
                  <c:v>24597</c:v>
                </c:pt>
                <c:pt idx="20">
                  <c:v>42394</c:v>
                </c:pt>
                <c:pt idx="21">
                  <c:v>25112</c:v>
                </c:pt>
                <c:pt idx="22">
                  <c:v>331567</c:v>
                </c:pt>
                <c:pt idx="23">
                  <c:v>67823</c:v>
                </c:pt>
                <c:pt idx="24">
                  <c:v>47549</c:v>
                </c:pt>
                <c:pt idx="25">
                  <c:v>42494</c:v>
                </c:pt>
                <c:pt idx="26">
                  <c:v>69188</c:v>
                </c:pt>
                <c:pt idx="27">
                  <c:v>114208</c:v>
                </c:pt>
                <c:pt idx="28">
                  <c:v>546222</c:v>
                </c:pt>
                <c:pt idx="29">
                  <c:v>19719</c:v>
                </c:pt>
                <c:pt idx="30">
                  <c:v>239805</c:v>
                </c:pt>
                <c:pt idx="31">
                  <c:v>71538</c:v>
                </c:pt>
                <c:pt idx="32">
                  <c:v>21215</c:v>
                </c:pt>
                <c:pt idx="33">
                  <c:v>28513</c:v>
                </c:pt>
                <c:pt idx="34">
                  <c:v>11543</c:v>
                </c:pt>
                <c:pt idx="35">
                  <c:v>3123</c:v>
                </c:pt>
                <c:pt idx="36">
                  <c:v>19322</c:v>
                </c:pt>
                <c:pt idx="37">
                  <c:v>101622</c:v>
                </c:pt>
                <c:pt idx="38">
                  <c:v>351131</c:v>
                </c:pt>
                <c:pt idx="39">
                  <c:v>27414</c:v>
                </c:pt>
                <c:pt idx="40">
                  <c:v>19933</c:v>
                </c:pt>
                <c:pt idx="41">
                  <c:v>213323</c:v>
                </c:pt>
                <c:pt idx="42">
                  <c:v>24828</c:v>
                </c:pt>
                <c:pt idx="43">
                  <c:v>17901</c:v>
                </c:pt>
                <c:pt idx="44">
                  <c:v>28946</c:v>
                </c:pt>
                <c:pt idx="45">
                  <c:v>28076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'Relation MPG,HP &amp; Price'!$A$2:$A$47</c15:f>
                <c15:dlblRangeCache>
                  <c:ptCount val="46"/>
                  <c:pt idx="0">
                    <c:v>Acura</c:v>
                  </c:pt>
                  <c:pt idx="1">
                    <c:v>Alfa Romeo</c:v>
                  </c:pt>
                  <c:pt idx="2">
                    <c:v>Aston Martin</c:v>
                  </c:pt>
                  <c:pt idx="3">
                    <c:v>Audi</c:v>
                  </c:pt>
                  <c:pt idx="4">
                    <c:v>Bentley</c:v>
                  </c:pt>
                  <c:pt idx="5">
                    <c:v>BMW</c:v>
                  </c:pt>
                  <c:pt idx="6">
                    <c:v>Bugatti</c:v>
                  </c:pt>
                  <c:pt idx="7">
                    <c:v>Buick</c:v>
                  </c:pt>
                  <c:pt idx="8">
                    <c:v>Cadillac</c:v>
                  </c:pt>
                  <c:pt idx="9">
                    <c:v>Chevrolet</c:v>
                  </c:pt>
                  <c:pt idx="10">
                    <c:v>Chrysler</c:v>
                  </c:pt>
                  <c:pt idx="11">
                    <c:v>Dodge</c:v>
                  </c:pt>
                  <c:pt idx="12">
                    <c:v>Ferrari</c:v>
                  </c:pt>
                  <c:pt idx="13">
                    <c:v>FIAT</c:v>
                  </c:pt>
                  <c:pt idx="14">
                    <c:v>Ford</c:v>
                  </c:pt>
                  <c:pt idx="15">
                    <c:v>Genesis</c:v>
                  </c:pt>
                  <c:pt idx="16">
                    <c:v>GMC</c:v>
                  </c:pt>
                  <c:pt idx="17">
                    <c:v>Honda</c:v>
                  </c:pt>
                  <c:pt idx="18">
                    <c:v>HUMMER</c:v>
                  </c:pt>
                  <c:pt idx="19">
                    <c:v>Hyundai</c:v>
                  </c:pt>
                  <c:pt idx="20">
                    <c:v>Infiniti</c:v>
                  </c:pt>
                  <c:pt idx="21">
                    <c:v>Kia</c:v>
                  </c:pt>
                  <c:pt idx="22">
                    <c:v>Lamborghini</c:v>
                  </c:pt>
                  <c:pt idx="23">
                    <c:v>Land Rover</c:v>
                  </c:pt>
                  <c:pt idx="24">
                    <c:v>Lexus</c:v>
                  </c:pt>
                  <c:pt idx="25">
                    <c:v>Lincoln</c:v>
                  </c:pt>
                  <c:pt idx="26">
                    <c:v>Lotus</c:v>
                  </c:pt>
                  <c:pt idx="27">
                    <c:v>Maserati</c:v>
                  </c:pt>
                  <c:pt idx="28">
                    <c:v>Maybach</c:v>
                  </c:pt>
                  <c:pt idx="29">
                    <c:v>Mazda</c:v>
                  </c:pt>
                  <c:pt idx="30">
                    <c:v>McLaren</c:v>
                  </c:pt>
                  <c:pt idx="31">
                    <c:v>Mercedes-Benz</c:v>
                  </c:pt>
                  <c:pt idx="32">
                    <c:v>Mitsubishi</c:v>
                  </c:pt>
                  <c:pt idx="33">
                    <c:v>Nissan</c:v>
                  </c:pt>
                  <c:pt idx="34">
                    <c:v>Oldsmobile</c:v>
                  </c:pt>
                  <c:pt idx="35">
                    <c:v>Plymouth</c:v>
                  </c:pt>
                  <c:pt idx="36">
                    <c:v>Pontiac</c:v>
                  </c:pt>
                  <c:pt idx="37">
                    <c:v>Porsche</c:v>
                  </c:pt>
                  <c:pt idx="38">
                    <c:v>Rolls-Royce</c:v>
                  </c:pt>
                  <c:pt idx="39">
                    <c:v>Saab</c:v>
                  </c:pt>
                  <c:pt idx="40">
                    <c:v>Scion</c:v>
                  </c:pt>
                  <c:pt idx="41">
                    <c:v>Spyker</c:v>
                  </c:pt>
                  <c:pt idx="42">
                    <c:v>Subaru</c:v>
                  </c:pt>
                  <c:pt idx="43">
                    <c:v>Suzuki</c:v>
                  </c:pt>
                  <c:pt idx="44">
                    <c:v>Toyota</c:v>
                  </c:pt>
                  <c:pt idx="45">
                    <c:v>Volkswagen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C-23F2-4707-823E-4CB25CC96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92925311"/>
        <c:axId val="1992926271"/>
      </c:bubbleChart>
      <c:valAx>
        <c:axId val="1992925311"/>
        <c:scaling>
          <c:orientation val="minMax"/>
          <c:max val="11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HP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6271"/>
        <c:crosses val="autoZero"/>
        <c:crossBetween val="midCat"/>
      </c:valAx>
      <c:valAx>
        <c:axId val="1992926271"/>
        <c:scaling>
          <c:orientation val="minMax"/>
          <c:max val="35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</a:t>
                </a:r>
                <a:r>
                  <a:rPr lang="en-IN" baseline="0"/>
                  <a:t> MPG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531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[Car_data_final.xlsx]Fuel efficiecny over years!PivotTable19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Fuel efficiency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96000"/>
                  <a:satMod val="100000"/>
                  <a:lumMod val="104000"/>
                </a:schemeClr>
              </a:gs>
              <a:gs pos="78000">
                <a:schemeClr val="dk1">
                  <a:tint val="8850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'Fuel efficiecny over years'!$B$1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'Fuel efficiecny over years'!$A$2:$A$30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'Fuel efficiecny over years'!$B$2:$B$30</c:f>
              <c:numCache>
                <c:formatCode>0</c:formatCode>
                <c:ptCount val="28"/>
                <c:pt idx="0">
                  <c:v>23.073170731707318</c:v>
                </c:pt>
                <c:pt idx="1">
                  <c:v>22.151315789473685</c:v>
                </c:pt>
                <c:pt idx="2">
                  <c:v>24.050847457627118</c:v>
                </c:pt>
                <c:pt idx="3">
                  <c:v>24.210526315789473</c:v>
                </c:pt>
                <c:pt idx="4">
                  <c:v>23.865030674846626</c:v>
                </c:pt>
                <c:pt idx="5">
                  <c:v>23.229629629629631</c:v>
                </c:pt>
                <c:pt idx="6">
                  <c:v>23.725190839694658</c:v>
                </c:pt>
                <c:pt idx="7">
                  <c:v>22.30857142857143</c:v>
                </c:pt>
                <c:pt idx="8">
                  <c:v>21.850649350649352</c:v>
                </c:pt>
                <c:pt idx="9">
                  <c:v>22.975000000000001</c:v>
                </c:pt>
                <c:pt idx="10">
                  <c:v>24.042372881355931</c:v>
                </c:pt>
                <c:pt idx="11">
                  <c:v>23.708333333333332</c:v>
                </c:pt>
                <c:pt idx="12">
                  <c:v>22.765853658536585</c:v>
                </c:pt>
                <c:pt idx="13">
                  <c:v>22.735294117647058</c:v>
                </c:pt>
                <c:pt idx="14">
                  <c:v>23.148936170212767</c:v>
                </c:pt>
                <c:pt idx="15">
                  <c:v>23.586854460093896</c:v>
                </c:pt>
                <c:pt idx="16">
                  <c:v>23.42439024390244</c:v>
                </c:pt>
                <c:pt idx="17">
                  <c:v>21.939130434782609</c:v>
                </c:pt>
                <c:pt idx="18">
                  <c:v>22.988538681948423</c:v>
                </c:pt>
                <c:pt idx="19">
                  <c:v>23.860158311345646</c:v>
                </c:pt>
                <c:pt idx="20">
                  <c:v>24.144295302013422</c:v>
                </c:pt>
                <c:pt idx="21">
                  <c:v>25.17543859649123</c:v>
                </c:pt>
                <c:pt idx="22">
                  <c:v>26.472868217054263</c:v>
                </c:pt>
                <c:pt idx="23">
                  <c:v>27.754098360655739</c:v>
                </c:pt>
                <c:pt idx="24">
                  <c:v>28.045840407470287</c:v>
                </c:pt>
                <c:pt idx="25">
                  <c:v>29</c:v>
                </c:pt>
                <c:pt idx="26">
                  <c:v>29.202132591562354</c:v>
                </c:pt>
                <c:pt idx="27">
                  <c:v>28.577338129496404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DF-43AC-B055-77A5044BAA1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2338383"/>
        <c:axId val="722341743"/>
      </c:lineChart>
      <c:catAx>
        <c:axId val="72233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743"/>
        <c:crosses val="autoZero"/>
        <c:auto val="1"/>
        <c:lblAlgn val="ctr"/>
        <c:lblOffset val="100"/>
        <c:noMultiLvlLbl val="0"/>
      </c:catAx>
      <c:valAx>
        <c:axId val="722341743"/>
        <c:scaling>
          <c:orientation val="minMax"/>
          <c:min val="15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3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Relationship between MSRP and Transmission Type</a:t>
            </a:r>
          </a:p>
        </c:rich>
      </c:tx>
      <c:layout>
        <c:manualLayout>
          <c:xMode val="edge"/>
          <c:yMode val="edge"/>
          <c:x val="0.15853603603603603"/>
          <c:y val="1.9538882375928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57246222600552"/>
          <c:y val="0.13088128051988812"/>
          <c:w val="0.82487798822444491"/>
          <c:h val="0.6767748843821251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vehicle'!$O$6:$O$21</c:f>
              <c:numCache>
                <c:formatCode>General</c:formatCode>
                <c:ptCount val="16"/>
                <c:pt idx="0">
                  <c:v>27181</c:v>
                </c:pt>
                <c:pt idx="2">
                  <c:v>29249</c:v>
                </c:pt>
                <c:pt idx="3">
                  <c:v>40451</c:v>
                </c:pt>
                <c:pt idx="6">
                  <c:v>121257</c:v>
                </c:pt>
                <c:pt idx="8">
                  <c:v>245588</c:v>
                </c:pt>
                <c:pt idx="14">
                  <c:v>47499</c:v>
                </c:pt>
                <c:pt idx="15">
                  <c:v>31985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A6-4BF5-8711-A1C8B456BC1B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vehicle'!$P$6:$P$21</c:f>
              <c:numCache>
                <c:formatCode>General</c:formatCode>
                <c:ptCount val="16"/>
                <c:pt idx="0">
                  <c:v>20926</c:v>
                </c:pt>
                <c:pt idx="1">
                  <c:v>18615</c:v>
                </c:pt>
                <c:pt idx="2">
                  <c:v>23834</c:v>
                </c:pt>
                <c:pt idx="3">
                  <c:v>41555</c:v>
                </c:pt>
                <c:pt idx="4">
                  <c:v>20911</c:v>
                </c:pt>
                <c:pt idx="5">
                  <c:v>15280</c:v>
                </c:pt>
                <c:pt idx="6">
                  <c:v>90637</c:v>
                </c:pt>
                <c:pt idx="7">
                  <c:v>38926</c:v>
                </c:pt>
                <c:pt idx="8">
                  <c:v>63852</c:v>
                </c:pt>
                <c:pt idx="9">
                  <c:v>37744</c:v>
                </c:pt>
                <c:pt idx="10">
                  <c:v>30637</c:v>
                </c:pt>
                <c:pt idx="11">
                  <c:v>26392</c:v>
                </c:pt>
                <c:pt idx="12">
                  <c:v>29015</c:v>
                </c:pt>
                <c:pt idx="13">
                  <c:v>28537</c:v>
                </c:pt>
                <c:pt idx="14">
                  <c:v>43794</c:v>
                </c:pt>
                <c:pt idx="15">
                  <c:v>27613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A6-4BF5-8711-A1C8B456BC1B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vehicle'!$Q$6:$Q$21</c:f>
              <c:numCache>
                <c:formatCode>General</c:formatCode>
                <c:ptCount val="16"/>
                <c:pt idx="2">
                  <c:v>34512</c:v>
                </c:pt>
                <c:pt idx="14">
                  <c:v>27823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A6-4BF5-8711-A1C8B456BC1B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vehicle'!$R$6:$R$21</c:f>
              <c:numCache>
                <c:formatCode>General</c:formatCode>
                <c:ptCount val="16"/>
                <c:pt idx="0">
                  <c:v>13354</c:v>
                </c:pt>
                <c:pt idx="1">
                  <c:v>6304</c:v>
                </c:pt>
                <c:pt idx="2">
                  <c:v>17594</c:v>
                </c:pt>
                <c:pt idx="3">
                  <c:v>15426</c:v>
                </c:pt>
                <c:pt idx="6">
                  <c:v>62358</c:v>
                </c:pt>
                <c:pt idx="7">
                  <c:v>9233</c:v>
                </c:pt>
                <c:pt idx="8">
                  <c:v>51070</c:v>
                </c:pt>
                <c:pt idx="9">
                  <c:v>28361</c:v>
                </c:pt>
                <c:pt idx="10">
                  <c:v>10884</c:v>
                </c:pt>
                <c:pt idx="11">
                  <c:v>4405</c:v>
                </c:pt>
                <c:pt idx="13">
                  <c:v>7558</c:v>
                </c:pt>
                <c:pt idx="14">
                  <c:v>17119</c:v>
                </c:pt>
                <c:pt idx="15">
                  <c:v>17844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6A6-4BF5-8711-A1C8B456BC1B}"/>
            </c:ext>
          </c:extLst>
        </c:ser>
        <c:ser>
          <c:idx val="4"/>
          <c:order val="4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vehicle'!$S$6:$S$21</c:f>
              <c:numCache>
                <c:formatCode>General</c:formatCode>
                <c:ptCount val="16"/>
                <c:pt idx="0">
                  <c:v>7362</c:v>
                </c:pt>
                <c:pt idx="1">
                  <c:v>2371</c:v>
                </c:pt>
                <c:pt idx="6">
                  <c:v>5784</c:v>
                </c:pt>
                <c:pt idx="8">
                  <c:v>2000</c:v>
                </c:pt>
                <c:pt idx="13">
                  <c:v>2000</c:v>
                </c:pt>
                <c:pt idx="14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6A6-4BF5-8711-A1C8B456B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893263"/>
        <c:axId val="1109893743"/>
      </c:scatterChart>
      <c:valAx>
        <c:axId val="1109893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Transmission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93743"/>
        <c:crosses val="autoZero"/>
        <c:crossBetween val="midCat"/>
      </c:valAx>
      <c:valAx>
        <c:axId val="11098937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MSRP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93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[Car_data_final.xlsx]Brand vs Price Distribution!PivotTable7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Brand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'Brand vs Price Distribution'!$B$1:$B$2</c:f>
              <c:strCache>
                <c:ptCount val="1"/>
                <c:pt idx="0">
                  <c:v>Sedan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Distribution'!$B$3:$B$51</c:f>
              <c:numCache>
                <c:formatCode>General</c:formatCode>
                <c:ptCount val="48"/>
                <c:pt idx="0">
                  <c:v>3303977</c:v>
                </c:pt>
                <c:pt idx="1">
                  <c:v>7080243</c:v>
                </c:pt>
                <c:pt idx="2">
                  <c:v>2299348</c:v>
                </c:pt>
                <c:pt idx="3">
                  <c:v>6760050</c:v>
                </c:pt>
                <c:pt idx="4">
                  <c:v>9418847</c:v>
                </c:pt>
                <c:pt idx="5">
                  <c:v>2459596</c:v>
                </c:pt>
                <c:pt idx="6">
                  <c:v>7989300</c:v>
                </c:pt>
                <c:pt idx="7">
                  <c:v>1448735</c:v>
                </c:pt>
                <c:pt idx="8">
                  <c:v>5920900</c:v>
                </c:pt>
                <c:pt idx="9">
                  <c:v>7158348</c:v>
                </c:pt>
                <c:pt idx="12">
                  <c:v>1769130</c:v>
                </c:pt>
                <c:pt idx="14">
                  <c:v>2417585</c:v>
                </c:pt>
                <c:pt idx="15">
                  <c:v>6494090</c:v>
                </c:pt>
                <c:pt idx="16">
                  <c:v>2713500</c:v>
                </c:pt>
                <c:pt idx="17">
                  <c:v>2340105</c:v>
                </c:pt>
                <c:pt idx="18">
                  <c:v>6539010</c:v>
                </c:pt>
                <c:pt idx="20">
                  <c:v>4837596</c:v>
                </c:pt>
                <c:pt idx="21">
                  <c:v>4294702</c:v>
                </c:pt>
                <c:pt idx="22">
                  <c:v>5976800</c:v>
                </c:pt>
                <c:pt idx="23">
                  <c:v>1618571</c:v>
                </c:pt>
                <c:pt idx="24">
                  <c:v>2086945</c:v>
                </c:pt>
                <c:pt idx="25">
                  <c:v>2899937</c:v>
                </c:pt>
                <c:pt idx="26">
                  <c:v>2854855</c:v>
                </c:pt>
                <c:pt idx="27">
                  <c:v>2153800</c:v>
                </c:pt>
                <c:pt idx="28">
                  <c:v>1913100</c:v>
                </c:pt>
                <c:pt idx="29">
                  <c:v>1906715</c:v>
                </c:pt>
                <c:pt idx="30">
                  <c:v>1980360</c:v>
                </c:pt>
                <c:pt idx="31">
                  <c:v>2850590</c:v>
                </c:pt>
                <c:pt idx="33">
                  <c:v>2479859</c:v>
                </c:pt>
                <c:pt idx="34">
                  <c:v>1058563</c:v>
                </c:pt>
                <c:pt idx="35">
                  <c:v>1160535</c:v>
                </c:pt>
                <c:pt idx="36">
                  <c:v>1066500</c:v>
                </c:pt>
                <c:pt idx="38">
                  <c:v>691161</c:v>
                </c:pt>
                <c:pt idx="39">
                  <c:v>1534600</c:v>
                </c:pt>
                <c:pt idx="42">
                  <c:v>32500</c:v>
                </c:pt>
                <c:pt idx="46">
                  <c:v>46759</c:v>
                </c:pt>
                <c:pt idx="47">
                  <c:v>139850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5-4E0A-BFC8-2FD5E01D8C15}"/>
            </c:ext>
          </c:extLst>
        </c:ser>
        <c:ser>
          <c:idx val="1"/>
          <c:order val="1"/>
          <c:tx>
            <c:strRef>
              <c:f>'Brand vs Price Distribution'!$C$1:$C$2</c:f>
              <c:strCache>
                <c:ptCount val="1"/>
                <c:pt idx="0">
                  <c:v>4dr SUV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Distribution'!$C$3:$C$51</c:f>
              <c:numCache>
                <c:formatCode>General</c:formatCode>
                <c:ptCount val="48"/>
                <c:pt idx="0">
                  <c:v>6569568</c:v>
                </c:pt>
                <c:pt idx="1">
                  <c:v>4974610</c:v>
                </c:pt>
                <c:pt idx="2">
                  <c:v>4482771</c:v>
                </c:pt>
                <c:pt idx="3">
                  <c:v>2084955</c:v>
                </c:pt>
                <c:pt idx="4">
                  <c:v>7182555</c:v>
                </c:pt>
                <c:pt idx="5">
                  <c:v>5106450</c:v>
                </c:pt>
                <c:pt idx="6">
                  <c:v>3160950</c:v>
                </c:pt>
                <c:pt idx="9">
                  <c:v>2674900</c:v>
                </c:pt>
                <c:pt idx="12">
                  <c:v>4149630</c:v>
                </c:pt>
                <c:pt idx="13">
                  <c:v>6641919</c:v>
                </c:pt>
                <c:pt idx="14">
                  <c:v>2572405</c:v>
                </c:pt>
                <c:pt idx="15">
                  <c:v>4340200</c:v>
                </c:pt>
                <c:pt idx="16">
                  <c:v>1815200</c:v>
                </c:pt>
                <c:pt idx="17">
                  <c:v>3953209</c:v>
                </c:pt>
                <c:pt idx="19">
                  <c:v>9076595</c:v>
                </c:pt>
                <c:pt idx="20">
                  <c:v>3152974</c:v>
                </c:pt>
                <c:pt idx="21">
                  <c:v>2663505</c:v>
                </c:pt>
                <c:pt idx="23">
                  <c:v>3222525</c:v>
                </c:pt>
                <c:pt idx="24">
                  <c:v>3219000</c:v>
                </c:pt>
                <c:pt idx="25">
                  <c:v>2128890</c:v>
                </c:pt>
                <c:pt idx="26">
                  <c:v>3422570</c:v>
                </c:pt>
                <c:pt idx="27">
                  <c:v>155000</c:v>
                </c:pt>
                <c:pt idx="28">
                  <c:v>3020230</c:v>
                </c:pt>
                <c:pt idx="29">
                  <c:v>2362141</c:v>
                </c:pt>
                <c:pt idx="30">
                  <c:v>2049645</c:v>
                </c:pt>
                <c:pt idx="31">
                  <c:v>2141770</c:v>
                </c:pt>
                <c:pt idx="33">
                  <c:v>250545</c:v>
                </c:pt>
                <c:pt idx="34">
                  <c:v>2066505</c:v>
                </c:pt>
                <c:pt idx="35">
                  <c:v>401550</c:v>
                </c:pt>
                <c:pt idx="36">
                  <c:v>541905</c:v>
                </c:pt>
                <c:pt idx="38">
                  <c:v>238150</c:v>
                </c:pt>
                <c:pt idx="40">
                  <c:v>369305</c:v>
                </c:pt>
                <c:pt idx="44">
                  <c:v>377490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5-4E0A-BFC8-2FD5E01D8C15}"/>
            </c:ext>
          </c:extLst>
        </c:ser>
        <c:ser>
          <c:idx val="2"/>
          <c:order val="2"/>
          <c:tx>
            <c:strRef>
              <c:f>'Brand vs Price Distribution'!$D$1:$D$2</c:f>
              <c:strCache>
                <c:ptCount val="1"/>
                <c:pt idx="0">
                  <c:v>Coupe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Distribution'!$D$3:$D$51</c:f>
              <c:numCache>
                <c:formatCode>General</c:formatCode>
                <c:ptCount val="48"/>
                <c:pt idx="0">
                  <c:v>3504525</c:v>
                </c:pt>
                <c:pt idx="1">
                  <c:v>6473107</c:v>
                </c:pt>
                <c:pt idx="2">
                  <c:v>1398144</c:v>
                </c:pt>
                <c:pt idx="3">
                  <c:v>8000</c:v>
                </c:pt>
                <c:pt idx="4">
                  <c:v>2953574</c:v>
                </c:pt>
                <c:pt idx="5">
                  <c:v>811995</c:v>
                </c:pt>
                <c:pt idx="6">
                  <c:v>3419051</c:v>
                </c:pt>
                <c:pt idx="7">
                  <c:v>9635275</c:v>
                </c:pt>
                <c:pt idx="8">
                  <c:v>6356760</c:v>
                </c:pt>
                <c:pt idx="9">
                  <c:v>3556290</c:v>
                </c:pt>
                <c:pt idx="10">
                  <c:v>10177050</c:v>
                </c:pt>
                <c:pt idx="11">
                  <c:v>11713289</c:v>
                </c:pt>
                <c:pt idx="12">
                  <c:v>2943632</c:v>
                </c:pt>
                <c:pt idx="14">
                  <c:v>3264627</c:v>
                </c:pt>
                <c:pt idx="15">
                  <c:v>2175750</c:v>
                </c:pt>
                <c:pt idx="16">
                  <c:v>4758533</c:v>
                </c:pt>
                <c:pt idx="17">
                  <c:v>1588705</c:v>
                </c:pt>
                <c:pt idx="18">
                  <c:v>2204675</c:v>
                </c:pt>
                <c:pt idx="20">
                  <c:v>1016472</c:v>
                </c:pt>
                <c:pt idx="21">
                  <c:v>793748</c:v>
                </c:pt>
                <c:pt idx="23">
                  <c:v>543879</c:v>
                </c:pt>
                <c:pt idx="24">
                  <c:v>6000</c:v>
                </c:pt>
                <c:pt idx="25">
                  <c:v>724070</c:v>
                </c:pt>
                <c:pt idx="26">
                  <c:v>25342</c:v>
                </c:pt>
                <c:pt idx="27">
                  <c:v>1972284</c:v>
                </c:pt>
                <c:pt idx="28">
                  <c:v>356476</c:v>
                </c:pt>
                <c:pt idx="30">
                  <c:v>142630</c:v>
                </c:pt>
                <c:pt idx="31">
                  <c:v>18534</c:v>
                </c:pt>
                <c:pt idx="32">
                  <c:v>5271671</c:v>
                </c:pt>
                <c:pt idx="33">
                  <c:v>114510</c:v>
                </c:pt>
                <c:pt idx="35">
                  <c:v>667715</c:v>
                </c:pt>
                <c:pt idx="37">
                  <c:v>1593200</c:v>
                </c:pt>
                <c:pt idx="38">
                  <c:v>286015</c:v>
                </c:pt>
                <c:pt idx="41">
                  <c:v>918800</c:v>
                </c:pt>
                <c:pt idx="42">
                  <c:v>330210</c:v>
                </c:pt>
                <c:pt idx="43">
                  <c:v>419980</c:v>
                </c:pt>
                <c:pt idx="45">
                  <c:v>178200</c:v>
                </c:pt>
                <c:pt idx="46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5-4E0A-BFC8-2FD5E01D8C15}"/>
            </c:ext>
          </c:extLst>
        </c:ser>
        <c:ser>
          <c:idx val="3"/>
          <c:order val="3"/>
          <c:tx>
            <c:strRef>
              <c:f>'Brand vs Price Distribution'!$E$1:$E$2</c:f>
              <c:strCache>
                <c:ptCount val="1"/>
                <c:pt idx="0">
                  <c:v>Convertible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Distribution'!$E$3:$E$51</c:f>
              <c:numCache>
                <c:formatCode>General</c:formatCode>
                <c:ptCount val="48"/>
                <c:pt idx="0">
                  <c:v>2953245</c:v>
                </c:pt>
                <c:pt idx="1">
                  <c:v>5753964</c:v>
                </c:pt>
                <c:pt idx="2">
                  <c:v>730007</c:v>
                </c:pt>
                <c:pt idx="3">
                  <c:v>3612631</c:v>
                </c:pt>
                <c:pt idx="4">
                  <c:v>985607</c:v>
                </c:pt>
                <c:pt idx="5">
                  <c:v>386668</c:v>
                </c:pt>
                <c:pt idx="6">
                  <c:v>4502671</c:v>
                </c:pt>
                <c:pt idx="7">
                  <c:v>7321655</c:v>
                </c:pt>
                <c:pt idx="8">
                  <c:v>6012870</c:v>
                </c:pt>
                <c:pt idx="9">
                  <c:v>3291405</c:v>
                </c:pt>
                <c:pt idx="10">
                  <c:v>7064450</c:v>
                </c:pt>
                <c:pt idx="11">
                  <c:v>4723811</c:v>
                </c:pt>
                <c:pt idx="12">
                  <c:v>1406552</c:v>
                </c:pt>
                <c:pt idx="14">
                  <c:v>12000</c:v>
                </c:pt>
                <c:pt idx="15">
                  <c:v>980050</c:v>
                </c:pt>
                <c:pt idx="16">
                  <c:v>4504586</c:v>
                </c:pt>
                <c:pt idx="17">
                  <c:v>252135</c:v>
                </c:pt>
                <c:pt idx="18">
                  <c:v>2141365</c:v>
                </c:pt>
                <c:pt idx="20">
                  <c:v>472065</c:v>
                </c:pt>
                <c:pt idx="22">
                  <c:v>2762750</c:v>
                </c:pt>
                <c:pt idx="23">
                  <c:v>870505</c:v>
                </c:pt>
                <c:pt idx="24">
                  <c:v>121600</c:v>
                </c:pt>
                <c:pt idx="27">
                  <c:v>2342963</c:v>
                </c:pt>
                <c:pt idx="31">
                  <c:v>179325</c:v>
                </c:pt>
                <c:pt idx="33">
                  <c:v>630105</c:v>
                </c:pt>
                <c:pt idx="34">
                  <c:v>209893</c:v>
                </c:pt>
                <c:pt idx="35">
                  <c:v>473481</c:v>
                </c:pt>
                <c:pt idx="36">
                  <c:v>632628</c:v>
                </c:pt>
                <c:pt idx="37">
                  <c:v>413260</c:v>
                </c:pt>
                <c:pt idx="38">
                  <c:v>2000</c:v>
                </c:pt>
                <c:pt idx="40">
                  <c:v>327965</c:v>
                </c:pt>
                <c:pt idx="41">
                  <c:v>280225</c:v>
                </c:pt>
                <c:pt idx="43">
                  <c:v>219990</c:v>
                </c:pt>
                <c:pt idx="45">
                  <c:v>129800</c:v>
                </c:pt>
                <c:pt idx="46">
                  <c:v>85631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D5-4E0A-BFC8-2FD5E01D8C15}"/>
            </c:ext>
          </c:extLst>
        </c:ser>
        <c:ser>
          <c:idx val="4"/>
          <c:order val="4"/>
          <c:tx>
            <c:strRef>
              <c:f>'Brand vs Price Distribution'!$F$1:$F$2</c:f>
              <c:strCache>
                <c:ptCount val="1"/>
                <c:pt idx="0">
                  <c:v>Crew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Distribution'!$F$3:$F$51</c:f>
              <c:numCache>
                <c:formatCode>General</c:formatCode>
                <c:ptCount val="48"/>
                <c:pt idx="0">
                  <c:v>5927617</c:v>
                </c:pt>
                <c:pt idx="2">
                  <c:v>3812353</c:v>
                </c:pt>
                <c:pt idx="4">
                  <c:v>599150</c:v>
                </c:pt>
                <c:pt idx="5">
                  <c:v>3893760</c:v>
                </c:pt>
                <c:pt idx="12">
                  <c:v>2422300</c:v>
                </c:pt>
                <c:pt idx="13">
                  <c:v>4062482</c:v>
                </c:pt>
                <c:pt idx="14">
                  <c:v>2235775</c:v>
                </c:pt>
                <c:pt idx="17">
                  <c:v>787720</c:v>
                </c:pt>
                <c:pt idx="26">
                  <c:v>453260</c:v>
                </c:pt>
                <c:pt idx="28">
                  <c:v>365975</c:v>
                </c:pt>
                <c:pt idx="29">
                  <c:v>304131</c:v>
                </c:pt>
                <c:pt idx="34">
                  <c:v>240210</c:v>
                </c:pt>
                <c:pt idx="44">
                  <c:v>242405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D5-4E0A-BFC8-2FD5E01D8C15}"/>
            </c:ext>
          </c:extLst>
        </c:ser>
        <c:ser>
          <c:idx val="5"/>
          <c:order val="5"/>
          <c:tx>
            <c:strRef>
              <c:f>'Brand vs Price Distribution'!$G$1:$G$2</c:f>
              <c:strCache>
                <c:ptCount val="1"/>
                <c:pt idx="0">
                  <c:v>4dr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Distribution'!$G$3:$G$51</c:f>
              <c:numCache>
                <c:formatCode>General</c:formatCode>
                <c:ptCount val="48"/>
                <c:pt idx="0">
                  <c:v>1287260</c:v>
                </c:pt>
                <c:pt idx="1">
                  <c:v>122800</c:v>
                </c:pt>
                <c:pt idx="2">
                  <c:v>567615</c:v>
                </c:pt>
                <c:pt idx="3">
                  <c:v>3355760</c:v>
                </c:pt>
                <c:pt idx="5">
                  <c:v>1397750</c:v>
                </c:pt>
                <c:pt idx="6">
                  <c:v>1144950</c:v>
                </c:pt>
                <c:pt idx="12">
                  <c:v>1347320</c:v>
                </c:pt>
                <c:pt idx="14">
                  <c:v>18000</c:v>
                </c:pt>
                <c:pt idx="17">
                  <c:v>2088520</c:v>
                </c:pt>
                <c:pt idx="20">
                  <c:v>94700</c:v>
                </c:pt>
                <c:pt idx="21">
                  <c:v>357440</c:v>
                </c:pt>
                <c:pt idx="23">
                  <c:v>853180</c:v>
                </c:pt>
                <c:pt idx="25">
                  <c:v>528880</c:v>
                </c:pt>
                <c:pt idx="28">
                  <c:v>678060</c:v>
                </c:pt>
                <c:pt idx="29">
                  <c:v>584387</c:v>
                </c:pt>
                <c:pt idx="30">
                  <c:v>406960</c:v>
                </c:pt>
                <c:pt idx="34">
                  <c:v>407835</c:v>
                </c:pt>
                <c:pt idx="35">
                  <c:v>162975</c:v>
                </c:pt>
                <c:pt idx="36">
                  <c:v>36586</c:v>
                </c:pt>
                <c:pt idx="42">
                  <c:v>282470</c:v>
                </c:pt>
                <c:pt idx="46">
                  <c:v>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AD5-4E0A-BFC8-2FD5E01D8C15}"/>
            </c:ext>
          </c:extLst>
        </c:ser>
        <c:ser>
          <c:idx val="6"/>
          <c:order val="6"/>
          <c:tx>
            <c:strRef>
              <c:f>'Brand vs Price Distribution'!$H$1:$H$2</c:f>
              <c:strCache>
                <c:ptCount val="1"/>
                <c:pt idx="0">
                  <c:v>Wagon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Distribution'!$H$3:$H$51</c:f>
              <c:numCache>
                <c:formatCode>General</c:formatCode>
                <c:ptCount val="48"/>
                <c:pt idx="0">
                  <c:v>300675</c:v>
                </c:pt>
                <c:pt idx="1">
                  <c:v>764935</c:v>
                </c:pt>
                <c:pt idx="2">
                  <c:v>1635565</c:v>
                </c:pt>
                <c:pt idx="3">
                  <c:v>1704025</c:v>
                </c:pt>
                <c:pt idx="4">
                  <c:v>1184100</c:v>
                </c:pt>
                <c:pt idx="5">
                  <c:v>1237955</c:v>
                </c:pt>
                <c:pt idx="6">
                  <c:v>259600</c:v>
                </c:pt>
                <c:pt idx="9">
                  <c:v>847350</c:v>
                </c:pt>
                <c:pt idx="12">
                  <c:v>175000</c:v>
                </c:pt>
                <c:pt idx="14">
                  <c:v>793055</c:v>
                </c:pt>
                <c:pt idx="20">
                  <c:v>31105</c:v>
                </c:pt>
                <c:pt idx="21">
                  <c:v>201360</c:v>
                </c:pt>
                <c:pt idx="23">
                  <c:v>33350</c:v>
                </c:pt>
                <c:pt idx="24">
                  <c:v>2428971</c:v>
                </c:pt>
                <c:pt idx="26">
                  <c:v>269705</c:v>
                </c:pt>
                <c:pt idx="28">
                  <c:v>10000</c:v>
                </c:pt>
                <c:pt idx="29">
                  <c:v>685707</c:v>
                </c:pt>
                <c:pt idx="30">
                  <c:v>772405</c:v>
                </c:pt>
                <c:pt idx="31">
                  <c:v>8212</c:v>
                </c:pt>
                <c:pt idx="33">
                  <c:v>501075</c:v>
                </c:pt>
                <c:pt idx="35">
                  <c:v>22855</c:v>
                </c:pt>
                <c:pt idx="36">
                  <c:v>751280</c:v>
                </c:pt>
                <c:pt idx="38">
                  <c:v>22000</c:v>
                </c:pt>
                <c:pt idx="40">
                  <c:v>287570</c:v>
                </c:pt>
                <c:pt idx="42">
                  <c:v>184445</c:v>
                </c:pt>
                <c:pt idx="46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D5-4E0A-BFC8-2FD5E01D8C15}"/>
            </c:ext>
          </c:extLst>
        </c:ser>
        <c:ser>
          <c:idx val="7"/>
          <c:order val="7"/>
          <c:tx>
            <c:strRef>
              <c:f>'Brand vs Price Distribution'!$I$1:$I$2</c:f>
              <c:strCache>
                <c:ptCount val="1"/>
                <c:pt idx="0">
                  <c:v>Extended Cab Pickup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Distribution'!$I$3:$I$51</c:f>
              <c:numCache>
                <c:formatCode>General</c:formatCode>
                <c:ptCount val="48"/>
                <c:pt idx="0">
                  <c:v>3117951</c:v>
                </c:pt>
                <c:pt idx="2">
                  <c:v>2285584</c:v>
                </c:pt>
                <c:pt idx="5">
                  <c:v>3558504</c:v>
                </c:pt>
                <c:pt idx="12">
                  <c:v>1026379</c:v>
                </c:pt>
                <c:pt idx="13">
                  <c:v>2183866</c:v>
                </c:pt>
                <c:pt idx="14">
                  <c:v>864172</c:v>
                </c:pt>
                <c:pt idx="23">
                  <c:v>580033</c:v>
                </c:pt>
                <c:pt idx="29">
                  <c:v>259659</c:v>
                </c:pt>
                <c:pt idx="34">
                  <c:v>134360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AD5-4E0A-BFC8-2FD5E01D8C15}"/>
            </c:ext>
          </c:extLst>
        </c:ser>
        <c:ser>
          <c:idx val="8"/>
          <c:order val="8"/>
          <c:tx>
            <c:strRef>
              <c:f>'Brand vs Price Distribution'!$J$1:$J$2</c:f>
              <c:strCache>
                <c:ptCount val="1"/>
                <c:pt idx="0">
                  <c:v>Passenger Minivan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Distribution'!$J$3:$J$51</c:f>
              <c:numCache>
                <c:formatCode>General</c:formatCode>
                <c:ptCount val="48"/>
                <c:pt idx="0">
                  <c:v>1178515</c:v>
                </c:pt>
                <c:pt idx="1">
                  <c:v>32500</c:v>
                </c:pt>
                <c:pt idx="2">
                  <c:v>1411605</c:v>
                </c:pt>
                <c:pt idx="3">
                  <c:v>1038130</c:v>
                </c:pt>
                <c:pt idx="5">
                  <c:v>1956518</c:v>
                </c:pt>
                <c:pt idx="12">
                  <c:v>413320</c:v>
                </c:pt>
                <c:pt idx="13">
                  <c:v>150630</c:v>
                </c:pt>
                <c:pt idx="14">
                  <c:v>557425</c:v>
                </c:pt>
                <c:pt idx="17">
                  <c:v>553185</c:v>
                </c:pt>
                <c:pt idx="23">
                  <c:v>443130</c:v>
                </c:pt>
                <c:pt idx="25">
                  <c:v>133075</c:v>
                </c:pt>
                <c:pt idx="30">
                  <c:v>494650</c:v>
                </c:pt>
                <c:pt idx="31">
                  <c:v>330065</c:v>
                </c:pt>
                <c:pt idx="33">
                  <c:v>922295</c:v>
                </c:pt>
                <c:pt idx="34">
                  <c:v>2000</c:v>
                </c:pt>
                <c:pt idx="35">
                  <c:v>541192</c:v>
                </c:pt>
                <c:pt idx="38">
                  <c:v>492055</c:v>
                </c:pt>
                <c:pt idx="46">
                  <c:v>33688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AD5-4E0A-BFC8-2FD5E01D8C15}"/>
            </c:ext>
          </c:extLst>
        </c:ser>
        <c:ser>
          <c:idx val="9"/>
          <c:order val="9"/>
          <c:tx>
            <c:strRef>
              <c:f>'Brand vs Price Distribution'!$K$1:$K$2</c:f>
              <c:strCache>
                <c:ptCount val="1"/>
                <c:pt idx="0">
                  <c:v>2dr Hatchback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Distribution'!$K$3:$K$51</c:f>
              <c:numCache>
                <c:formatCode>General</c:formatCode>
                <c:ptCount val="48"/>
                <c:pt idx="0">
                  <c:v>8000</c:v>
                </c:pt>
                <c:pt idx="2">
                  <c:v>36000</c:v>
                </c:pt>
                <c:pt idx="3">
                  <c:v>4171275</c:v>
                </c:pt>
                <c:pt idx="5">
                  <c:v>473750</c:v>
                </c:pt>
                <c:pt idx="6">
                  <c:v>80097</c:v>
                </c:pt>
                <c:pt idx="9">
                  <c:v>4000</c:v>
                </c:pt>
                <c:pt idx="12">
                  <c:v>14683</c:v>
                </c:pt>
                <c:pt idx="14">
                  <c:v>48000</c:v>
                </c:pt>
                <c:pt idx="16">
                  <c:v>28827</c:v>
                </c:pt>
                <c:pt idx="17">
                  <c:v>413200</c:v>
                </c:pt>
                <c:pt idx="21">
                  <c:v>480917</c:v>
                </c:pt>
                <c:pt idx="23">
                  <c:v>22000</c:v>
                </c:pt>
                <c:pt idx="24">
                  <c:v>157550</c:v>
                </c:pt>
                <c:pt idx="25">
                  <c:v>1038050</c:v>
                </c:pt>
                <c:pt idx="28">
                  <c:v>12000</c:v>
                </c:pt>
                <c:pt idx="29">
                  <c:v>46496</c:v>
                </c:pt>
                <c:pt idx="33">
                  <c:v>98805</c:v>
                </c:pt>
                <c:pt idx="34">
                  <c:v>394868</c:v>
                </c:pt>
                <c:pt idx="35">
                  <c:v>163505</c:v>
                </c:pt>
                <c:pt idx="36">
                  <c:v>14000</c:v>
                </c:pt>
                <c:pt idx="40">
                  <c:v>420715</c:v>
                </c:pt>
                <c:pt idx="42">
                  <c:v>366325</c:v>
                </c:pt>
                <c:pt idx="46">
                  <c:v>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AD5-4E0A-BFC8-2FD5E01D8C15}"/>
            </c:ext>
          </c:extLst>
        </c:ser>
        <c:ser>
          <c:idx val="10"/>
          <c:order val="10"/>
          <c:tx>
            <c:strRef>
              <c:f>'Brand vs Price Distribution'!$L$1:$L$2</c:f>
              <c:strCache>
                <c:ptCount val="1"/>
                <c:pt idx="0">
                  <c:v>Regular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Distribution'!$L$3:$L$51</c:f>
              <c:numCache>
                <c:formatCode>General</c:formatCode>
                <c:ptCount val="48"/>
                <c:pt idx="0">
                  <c:v>2260032</c:v>
                </c:pt>
                <c:pt idx="2">
                  <c:v>1299240</c:v>
                </c:pt>
                <c:pt idx="5">
                  <c:v>373446</c:v>
                </c:pt>
                <c:pt idx="12">
                  <c:v>21914</c:v>
                </c:pt>
                <c:pt idx="13">
                  <c:v>1306328</c:v>
                </c:pt>
                <c:pt idx="14">
                  <c:v>719408</c:v>
                </c:pt>
                <c:pt idx="23">
                  <c:v>265486</c:v>
                </c:pt>
                <c:pt idx="3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D5-4E0A-BFC8-2FD5E01D8C15}"/>
            </c:ext>
          </c:extLst>
        </c:ser>
        <c:ser>
          <c:idx val="11"/>
          <c:order val="11"/>
          <c:tx>
            <c:strRef>
              <c:f>'Brand vs Price Distribution'!$M$1:$M$2</c:f>
              <c:strCache>
                <c:ptCount val="1"/>
                <c:pt idx="0">
                  <c:v>Passenger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Distribution'!$M$3:$M$51</c:f>
              <c:numCache>
                <c:formatCode>General</c:formatCode>
                <c:ptCount val="48"/>
                <c:pt idx="0">
                  <c:v>607670</c:v>
                </c:pt>
                <c:pt idx="2">
                  <c:v>2431898</c:v>
                </c:pt>
                <c:pt idx="13">
                  <c:v>603670</c:v>
                </c:pt>
                <c:pt idx="14">
                  <c:v>70708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AD5-4E0A-BFC8-2FD5E01D8C15}"/>
            </c:ext>
          </c:extLst>
        </c:ser>
        <c:ser>
          <c:idx val="12"/>
          <c:order val="12"/>
          <c:tx>
            <c:strRef>
              <c:f>'Brand vs Price Distribution'!$N$1:$N$2</c:f>
              <c:strCache>
                <c:ptCount val="1"/>
                <c:pt idx="0">
                  <c:v>Cargo Minivan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Distribution'!$N$3:$N$51</c:f>
              <c:numCache>
                <c:formatCode>General</c:formatCode>
                <c:ptCount val="48"/>
                <c:pt idx="0">
                  <c:v>420150</c:v>
                </c:pt>
                <c:pt idx="1">
                  <c:v>28950</c:v>
                </c:pt>
                <c:pt idx="2">
                  <c:v>702400</c:v>
                </c:pt>
                <c:pt idx="12">
                  <c:v>128620</c:v>
                </c:pt>
                <c:pt idx="13">
                  <c:v>142750</c:v>
                </c:pt>
                <c:pt idx="14">
                  <c:v>60520</c:v>
                </c:pt>
                <c:pt idx="3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AD5-4E0A-BFC8-2FD5E01D8C15}"/>
            </c:ext>
          </c:extLst>
        </c:ser>
        <c:ser>
          <c:idx val="13"/>
          <c:order val="13"/>
          <c:tx>
            <c:strRef>
              <c:f>'Brand vs Price Distribution'!$O$1:$O$2</c:f>
              <c:strCache>
                <c:ptCount val="1"/>
                <c:pt idx="0">
                  <c:v>Cargo Van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Distribution'!$O$3:$O$51</c:f>
              <c:numCache>
                <c:formatCode>General</c:formatCode>
                <c:ptCount val="48"/>
                <c:pt idx="0">
                  <c:v>78688</c:v>
                </c:pt>
                <c:pt idx="2">
                  <c:v>566351</c:v>
                </c:pt>
                <c:pt idx="13">
                  <c:v>468085</c:v>
                </c:pt>
                <c:pt idx="14">
                  <c:v>338497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AD5-4E0A-BFC8-2FD5E01D8C15}"/>
            </c:ext>
          </c:extLst>
        </c:ser>
        <c:ser>
          <c:idx val="14"/>
          <c:order val="14"/>
          <c:tx>
            <c:strRef>
              <c:f>'Brand vs Price Distribution'!$P$1:$P$2</c:f>
              <c:strCache>
                <c:ptCount val="1"/>
                <c:pt idx="0">
                  <c:v>2dr SUV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Distribution'!$P$3:$P$51</c:f>
              <c:numCache>
                <c:formatCode>General</c:formatCode>
                <c:ptCount val="48"/>
                <c:pt idx="0">
                  <c:v>213310</c:v>
                </c:pt>
                <c:pt idx="2">
                  <c:v>479873</c:v>
                </c:pt>
                <c:pt idx="13">
                  <c:v>144319</c:v>
                </c:pt>
                <c:pt idx="14">
                  <c:v>44000</c:v>
                </c:pt>
                <c:pt idx="19">
                  <c:v>476394</c:v>
                </c:pt>
                <c:pt idx="23">
                  <c:v>24000</c:v>
                </c:pt>
                <c:pt idx="29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AD5-4E0A-BFC8-2FD5E01D8C15}"/>
            </c:ext>
          </c:extLst>
        </c:ser>
        <c:ser>
          <c:idx val="15"/>
          <c:order val="15"/>
          <c:tx>
            <c:strRef>
              <c:f>'Brand vs Price Distribution'!$Q$1:$Q$2</c:f>
              <c:strCache>
                <c:ptCount val="1"/>
                <c:pt idx="0">
                  <c:v>Convertible SUV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Distribution'!$Q$3:$Q$51</c:f>
              <c:numCache>
                <c:formatCode>General</c:formatCode>
                <c:ptCount val="48"/>
                <c:pt idx="0">
                  <c:v>106300</c:v>
                </c:pt>
                <c:pt idx="12">
                  <c:v>131075</c:v>
                </c:pt>
                <c:pt idx="19">
                  <c:v>145731</c:v>
                </c:pt>
                <c:pt idx="29">
                  <c:v>122194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AD5-4E0A-BFC8-2FD5E01D8C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9851503"/>
        <c:axId val="1109852943"/>
      </c:barChart>
      <c:catAx>
        <c:axId val="1109851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Brand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2943"/>
        <c:crosses val="autoZero"/>
        <c:auto val="1"/>
        <c:lblAlgn val="ctr"/>
        <c:lblOffset val="100"/>
        <c:noMultiLvlLbl val="0"/>
      </c:catAx>
      <c:valAx>
        <c:axId val="110985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C0FE-5F1D-A191-B093-82694A02F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BAF8A-AA1C-7257-6A2D-FD02C999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A431-421E-608E-2F40-86827A9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ACFE-04C3-69BA-C5EC-19FFBE96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287F-1EA1-1F51-66FB-6D059182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4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A862-DCD4-9D85-BF6E-BF0F6F4F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543C-148E-90BC-7C0D-F7754E7BC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CB04-2A9F-07AE-F6FF-E43BB0BD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CE46-9A88-BA65-BD24-39B87289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9DFF-9F01-EEFE-AA81-EEB4B131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48992-F56E-C942-7419-D33B2F259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A52FD-52AA-3551-E352-07E6F955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3C9C-DE7A-BE53-D2CA-019665C6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736-E833-6A45-3CA7-9A664769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0B3A-DAA7-991D-D9B9-57484488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5FB9-FEF2-EB9D-D3E1-9ACA9D3B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EC1C-E20F-E929-A47F-9A7DFAEA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9D80-C538-0B2D-4D57-4A41055B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72B3-BF1C-B8F4-84DD-D4EDDCB2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EE8E-139D-7FE5-FE23-66E82992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5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1BAA-A32F-F310-EDCC-AF7FAEB7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5F832-276A-3CAB-4D37-432B4B605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04D71-C072-F5CC-F5C6-18EAC729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38AA-06A8-C08E-116C-5A5DA394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38FF-8A04-A88A-788B-3CDFB44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16D5-BDE4-F3B2-1DD8-390A487A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F46A-C74B-DD44-4522-33F8526BD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361DD-FECF-A9CF-5BE6-1502C57D6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011F7-3125-90D4-9A50-91DBD9A6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8E90-B9AC-1A36-A52E-04B7C4E8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2373D-2F3C-9DFD-81C2-D58D5F43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C009-7608-A84F-0DA4-CB9DF2C0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F3C6F-BA28-93B9-E9A8-A17B3526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E1DA7-5D92-85E3-4DB5-6C298D6E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4303D-E5A6-6657-0AE2-955DB5C7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9E60C-7CDA-404C-8AF6-A967D9BD5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FC72D-8E9A-B7C9-922F-AC9DD8FD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EAF5D-7C37-06AB-3166-D3F70948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9721A-DB50-EFC3-C3B2-CC1047FE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4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EE27-8FA7-8CE1-14FD-2DB4982F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3182E-C9B0-A479-CB88-FB72AFF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750E4-6DE4-6F8A-2A2D-06E4E024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57F2E-F32B-F83B-FD55-7021AF23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F2F6E-262A-E90E-A896-E380B7A5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0F366-F5EC-3350-336B-B2751FC7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D077-48E7-39F8-5BB4-67A626DA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1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C4A8-684C-A02D-3C14-6B0C70E1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4B043-F0A7-7F7E-17D3-93028B66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76A01-A978-D41E-D092-B3F3A59AF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3A740-DB43-568A-8306-74A30CBF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5D066-42E0-BE90-6098-A4934DE7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5FB2-2126-B331-1380-C8A558DE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658C-0A41-DDF7-FECD-FB495FD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6D223-46D8-3C70-632C-ED60C6EFB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0C2D7-E963-A971-3068-41259B02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ADF12-4EAF-782E-9AB8-59C45D8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90958-86A6-0280-30AD-4FE200A8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F2ADB-BD39-CA43-DFA9-1AC8A935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20A23-C4C9-C4B0-44A4-9277E324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3D80-ED7A-100C-FC38-4D17388B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BAD6-6FB9-6B5C-3D35-A629FF45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1AD0-B438-4240-BBCF-C162AFC53DF7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6670-FB4D-4DE1-6DB7-14D032648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598D-5B20-FE3D-5559-F9F0BDDBF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3693-A130-4465-9ECA-2284042C9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yellow-car-park-trees-green-111999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iM37wNlqXqpS4EirG4VBui-3lPx39Uiu/edit?usp=sharing&amp;ouid=102517788337362241828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839082-7B2B-BF09-D5FD-71F43B4AD7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2286" y="0"/>
            <a:ext cx="7329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75BCA-223A-64B2-B6BD-BCD38D9F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745" y="3121857"/>
            <a:ext cx="4676798" cy="2387600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br>
              <a:rPr lang="en-US" b="1" i="0" dirty="0">
                <a:solidFill>
                  <a:srgbClr val="3C4858"/>
                </a:solidFill>
                <a:effectLst/>
              </a:rPr>
            </a:br>
            <a:r>
              <a:rPr lang="en-US" b="1" dirty="0">
                <a:solidFill>
                  <a:srgbClr val="3C4858"/>
                </a:solidFill>
              </a:rPr>
              <a:t>Analyzing the Impact of Car Features on Price and Profitability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8C9E8-E50F-39F5-2E7F-472BDEC51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48" y="5811863"/>
            <a:ext cx="3776420" cy="957021"/>
          </a:xfrm>
        </p:spPr>
        <p:txBody>
          <a:bodyPr/>
          <a:lstStyle/>
          <a:p>
            <a:r>
              <a:rPr lang="en-US" dirty="0"/>
              <a:t>BY-ANAMIKA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65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2D63-B26C-36F3-BCFD-F5AF194B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7" y="201481"/>
            <a:ext cx="11511605" cy="1556664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Insight Required: What is the relationship between fuel efficiency and the number of cylinders in a car's engine?</a:t>
            </a:r>
            <a:br>
              <a:rPr lang="en-US" sz="2000" b="1" dirty="0"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Task 5.A: Create a scatter plot with the number of cylinders on the x-axis and highway MPG on the y-axis. Then create a trendline on the scatter plot to visually estimate the slope of the relationship and assess its significance.</a:t>
            </a:r>
            <a:br>
              <a:rPr lang="en-US" sz="20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Task 5.B: Calculate the correlation coefficient between the number of cylinders and highway MPG to quantify the strength and direction of the relationship.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0D872-051A-B45D-7580-CB2EEE7A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8" y="1901371"/>
            <a:ext cx="6417092" cy="4557486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EFEEAC-837C-329A-85EF-2A6416824D8E}"/>
              </a:ext>
            </a:extLst>
          </p:cNvPr>
          <p:cNvSpPr txBox="1"/>
          <p:nvPr/>
        </p:nvSpPr>
        <p:spPr>
          <a:xfrm>
            <a:off x="7170057" y="2769644"/>
            <a:ext cx="39043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From the chart, we can see that cylinders having 4 is giving maximum fuel efficiency. </a:t>
            </a:r>
          </a:p>
          <a:p>
            <a:pPr algn="ctr"/>
            <a:r>
              <a:rPr lang="en-US" sz="2800" b="1" dirty="0">
                <a:latin typeface="+mj-lt"/>
              </a:rPr>
              <a:t>And Fuel efficiency is inversely proportional to the no. of cylinders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601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89C10-69A9-DF61-235A-2CCC65B26EA9}"/>
              </a:ext>
            </a:extLst>
          </p:cNvPr>
          <p:cNvSpPr txBox="1"/>
          <p:nvPr/>
        </p:nvSpPr>
        <p:spPr>
          <a:xfrm>
            <a:off x="391884" y="605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600"/>
              </a:spcAft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+mj-lt"/>
              </a:rPr>
              <a:t>Building the Dashboard:</a:t>
            </a:r>
            <a:endParaRPr lang="en-IN" sz="2800" b="1" dirty="0">
              <a:effectLst/>
              <a:highlight>
                <a:srgbClr val="C0C0C0"/>
              </a:highlight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25EC0-5203-0CA0-9C88-1EB4D05164C6}"/>
              </a:ext>
            </a:extLst>
          </p:cNvPr>
          <p:cNvSpPr txBox="1"/>
          <p:nvPr/>
        </p:nvSpPr>
        <p:spPr>
          <a:xfrm>
            <a:off x="391884" y="583809"/>
            <a:ext cx="11379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j-lt"/>
              </a:rPr>
              <a:t>Task 1: How does the distribution of car prices vary by brand and body style?</a:t>
            </a:r>
            <a:endParaRPr lang="en-US" sz="2800" b="1" dirty="0">
              <a:effectLst/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A888F5-19DA-30A2-EC8A-692643F4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" y="1475720"/>
            <a:ext cx="7402286" cy="4798471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C14893-DA17-AA9A-5C7F-3F40ED2C3650}"/>
              </a:ext>
            </a:extLst>
          </p:cNvPr>
          <p:cNvSpPr txBox="1"/>
          <p:nvPr/>
        </p:nvSpPr>
        <p:spPr>
          <a:xfrm>
            <a:off x="8534400" y="2046514"/>
            <a:ext cx="29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effectLst/>
                <a:latin typeface="+mj-lt"/>
                <a:ea typeface="Arial" panose="020B0604020202020204" pitchFamily="34" charset="0"/>
              </a:rPr>
              <a:t>From the stacked column, Chevrolet and Mercedes-Benz have the highest contribution to the car’s price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658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47F10F-D883-9A42-9BBA-702B9EEF6A6F}"/>
              </a:ext>
            </a:extLst>
          </p:cNvPr>
          <p:cNvSpPr txBox="1"/>
          <p:nvPr/>
        </p:nvSpPr>
        <p:spPr>
          <a:xfrm>
            <a:off x="464457" y="365035"/>
            <a:ext cx="112630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Task 2: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Which car brands have the highest and lowest average MSRPs, and how does this vary by body style?</a:t>
            </a:r>
            <a:endParaRPr lang="en-US" sz="2000" b="1" dirty="0">
              <a:effectLst/>
              <a:latin typeface="+mj-lt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632060-4624-4E5F-AB99-99AC75AF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0847"/>
            <a:ext cx="7358743" cy="475534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1DEB25-B114-4254-A83F-09A3E5B2A08D}"/>
              </a:ext>
            </a:extLst>
          </p:cNvPr>
          <p:cNvSpPr txBox="1"/>
          <p:nvPr/>
        </p:nvSpPr>
        <p:spPr>
          <a:xfrm>
            <a:off x="8258628" y="1592223"/>
            <a:ext cx="319314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From the clustered chart, we can see that the couple style Bugatti and the Convertible style of </a:t>
            </a:r>
            <a:r>
              <a:rPr lang="en-US" sz="2800" b="1" dirty="0" err="1">
                <a:latin typeface="+mj-lt"/>
              </a:rPr>
              <a:t>Myabach</a:t>
            </a:r>
            <a:r>
              <a:rPr lang="en-US" sz="2800" b="1" dirty="0">
                <a:latin typeface="+mj-lt"/>
              </a:rPr>
              <a:t> have the highest average car prices. </a:t>
            </a:r>
            <a:endParaRPr lang="en-IN" sz="2800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26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A72DC4-771F-B121-99A3-AE5FF1E71694}"/>
              </a:ext>
            </a:extLst>
          </p:cNvPr>
          <p:cNvSpPr txBox="1"/>
          <p:nvPr/>
        </p:nvSpPr>
        <p:spPr>
          <a:xfrm>
            <a:off x="261257" y="357165"/>
            <a:ext cx="1166948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Task 3: How do the different feature such as transmission type affect the MSRP, and how does this vary by body style?</a:t>
            </a:r>
            <a:endParaRPr lang="en-US" sz="2000" b="1" dirty="0">
              <a:effectLst/>
              <a:latin typeface="+mj-lt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91CA4D-934A-098C-4B3D-C4CB15F6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" y="1291720"/>
            <a:ext cx="7056792" cy="465913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04C99-9E8D-D2C0-CDCB-581D35B7FAA1}"/>
              </a:ext>
            </a:extLst>
          </p:cNvPr>
          <p:cNvSpPr txBox="1"/>
          <p:nvPr/>
        </p:nvSpPr>
        <p:spPr>
          <a:xfrm>
            <a:off x="8026400" y="1619049"/>
            <a:ext cx="33092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From the  chart, we can see that the automated convertible and </a:t>
            </a:r>
            <a:r>
              <a:rPr lang="en-US" sz="2800" b="1" dirty="0" err="1">
                <a:latin typeface="+mj-lt"/>
              </a:rPr>
              <a:t>automated_manual</a:t>
            </a:r>
            <a:r>
              <a:rPr lang="en-US" sz="2800" b="1" dirty="0">
                <a:latin typeface="+mj-lt"/>
              </a:rPr>
              <a:t> couple are highly contributing in MSRP.</a:t>
            </a:r>
            <a:endParaRPr lang="en-IN" sz="2800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71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A03B1-EF75-E2F6-5F06-57B90774169E}"/>
              </a:ext>
            </a:extLst>
          </p:cNvPr>
          <p:cNvSpPr txBox="1"/>
          <p:nvPr/>
        </p:nvSpPr>
        <p:spPr>
          <a:xfrm>
            <a:off x="413656" y="182992"/>
            <a:ext cx="1136468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1" dirty="0">
                <a:effectLst/>
                <a:latin typeface="+mj-lt"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Task 4: How does the fuel efficiency of cars vary across different body styles and model years? </a:t>
            </a:r>
            <a:endParaRPr lang="en-US" sz="2000" b="1" dirty="0">
              <a:effectLst/>
              <a:latin typeface="+mj-lt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E6774-F1A9-8D7E-A153-99C92447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5" y="1476400"/>
            <a:ext cx="6945087" cy="4348548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D5CC3F-0BBF-AD3A-5F97-6E69B3D3854A}"/>
              </a:ext>
            </a:extLst>
          </p:cNvPr>
          <p:cNvSpPr txBox="1"/>
          <p:nvPr/>
        </p:nvSpPr>
        <p:spPr>
          <a:xfrm>
            <a:off x="7728857" y="2125078"/>
            <a:ext cx="40494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From the  line chart, we can see that as time increases fuel efficiency (Highway MPG)also increased or improved. 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2C25B4-5858-7AE6-90FC-249F7E136D13}"/>
              </a:ext>
            </a:extLst>
          </p:cNvPr>
          <p:cNvSpPr txBox="1"/>
          <p:nvPr/>
        </p:nvSpPr>
        <p:spPr>
          <a:xfrm>
            <a:off x="420914" y="379550"/>
            <a:ext cx="9535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+mj-lt"/>
              </a:rPr>
              <a:t>Task 5: How does the car's horsepower, MPG, and price vary across different Brands?</a:t>
            </a:r>
            <a:endParaRPr lang="en-US" sz="2000" b="1" dirty="0">
              <a:effectLst/>
              <a:latin typeface="+mj-lt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885A7-0F92-C724-7FD6-3D29291B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14" y="1333657"/>
            <a:ext cx="7544689" cy="4922000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B2A7B-3D91-0A10-60FB-AEF844906C63}"/>
              </a:ext>
            </a:extLst>
          </p:cNvPr>
          <p:cNvSpPr txBox="1"/>
          <p:nvPr/>
        </p:nvSpPr>
        <p:spPr>
          <a:xfrm>
            <a:off x="8403771" y="1807667"/>
            <a:ext cx="310605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From the  Bubble chart, we can see that if engine hp increase, highway mpg will decrease and the price will also increase. </a:t>
            </a:r>
            <a:endParaRPr lang="en-IN" sz="2800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75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26F1EC-701A-911E-4CE3-3952F0609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7564"/>
              </p:ext>
            </p:extLst>
          </p:nvPr>
        </p:nvGraphicFramePr>
        <p:xfrm>
          <a:off x="4560424" y="3622876"/>
          <a:ext cx="7631575" cy="32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834A98-651B-1907-180C-E9926D42C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702048"/>
              </p:ext>
            </p:extLst>
          </p:nvPr>
        </p:nvGraphicFramePr>
        <p:xfrm>
          <a:off x="6748041" y="1"/>
          <a:ext cx="5443958" cy="362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4096DD-4322-A1FB-C0DB-78C6B4F67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241166"/>
              </p:ext>
            </p:extLst>
          </p:nvPr>
        </p:nvGraphicFramePr>
        <p:xfrm>
          <a:off x="0" y="3622877"/>
          <a:ext cx="4560424" cy="32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79D23F-2B24-97CB-6860-9642C91864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508601"/>
              </p:ext>
            </p:extLst>
          </p:nvPr>
        </p:nvGraphicFramePr>
        <p:xfrm>
          <a:off x="0" y="0"/>
          <a:ext cx="6748041" cy="362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6693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535E-231B-4F07-57BF-A44142B4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RESULT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34CF6-8FE2-9007-9E8A-6AE8EFE3FE9D}"/>
              </a:ext>
            </a:extLst>
          </p:cNvPr>
          <p:cNvSpPr txBox="1"/>
          <p:nvPr/>
        </p:nvSpPr>
        <p:spPr>
          <a:xfrm>
            <a:off x="711200" y="1545578"/>
            <a:ext cx="10319658" cy="22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Coupe body style contributing maximum to the car’s MSRP.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In transmission type </a:t>
            </a:r>
            <a:r>
              <a:rPr lang="en-US" sz="2000" b="1" dirty="0" err="1">
                <a:latin typeface="+mj-lt"/>
              </a:rPr>
              <a:t>automated_manual</a:t>
            </a:r>
            <a:r>
              <a:rPr lang="en-US" sz="2000" b="1" dirty="0">
                <a:latin typeface="+mj-lt"/>
              </a:rPr>
              <a:t> creates high impact because in a single car having both automated and manual gear systems will be more beneficial rather than a single gear system.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Overall, fuel efficiency and Coupe body style features highly impact the car’s price and profitability.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Companies need to produce high or at least good fuel efficiency of cars by which the majority </a:t>
            </a:r>
            <a:r>
              <a:rPr lang="en-US" sz="1800" dirty="0">
                <a:solidFill>
                  <a:schemeClr val="bg1"/>
                </a:solidFill>
              </a:rPr>
              <a:t>of the class can afford a car.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C9795-2E85-7A7F-0FBB-2AA676AC5E9F}"/>
              </a:ext>
            </a:extLst>
          </p:cNvPr>
          <p:cNvSpPr txBox="1"/>
          <p:nvPr/>
        </p:nvSpPr>
        <p:spPr>
          <a:xfrm>
            <a:off x="838200" y="4718666"/>
            <a:ext cx="9278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https://docs.google.com/spreadsheets/d/1iM37wNlqXqpS4EirG4VBui-3lPx39Uiu/edit?usp=sharing&amp;ouid=102517788337362241828&amp;rtpof=true&amp;sd=true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04060-929E-560C-430F-595661112EFB}"/>
              </a:ext>
            </a:extLst>
          </p:cNvPr>
          <p:cNvSpPr txBox="1"/>
          <p:nvPr/>
        </p:nvSpPr>
        <p:spPr>
          <a:xfrm>
            <a:off x="838200" y="3926185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LINK OF EXCEL SHEET</a:t>
            </a:r>
          </a:p>
        </p:txBody>
      </p:sp>
    </p:spTree>
    <p:extLst>
      <p:ext uri="{BB962C8B-B14F-4D97-AF65-F5344CB8AC3E}">
        <p14:creationId xmlns:p14="http://schemas.microsoft.com/office/powerpoint/2010/main" val="202154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AF-6712-D000-FDDA-83F39967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39" y="1791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  <a:ea typeface="Arial" panose="020B0604020202020204" pitchFamily="34" charset="0"/>
              </a:rPr>
              <a:t>PROJECT DESCRIPTION</a:t>
            </a:r>
            <a:b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7563-3956-4F74-7E0E-8E7DE898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39" y="1019712"/>
            <a:ext cx="11228522" cy="547407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 automotive industry has been rapidly evolving over the past few decades with a growing focus on fuel efficiency, environmental sustainability, and technology innovation. With increasing competition in the market, manufacturers want to change the consumer landscape.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This project objective is to analyze the car features that affect the manufacturers’ car prices. As a Data Analyst, the client has asked how can a car manufacturer optimize pricing and product development decisions to maximize profitability while meeting consumer demand.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Dataset contains information on various car models and their applications.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Total number of observations:- </a:t>
            </a: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+mj-lt"/>
              </a:rPr>
              <a:t>11,159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File type:- 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13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1F92-9FC5-002C-6FB8-4CE95E8F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9544-4CE9-3781-CB6C-FBBD8823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Microsoft Excel</a:t>
            </a:r>
            <a:endParaRPr lang="en-US" sz="4000" dirty="0">
              <a:solidFill>
                <a:srgbClr val="0E0D29"/>
              </a:solidFill>
            </a:endParaRPr>
          </a:p>
          <a:p>
            <a:r>
              <a:rPr lang="en-US" spc="-15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All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the analysis has been performed in</a:t>
            </a:r>
            <a:r>
              <a:rPr lang="en-US" spc="-195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excel.</a:t>
            </a:r>
            <a:r>
              <a:rPr lang="en-US" spc="-230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This</a:t>
            </a:r>
            <a:r>
              <a:rPr lang="en-US" spc="-195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tool</a:t>
            </a:r>
            <a:r>
              <a:rPr lang="en-US" spc="-190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is</a:t>
            </a:r>
            <a:r>
              <a:rPr lang="en-US" spc="-170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also</a:t>
            </a:r>
            <a:r>
              <a:rPr lang="en-US" spc="-190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used</a:t>
            </a:r>
            <a:r>
              <a:rPr lang="en-US" spc="-195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to</a:t>
            </a:r>
            <a:r>
              <a:rPr lang="en-US" spc="-190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create</a:t>
            </a:r>
            <a:r>
              <a:rPr lang="en-US" spc="-195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graphical representation of the results and to understand the result set</a:t>
            </a:r>
            <a:r>
              <a:rPr lang="en-US" spc="-40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pc="-25" dirty="0">
                <a:solidFill>
                  <a:srgbClr val="0E0D29"/>
                </a:solidFill>
                <a:effectLst/>
                <a:ea typeface="Times New Roman" panose="02020603050405020304" pitchFamily="18" charset="0"/>
              </a:rPr>
              <a:t>better.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45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B469-ACC8-1B2D-2EE7-0B9ED9A4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br>
              <a:rPr lang="en-IN" dirty="0">
                <a:effectLst/>
                <a:latin typeface="+mn-lt"/>
                <a:ea typeface="Times New Roman" panose="02020603050405020304" pitchFamily="18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D21D-92E7-A53F-F324-94B8F0DB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769"/>
            <a:ext cx="10515600" cy="4351338"/>
          </a:xfrm>
        </p:spPr>
        <p:txBody>
          <a:bodyPr/>
          <a:lstStyle/>
          <a:p>
            <a:r>
              <a:rPr lang="en-US" dirty="0"/>
              <a:t>For analysis I used descriptive statistics, regression analysis, and visualization to visualize the charts and graphs.</a:t>
            </a:r>
          </a:p>
          <a:p>
            <a:r>
              <a:rPr lang="en-US" dirty="0"/>
              <a:t>The reason behind using descriptive analysis was to find out the mean of the car’s features variable and then visualize them in the form of charts and graphs.</a:t>
            </a:r>
          </a:p>
          <a:p>
            <a:r>
              <a:rPr lang="en-US" dirty="0"/>
              <a:t>Regression Analysis told the dependency of independent variables to dependent variables i.e., the specific features of the car impact the car’s price</a:t>
            </a:r>
            <a:endParaRPr lang="en-IN" dirty="0"/>
          </a:p>
          <a:p>
            <a:r>
              <a:rPr lang="en-US" dirty="0"/>
              <a:t>While creating the charts it was difficult to summarize the values of variables in sum or average.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39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2FC8-73C9-1D0B-1C7D-BA0D57F9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034" y="2953342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PROJECT INSIGHT</a:t>
            </a:r>
            <a:br>
              <a:rPr lang="en-IN" sz="6600" kern="100" dirty="0">
                <a:solidFill>
                  <a:schemeClr val="accent4">
                    <a:lumMod val="75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634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231D-E701-B38D-F1BE-632AD6EC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5" y="383947"/>
            <a:ext cx="11490642" cy="1325563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Insight Required: How does the popularity of a car model vary across different market categories?</a:t>
            </a:r>
            <a:br>
              <a:rPr lang="en-US" sz="2000" b="1" dirty="0"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Task 1.A: Create a pivot table that shows the number of car models in each market category and their corresponding popularity scores.</a:t>
            </a:r>
            <a:br>
              <a:rPr lang="en-US" sz="20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Task 1.B: Create a combo chart that visualizes the relationship between market category and popularity.</a:t>
            </a:r>
            <a:br>
              <a:rPr lang="en-US" sz="2000" b="1" i="0" u="none" strike="noStrike" dirty="0">
                <a:solidFill>
                  <a:srgbClr val="000000"/>
                </a:solidFill>
                <a:effectLst/>
              </a:rPr>
            </a:b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9235A-E164-70A5-E1F1-E2A32663E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15" y="2002971"/>
            <a:ext cx="7296014" cy="435496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F4A65D-C945-5382-5894-6D77F1DD0181}"/>
              </a:ext>
            </a:extLst>
          </p:cNvPr>
          <p:cNvSpPr txBox="1"/>
          <p:nvPr/>
        </p:nvSpPr>
        <p:spPr>
          <a:xfrm>
            <a:off x="8447314" y="2160135"/>
            <a:ext cx="30080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From the  line chart, we can see </a:t>
            </a:r>
            <a:r>
              <a:rPr lang="en-GB" altLang="en-US" sz="2800" dirty="0">
                <a:latin typeface="+mn-lt"/>
                <a:ea typeface="Arial" panose="020B0604020202020204" pitchFamily="34" charset="0"/>
              </a:rPr>
              <a:t>that Hatchback &amp; Flex Fuel are the highest populated and have the highest number of cars.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937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268A-3BD3-A3E7-F268-B2426588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41138"/>
            <a:ext cx="11756571" cy="13255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Insight Required: What is the relationship between a car's engine power and its price?</a:t>
            </a:r>
            <a:br>
              <a:rPr lang="en-US" sz="2200" b="1" dirty="0">
                <a:effectLst/>
              </a:rPr>
            </a:b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Task 2:  Create a scatter chart that plots engine power on the x-axis and price on the y-axis. Add a trendline to the chart to visualize the relationship between these variables.</a:t>
            </a:r>
            <a:br>
              <a:rPr lang="en-US" sz="2200" b="1" i="0" u="none" strike="noStrike" dirty="0">
                <a:solidFill>
                  <a:srgbClr val="000000"/>
                </a:solidFill>
                <a:effectLst/>
              </a:rPr>
            </a:br>
            <a:endParaRPr lang="en-IN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5178F-5532-CC03-44EE-F4EDAAB4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95" y="1566701"/>
            <a:ext cx="6466778" cy="481958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2B391-39A4-1EEC-1261-424093709D11}"/>
              </a:ext>
            </a:extLst>
          </p:cNvPr>
          <p:cNvSpPr txBox="1"/>
          <p:nvPr/>
        </p:nvSpPr>
        <p:spPr>
          <a:xfrm>
            <a:off x="7147622" y="2203629"/>
            <a:ext cx="50443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From the scatter plot, we can observe that cars that have high engine power have higher prices. Thus, the car’s power increases as the car’s price will also increase.</a:t>
            </a:r>
            <a:endParaRPr lang="en-IN" sz="2800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82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C5E47-7CF3-7DA1-4C4B-89C4BB2814D5}"/>
              </a:ext>
            </a:extLst>
          </p:cNvPr>
          <p:cNvSpPr txBox="1"/>
          <p:nvPr/>
        </p:nvSpPr>
        <p:spPr>
          <a:xfrm>
            <a:off x="426475" y="210458"/>
            <a:ext cx="1163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Insight Required: Which car features are most important in determining a car's price? </a:t>
            </a:r>
            <a:endParaRPr lang="en-US" sz="2400" b="1" dirty="0">
              <a:effectLst/>
              <a:latin typeface="+mj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Task 3: Use regression analysis to identify the variables that have the strongest relationship with a car's price. Then create a bar chart that shows the coefficient values for each variable to visualize their relative importance.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9FED5-38AB-DD9B-617E-624EA65B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5" y="1811305"/>
            <a:ext cx="6627468" cy="4836237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4869D-E535-FB0B-7DCF-F7BC500151C5}"/>
              </a:ext>
            </a:extLst>
          </p:cNvPr>
          <p:cNvSpPr txBox="1"/>
          <p:nvPr/>
        </p:nvSpPr>
        <p:spPr>
          <a:xfrm>
            <a:off x="7527354" y="2992606"/>
            <a:ext cx="42381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+mj-lt"/>
              </a:rPr>
              <a:t>From the bar chart, we can see that Engine Cylinders have the strongest relationship with MSRP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5960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F069-28A3-1E56-EEAF-0CB44227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25" y="181678"/>
            <a:ext cx="11466532" cy="1411719"/>
          </a:xfrm>
        </p:spPr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Insight Required: How does the average price of a car vary across different manufacturers?</a:t>
            </a:r>
            <a:br>
              <a:rPr lang="en-US" sz="2400" b="1" dirty="0">
                <a:effectLst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4.A: Create a pivot table that shows the average price of cars for each manufacturer. 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Task 4.B: Create a bar chart or a horizontal stacked bar chart that visualizes the relationship between manufacturer and average price.</a:t>
            </a:r>
            <a:endParaRPr lang="en-IN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24B9C-D633-9EE6-A9A0-02DE4699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25" y="1825625"/>
            <a:ext cx="6745896" cy="4503352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23C4A-502D-6756-119F-58C3015ACF36}"/>
              </a:ext>
            </a:extLst>
          </p:cNvPr>
          <p:cNvSpPr txBox="1"/>
          <p:nvPr/>
        </p:nvSpPr>
        <p:spPr>
          <a:xfrm>
            <a:off x="7712719" y="2989943"/>
            <a:ext cx="3512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From the  bar chart, we can say that Bugatti has the highest average price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1080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Analyzing the Impact of Car Features on Price and Profitability</vt:lpstr>
      <vt:lpstr>PROJECT DESCRIPTION </vt:lpstr>
      <vt:lpstr>TECH STACK USED </vt:lpstr>
      <vt:lpstr>APPROACH </vt:lpstr>
      <vt:lpstr>PROJECT INSIGHT </vt:lpstr>
      <vt:lpstr> Insight Required: How does the popularity of a car model vary across different market categories? Task 1.A: Create a pivot table that shows the number of car models in each market category and their corresponding popularity scores. Task 1.B: Create a combo chart that visualizes the relationship between market category and popularity. </vt:lpstr>
      <vt:lpstr> Insight Required: What is the relationship between a car's engine power and its price? Task 2:  Create a scatter chart that plots engine power on the x-axis and price on the y-axis. Add a trendline to the chart to visualize the relationship between these variables. </vt:lpstr>
      <vt:lpstr>PowerPoint Presentation</vt:lpstr>
      <vt:lpstr> Insight Required: How does the average price of a car vary across different manufacturers? Task 4.A: Create a pivot table that shows the average price of cars for each manufacturer.  Task 4.B: Create a bar chart or a horizontal stacked bar chart that visualizes the relationship between manufacturer and average price.</vt:lpstr>
      <vt:lpstr>Insight Required: What is the relationship between fuel efficiency and the number of cylinders in a car's engine? Task 5.A: Create a scatter plot with the number of cylinders on the x-axis and highway MPG on the y-axis. Then create a trendline on the scatter plot to visually estimate the slope of the relationship and assess its significance. Task 5.B: Calculate the correlation coefficient between the number of cylinders and highway MPG to quantify the strength and direction of the relationship.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 STUDY</dc:title>
  <dc:creator>Anamika</dc:creator>
  <cp:lastModifiedBy>Anamika</cp:lastModifiedBy>
  <cp:revision>4</cp:revision>
  <dcterms:created xsi:type="dcterms:W3CDTF">2023-12-16T14:45:00Z</dcterms:created>
  <dcterms:modified xsi:type="dcterms:W3CDTF">2024-01-02T07:55:56Z</dcterms:modified>
</cp:coreProperties>
</file>