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showGuides="1">
      <p:cViewPr varScale="1">
        <p:scale>
          <a:sx n="62" d="100"/>
          <a:sy n="62" d="100"/>
        </p:scale>
        <p:origin x="105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0FE-5F1D-A191-B093-82694A02F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3BAF8A-AA1C-7257-6A2D-FD02C9992D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49A431-421E-608E-2F40-86827A93DFA0}"/>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5" name="Footer Placeholder 4">
            <a:extLst>
              <a:ext uri="{FF2B5EF4-FFF2-40B4-BE49-F238E27FC236}">
                <a16:creationId xmlns:a16="http://schemas.microsoft.com/office/drawing/2014/main" id="{20F9ACFE-04C3-69BA-C5EC-19FFBE96A5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3287F-1EA1-1F51-66FB-6D05918229B8}"/>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412742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A862-DCD4-9D85-BF6E-BF0F6F4FD1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1543C-148E-90BC-7C0D-F7754E7BC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2CB04-2A9F-07AE-F6FF-E43BB0BD771E}"/>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5" name="Footer Placeholder 4">
            <a:extLst>
              <a:ext uri="{FF2B5EF4-FFF2-40B4-BE49-F238E27FC236}">
                <a16:creationId xmlns:a16="http://schemas.microsoft.com/office/drawing/2014/main" id="{F379CE46-9A88-BA65-BD24-39B87289B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49DFF-9F01-EEFE-AA81-EEB4B131DA89}"/>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190393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48992-F56E-C942-7419-D33B2F2597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1A52FD-52AA-3551-E352-07E6F955C6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83C9C-DE7A-BE53-D2CA-019665C69EC7}"/>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5" name="Footer Placeholder 4">
            <a:extLst>
              <a:ext uri="{FF2B5EF4-FFF2-40B4-BE49-F238E27FC236}">
                <a16:creationId xmlns:a16="http://schemas.microsoft.com/office/drawing/2014/main" id="{A9875736-E833-6A45-3CA7-9A664769B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20B3A-DAA7-991D-D9B9-574844889676}"/>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68989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5FB9-FEF2-EB9D-D3E1-9ACA9D3B1D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81EC1C-E20F-E929-A47F-9A7DFAEA4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E9D80-C538-0B2D-4D57-4A41055BF10D}"/>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5" name="Footer Placeholder 4">
            <a:extLst>
              <a:ext uri="{FF2B5EF4-FFF2-40B4-BE49-F238E27FC236}">
                <a16:creationId xmlns:a16="http://schemas.microsoft.com/office/drawing/2014/main" id="{45F172B3-BF1C-B8F4-84DD-D4EDDCB2C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4EE8E-139D-7FE5-FE23-66E829928C48}"/>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114305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1BAA-A32F-F310-EDCC-AF7FAEB76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75F832-276A-3CAB-4D37-432B4B605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04D71-C072-F5CC-F5C6-18EAC7296ECD}"/>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5" name="Footer Placeholder 4">
            <a:extLst>
              <a:ext uri="{FF2B5EF4-FFF2-40B4-BE49-F238E27FC236}">
                <a16:creationId xmlns:a16="http://schemas.microsoft.com/office/drawing/2014/main" id="{B67738AA-06A8-C08E-116C-5A5DA394C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A38FF-8A04-A88A-788B-3CDFB44BC475}"/>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288098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16D5-BDE4-F3B2-1DD8-390A487A7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04F46A-C74B-DD44-4522-33F8526BD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1361DD-FECF-A9CF-5BE6-1502C57D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9011F7-3125-90D4-9A50-91DBD9A62733}"/>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6" name="Footer Placeholder 5">
            <a:extLst>
              <a:ext uri="{FF2B5EF4-FFF2-40B4-BE49-F238E27FC236}">
                <a16:creationId xmlns:a16="http://schemas.microsoft.com/office/drawing/2014/main" id="{8CAF8E90-B9AC-1A36-A52E-04B7C4E8D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2373D-2F3C-9DFD-81C2-D58D5F43B765}"/>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260331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C009-7608-A84F-0DA4-CB9DF2C07F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8F3C6F-BA28-93B9-E9A8-A17B3526E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E1DA7-5D92-85E3-4DB5-6C298D6E0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F4303D-E5A6-6657-0AE2-955DB5C7F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19E60C-7CDA-404C-8AF6-A967D9BD5A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7FC72D-8E9A-B7C9-922F-AC9DD8FD0AD7}"/>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8" name="Footer Placeholder 7">
            <a:extLst>
              <a:ext uri="{FF2B5EF4-FFF2-40B4-BE49-F238E27FC236}">
                <a16:creationId xmlns:a16="http://schemas.microsoft.com/office/drawing/2014/main" id="{89EEAF5D-7C37-06AB-3166-D3F70948CD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C9721A-DB50-EFC3-C3B2-CC1047FE5ED6}"/>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210274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EE27-8FA7-8CE1-14FD-2DB4982FDA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43182E-C9B0-A479-CB88-FB72AFF7F1BC}"/>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4" name="Footer Placeholder 3">
            <a:extLst>
              <a:ext uri="{FF2B5EF4-FFF2-40B4-BE49-F238E27FC236}">
                <a16:creationId xmlns:a16="http://schemas.microsoft.com/office/drawing/2014/main" id="{8AF750E4-6DE4-6F8A-2A2D-06E4E02478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757F2E-F32B-F83B-FD55-7021AF23752F}"/>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250777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F2F6E-262A-E90E-A896-E380B7A59053}"/>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3" name="Footer Placeholder 2">
            <a:extLst>
              <a:ext uri="{FF2B5EF4-FFF2-40B4-BE49-F238E27FC236}">
                <a16:creationId xmlns:a16="http://schemas.microsoft.com/office/drawing/2014/main" id="{5080F366-F5EC-3350-336B-B2751FC7DB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5BD077-48E7-39F8-5BB4-67A626DAC429}"/>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83901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C4A8-684C-A02D-3C14-6B0C70E1A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4B043-F0A7-7F7E-17D3-93028B664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F76A01-A978-D41E-D092-B3F3A59AF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3A740-DB43-568A-8306-74A30CBF3F10}"/>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6" name="Footer Placeholder 5">
            <a:extLst>
              <a:ext uri="{FF2B5EF4-FFF2-40B4-BE49-F238E27FC236}">
                <a16:creationId xmlns:a16="http://schemas.microsoft.com/office/drawing/2014/main" id="{E995D066-42E0-BE90-6098-A4934DE74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F25FB2-2126-B331-1380-C8A558DE1123}"/>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7871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658C-0A41-DDF7-FECD-FB495FD17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96D223-46D8-3C70-632C-ED60C6EFB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E0C2D7-E963-A971-3068-41259B029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DF12-4EAF-782E-9AB8-59C45D8338C2}"/>
              </a:ext>
            </a:extLst>
          </p:cNvPr>
          <p:cNvSpPr>
            <a:spLocks noGrp="1"/>
          </p:cNvSpPr>
          <p:nvPr>
            <p:ph type="dt" sz="half" idx="10"/>
          </p:nvPr>
        </p:nvSpPr>
        <p:spPr/>
        <p:txBody>
          <a:bodyPr/>
          <a:lstStyle/>
          <a:p>
            <a:fld id="{F9F51AD0-B438-4240-BBCF-C162AFC53DF7}" type="datetimeFigureOut">
              <a:rPr lang="en-IN" smtClean="0"/>
              <a:t>16-12-2023</a:t>
            </a:fld>
            <a:endParaRPr lang="en-IN"/>
          </a:p>
        </p:txBody>
      </p:sp>
      <p:sp>
        <p:nvSpPr>
          <p:cNvPr id="6" name="Footer Placeholder 5">
            <a:extLst>
              <a:ext uri="{FF2B5EF4-FFF2-40B4-BE49-F238E27FC236}">
                <a16:creationId xmlns:a16="http://schemas.microsoft.com/office/drawing/2014/main" id="{04290958-86A6-0280-30AD-4FE200A81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F2ADB-BD39-CA43-DFA9-1AC8A9356836}"/>
              </a:ext>
            </a:extLst>
          </p:cNvPr>
          <p:cNvSpPr>
            <a:spLocks noGrp="1"/>
          </p:cNvSpPr>
          <p:nvPr>
            <p:ph type="sldNum" sz="quarter" idx="12"/>
          </p:nvPr>
        </p:nvSpPr>
        <p:spPr/>
        <p:txBody>
          <a:bodyPr/>
          <a:lstStyle/>
          <a:p>
            <a:fld id="{A0D23693-A130-4465-9ECA-2284042C979C}" type="slidenum">
              <a:rPr lang="en-IN" smtClean="0"/>
              <a:t>‹#›</a:t>
            </a:fld>
            <a:endParaRPr lang="en-IN"/>
          </a:p>
        </p:txBody>
      </p:sp>
    </p:spTree>
    <p:extLst>
      <p:ext uri="{BB962C8B-B14F-4D97-AF65-F5344CB8AC3E}">
        <p14:creationId xmlns:p14="http://schemas.microsoft.com/office/powerpoint/2010/main" val="313733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20A23-C4C9-C4B0-44A4-9277E3240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B3D80-ED7A-100C-FC38-4D17388BD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4BAD6-6FB9-6B5C-3D35-A629FF456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1AD0-B438-4240-BBCF-C162AFC53DF7}" type="datetimeFigureOut">
              <a:rPr lang="en-IN" smtClean="0"/>
              <a:t>16-12-2023</a:t>
            </a:fld>
            <a:endParaRPr lang="en-IN"/>
          </a:p>
        </p:txBody>
      </p:sp>
      <p:sp>
        <p:nvSpPr>
          <p:cNvPr id="5" name="Footer Placeholder 4">
            <a:extLst>
              <a:ext uri="{FF2B5EF4-FFF2-40B4-BE49-F238E27FC236}">
                <a16:creationId xmlns:a16="http://schemas.microsoft.com/office/drawing/2014/main" id="{F5D86670-FB4D-4DE1-6DB7-14D032648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01598D-5B20-FE3D-5559-F9F0BDDBF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23693-A130-4465-9ECA-2284042C979C}" type="slidenum">
              <a:rPr lang="en-IN" smtClean="0"/>
              <a:t>‹#›</a:t>
            </a:fld>
            <a:endParaRPr lang="en-IN"/>
          </a:p>
        </p:txBody>
      </p:sp>
    </p:spTree>
    <p:extLst>
      <p:ext uri="{BB962C8B-B14F-4D97-AF65-F5344CB8AC3E}">
        <p14:creationId xmlns:p14="http://schemas.microsoft.com/office/powerpoint/2010/main" val="399547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2g40-cI8zVsJ2pYbpYXUJVudSCERPMi3/edit?usp=drive_link&amp;ouid=102517788337362241828&amp;rtpof=true&amp;sd=tr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53DAAB-DB04-1CF5-A62A-5BAF5930C012}"/>
              </a:ext>
            </a:extLst>
          </p:cNvPr>
          <p:cNvPicPr>
            <a:picLocks noChangeAspect="1"/>
          </p:cNvPicPr>
          <p:nvPr/>
        </p:nvPicPr>
        <p:blipFill>
          <a:blip r:embed="rId2"/>
          <a:stretch>
            <a:fillRect/>
          </a:stretch>
        </p:blipFill>
        <p:spPr>
          <a:xfrm>
            <a:off x="3673097" y="0"/>
            <a:ext cx="8679051" cy="7067227"/>
          </a:xfrm>
          <a:prstGeom prst="rect">
            <a:avLst/>
          </a:prstGeom>
          <a:solidFill>
            <a:srgbClr val="FFFFFF">
              <a:shade val="85000"/>
            </a:srgbClr>
          </a:solidFill>
          <a:ln w="88900" cap="sq">
            <a:solidFill>
              <a:srgbClr val="FFFFFF"/>
            </a:solidFill>
            <a:miter lim="800000"/>
          </a:ln>
          <a:effectLst/>
        </p:spPr>
      </p:pic>
      <p:sp>
        <p:nvSpPr>
          <p:cNvPr id="2" name="Title 1">
            <a:extLst>
              <a:ext uri="{FF2B5EF4-FFF2-40B4-BE49-F238E27FC236}">
                <a16:creationId xmlns:a16="http://schemas.microsoft.com/office/drawing/2014/main" id="{F4D75BCA-223A-64B2-B6BD-BCD38D9F1271}"/>
              </a:ext>
            </a:extLst>
          </p:cNvPr>
          <p:cNvSpPr>
            <a:spLocks noGrp="1"/>
          </p:cNvSpPr>
          <p:nvPr>
            <p:ph type="ctrTitle"/>
          </p:nvPr>
        </p:nvSpPr>
        <p:spPr>
          <a:xfrm>
            <a:off x="635431" y="2265514"/>
            <a:ext cx="2381573" cy="2387600"/>
          </a:xfrm>
        </p:spPr>
        <p:txBody>
          <a:bodyPr>
            <a:noAutofit/>
          </a:bodyPr>
          <a:lstStyle/>
          <a:p>
            <a:r>
              <a:rPr lang="en-US" dirty="0">
                <a:latin typeface="+mn-lt"/>
              </a:rPr>
              <a:t>BANK LOAN</a:t>
            </a:r>
            <a:br>
              <a:rPr lang="en-US" dirty="0">
                <a:latin typeface="+mn-lt"/>
              </a:rPr>
            </a:br>
            <a:r>
              <a:rPr lang="en-US" dirty="0">
                <a:latin typeface="+mn-lt"/>
              </a:rPr>
              <a:t>CASE </a:t>
            </a:r>
            <a:br>
              <a:rPr lang="en-US" dirty="0">
                <a:latin typeface="+mn-lt"/>
              </a:rPr>
            </a:br>
            <a:r>
              <a:rPr lang="en-US" dirty="0">
                <a:latin typeface="+mn-lt"/>
              </a:rPr>
              <a:t>STUDY</a:t>
            </a:r>
            <a:endParaRPr lang="en-IN" dirty="0">
              <a:latin typeface="+mn-lt"/>
            </a:endParaRPr>
          </a:p>
        </p:txBody>
      </p:sp>
      <p:sp>
        <p:nvSpPr>
          <p:cNvPr id="3" name="Subtitle 2">
            <a:extLst>
              <a:ext uri="{FF2B5EF4-FFF2-40B4-BE49-F238E27FC236}">
                <a16:creationId xmlns:a16="http://schemas.microsoft.com/office/drawing/2014/main" id="{D9F8C9E8-E50F-39F5-2E7F-472BDEC510E6}"/>
              </a:ext>
            </a:extLst>
          </p:cNvPr>
          <p:cNvSpPr>
            <a:spLocks noGrp="1"/>
          </p:cNvSpPr>
          <p:nvPr>
            <p:ph type="subTitle" idx="1"/>
          </p:nvPr>
        </p:nvSpPr>
        <p:spPr>
          <a:xfrm>
            <a:off x="175648" y="5811863"/>
            <a:ext cx="3776420" cy="957021"/>
          </a:xfrm>
        </p:spPr>
        <p:txBody>
          <a:bodyPr/>
          <a:lstStyle/>
          <a:p>
            <a:r>
              <a:rPr lang="en-US" dirty="0"/>
              <a:t>BY-ANAMIKA</a:t>
            </a:r>
          </a:p>
          <a:p>
            <a:endParaRPr lang="en-IN" dirty="0"/>
          </a:p>
        </p:txBody>
      </p:sp>
    </p:spTree>
    <p:extLst>
      <p:ext uri="{BB962C8B-B14F-4D97-AF65-F5344CB8AC3E}">
        <p14:creationId xmlns:p14="http://schemas.microsoft.com/office/powerpoint/2010/main" val="70465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2D63-B26C-36F3-BCFD-F5AF194B41DD}"/>
              </a:ext>
            </a:extLst>
          </p:cNvPr>
          <p:cNvSpPr>
            <a:spLocks noGrp="1"/>
          </p:cNvSpPr>
          <p:nvPr>
            <p:ph type="title"/>
          </p:nvPr>
        </p:nvSpPr>
        <p:spPr>
          <a:xfrm>
            <a:off x="218268" y="504610"/>
            <a:ext cx="10515600" cy="1556664"/>
          </a:xfrm>
        </p:spPr>
        <p:txBody>
          <a:bodyPr>
            <a:normAutofit fontScale="90000"/>
          </a:bodyPr>
          <a:lstStyle/>
          <a:p>
            <a:r>
              <a:rPr lang="en-US" dirty="0"/>
              <a:t>  </a:t>
            </a:r>
            <a:r>
              <a:rPr lang="en-US" sz="3600" dirty="0">
                <a:latin typeface="+mn-lt"/>
              </a:rPr>
              <a:t>IV. Perform univariate analysis to understand the </a:t>
            </a:r>
            <a:r>
              <a:rPr lang="en-US" sz="3600" dirty="0">
                <a:solidFill>
                  <a:schemeClr val="tx1">
                    <a:lumMod val="95000"/>
                    <a:lumOff val="5000"/>
                  </a:schemeClr>
                </a:solidFill>
                <a:latin typeface="+mn-lt"/>
              </a:rPr>
              <a:t>distribution of individual variables, segmented univariate analysis to compare variable distributions for different scenarios, and bivariate analysis to explore relationships between variables and the target variable using Excel functions and features.</a:t>
            </a:r>
            <a:endParaRPr lang="en-IN" sz="3600" dirty="0">
              <a:solidFill>
                <a:schemeClr val="tx1">
                  <a:lumMod val="95000"/>
                  <a:lumOff val="5000"/>
                </a:schemeClr>
              </a:solidFill>
              <a:latin typeface="+mn-lt"/>
            </a:endParaRPr>
          </a:p>
        </p:txBody>
      </p:sp>
      <p:pic>
        <p:nvPicPr>
          <p:cNvPr id="9" name="Picture 8">
            <a:extLst>
              <a:ext uri="{FF2B5EF4-FFF2-40B4-BE49-F238E27FC236}">
                <a16:creationId xmlns:a16="http://schemas.microsoft.com/office/drawing/2014/main" id="{04DE4AC0-A933-BF4B-2703-898D756F4BEB}"/>
              </a:ext>
            </a:extLst>
          </p:cNvPr>
          <p:cNvPicPr>
            <a:picLocks noChangeAspect="1"/>
          </p:cNvPicPr>
          <p:nvPr/>
        </p:nvPicPr>
        <p:blipFill>
          <a:blip r:embed="rId2"/>
          <a:stretch>
            <a:fillRect/>
          </a:stretch>
        </p:blipFill>
        <p:spPr>
          <a:xfrm>
            <a:off x="419138" y="3110244"/>
            <a:ext cx="5676862" cy="2636301"/>
          </a:xfrm>
          <a:prstGeom prst="rect">
            <a:avLst/>
          </a:prstGeom>
          <a:ln>
            <a:solidFill>
              <a:srgbClr val="FFFF00"/>
            </a:solidFill>
          </a:ln>
        </p:spPr>
      </p:pic>
      <p:pic>
        <p:nvPicPr>
          <p:cNvPr id="13" name="Picture 12">
            <a:extLst>
              <a:ext uri="{FF2B5EF4-FFF2-40B4-BE49-F238E27FC236}">
                <a16:creationId xmlns:a16="http://schemas.microsoft.com/office/drawing/2014/main" id="{855E3349-2A7C-1644-FDBC-BA7F73E64DD1}"/>
              </a:ext>
            </a:extLst>
          </p:cNvPr>
          <p:cNvPicPr>
            <a:picLocks noChangeAspect="1"/>
          </p:cNvPicPr>
          <p:nvPr/>
        </p:nvPicPr>
        <p:blipFill>
          <a:blip r:embed="rId3"/>
          <a:stretch>
            <a:fillRect/>
          </a:stretch>
        </p:blipFill>
        <p:spPr>
          <a:xfrm>
            <a:off x="419138" y="2609384"/>
            <a:ext cx="4200041" cy="500860"/>
          </a:xfrm>
          <a:prstGeom prst="rect">
            <a:avLst/>
          </a:prstGeom>
        </p:spPr>
      </p:pic>
      <p:sp>
        <p:nvSpPr>
          <p:cNvPr id="14" name="TextBox 13">
            <a:extLst>
              <a:ext uri="{FF2B5EF4-FFF2-40B4-BE49-F238E27FC236}">
                <a16:creationId xmlns:a16="http://schemas.microsoft.com/office/drawing/2014/main" id="{CBDEC880-6497-7FD0-05C7-66B517E98AD2}"/>
              </a:ext>
            </a:extLst>
          </p:cNvPr>
          <p:cNvSpPr txBox="1"/>
          <p:nvPr/>
        </p:nvSpPr>
        <p:spPr>
          <a:xfrm>
            <a:off x="6385300" y="2884223"/>
            <a:ext cx="5108592" cy="2862322"/>
          </a:xfrm>
          <a:prstGeom prst="rect">
            <a:avLst/>
          </a:prstGeom>
          <a:noFill/>
        </p:spPr>
        <p:txBody>
          <a:bodyPr wrap="square" rtlCol="0">
            <a:spAutoFit/>
          </a:bodyPr>
          <a:lstStyle/>
          <a:p>
            <a:r>
              <a:rPr lang="en-US" sz="1800" dirty="0">
                <a:solidFill>
                  <a:srgbClr val="0E0D29"/>
                </a:solidFill>
                <a:effectLst/>
                <a:ea typeface="Times New Roman" panose="02020603050405020304" pitchFamily="18" charset="0"/>
              </a:rPr>
              <a:t>Univariate Analysis refers to the analysis of data that contains only one variable. It does not deal with causes or relationships and the main purpose of the analysis is to describe</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data</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and</a:t>
            </a:r>
            <a:r>
              <a:rPr lang="en-US" sz="1800" spc="-8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find</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patterns</a:t>
            </a:r>
            <a:r>
              <a:rPr lang="en-US" sz="1800" spc="-6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that</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exist</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within</a:t>
            </a:r>
            <a:r>
              <a:rPr lang="en-US" sz="1800" spc="-6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it.</a:t>
            </a:r>
            <a:r>
              <a:rPr lang="en-US" sz="1800" spc="-8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above</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graph</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is</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an</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example of univariate analysis which depicts simply the count of applicants for the variable AMT_CREDIT</a:t>
            </a:r>
            <a:r>
              <a:rPr lang="en-US" sz="1800" spc="-10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grouped</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in</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different</a:t>
            </a:r>
            <a:r>
              <a:rPr lang="en-US" sz="1800" spc="-10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credit</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bins.</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Majority</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of</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applicants</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were</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offered loans in the credit range of 9 Lacs and</a:t>
            </a:r>
            <a:r>
              <a:rPr lang="en-US" sz="1800" spc="-5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above.</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79601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364D8-9E7B-3F3D-5C0B-FF13DF7300D5}"/>
              </a:ext>
            </a:extLst>
          </p:cNvPr>
          <p:cNvPicPr>
            <a:picLocks noChangeAspect="1"/>
          </p:cNvPicPr>
          <p:nvPr/>
        </p:nvPicPr>
        <p:blipFill>
          <a:blip r:embed="rId2"/>
          <a:stretch>
            <a:fillRect/>
          </a:stretch>
        </p:blipFill>
        <p:spPr>
          <a:xfrm>
            <a:off x="407212" y="693537"/>
            <a:ext cx="4815717" cy="2499114"/>
          </a:xfrm>
          <a:prstGeom prst="rect">
            <a:avLst/>
          </a:prstGeom>
          <a:ln>
            <a:solidFill>
              <a:srgbClr val="FFFF00"/>
            </a:solidFill>
          </a:ln>
        </p:spPr>
      </p:pic>
      <p:sp>
        <p:nvSpPr>
          <p:cNvPr id="7" name="TextBox 6">
            <a:extLst>
              <a:ext uri="{FF2B5EF4-FFF2-40B4-BE49-F238E27FC236}">
                <a16:creationId xmlns:a16="http://schemas.microsoft.com/office/drawing/2014/main" id="{4D7AA08C-109F-BC7C-7DFF-A612C03401BF}"/>
              </a:ext>
            </a:extLst>
          </p:cNvPr>
          <p:cNvSpPr txBox="1"/>
          <p:nvPr/>
        </p:nvSpPr>
        <p:spPr>
          <a:xfrm>
            <a:off x="251848" y="312567"/>
            <a:ext cx="3738966" cy="369332"/>
          </a:xfrm>
          <a:prstGeom prst="rect">
            <a:avLst/>
          </a:prstGeom>
          <a:noFill/>
        </p:spPr>
        <p:txBody>
          <a:bodyPr wrap="square">
            <a:spAutoFit/>
          </a:bodyPr>
          <a:lstStyle/>
          <a:p>
            <a:r>
              <a:rPr lang="en-IN" sz="1800" b="0" i="0" u="none" strike="noStrike" dirty="0">
                <a:solidFill>
                  <a:srgbClr val="000000"/>
                </a:solidFill>
                <a:effectLst/>
                <a:highlight>
                  <a:srgbClr val="00FF00"/>
                </a:highlight>
                <a:latin typeface="Calibri" panose="020F0502020204030204" pitchFamily="34" charset="0"/>
              </a:rPr>
              <a:t>SEGMENTED UNIVARIATE ANALYSIS</a:t>
            </a:r>
            <a:r>
              <a:rPr lang="en-IN" dirty="0">
                <a:highlight>
                  <a:srgbClr val="00FF00"/>
                </a:highlight>
              </a:rPr>
              <a:t> </a:t>
            </a:r>
          </a:p>
        </p:txBody>
      </p:sp>
      <p:sp>
        <p:nvSpPr>
          <p:cNvPr id="8" name="TextBox 7">
            <a:extLst>
              <a:ext uri="{FF2B5EF4-FFF2-40B4-BE49-F238E27FC236}">
                <a16:creationId xmlns:a16="http://schemas.microsoft.com/office/drawing/2014/main" id="{81040AE7-EE51-361B-B17E-7E6FD4F19F87}"/>
              </a:ext>
            </a:extLst>
          </p:cNvPr>
          <p:cNvSpPr txBox="1"/>
          <p:nvPr/>
        </p:nvSpPr>
        <p:spPr>
          <a:xfrm>
            <a:off x="5527347" y="445565"/>
            <a:ext cx="6664653" cy="3416320"/>
          </a:xfrm>
          <a:prstGeom prst="rect">
            <a:avLst/>
          </a:prstGeom>
          <a:noFill/>
        </p:spPr>
        <p:txBody>
          <a:bodyPr wrap="square" rtlCol="0">
            <a:spAutoFit/>
          </a:bodyPr>
          <a:lstStyle/>
          <a:p>
            <a:r>
              <a:rPr lang="en-US" sz="1800" dirty="0">
                <a:solidFill>
                  <a:srgbClr val="0E0D29"/>
                </a:solidFill>
                <a:effectLst/>
                <a:ea typeface="Times New Roman" panose="02020603050405020304" pitchFamily="18" charset="0"/>
              </a:rPr>
              <a:t>Univariate Analysis refers to the analysis of data that contains only one variable. </a:t>
            </a:r>
            <a:r>
              <a:rPr lang="en-US" sz="1800" b="1" dirty="0">
                <a:solidFill>
                  <a:srgbClr val="0E0D29"/>
                </a:solidFill>
                <a:effectLst/>
                <a:ea typeface="Times New Roman" panose="02020603050405020304" pitchFamily="18" charset="0"/>
              </a:rPr>
              <a:t>Segmented analysis </a:t>
            </a:r>
            <a:r>
              <a:rPr lang="en-US" sz="1800" dirty="0">
                <a:solidFill>
                  <a:srgbClr val="0E0D29"/>
                </a:solidFill>
                <a:effectLst/>
                <a:ea typeface="Times New Roman" panose="02020603050405020304" pitchFamily="18" charset="0"/>
              </a:rPr>
              <a:t>here means that the data variable is </a:t>
            </a:r>
            <a:r>
              <a:rPr lang="en-US" sz="1800" spc="-15" dirty="0">
                <a:solidFill>
                  <a:srgbClr val="0E0D29"/>
                </a:solidFill>
                <a:effectLst/>
                <a:ea typeface="Times New Roman" panose="02020603050405020304" pitchFamily="18" charset="0"/>
              </a:rPr>
              <a:t>analyzed </a:t>
            </a:r>
            <a:r>
              <a:rPr lang="en-US" sz="1800" dirty="0">
                <a:solidFill>
                  <a:srgbClr val="0E0D29"/>
                </a:solidFill>
                <a:effectLst/>
                <a:ea typeface="Times New Roman" panose="02020603050405020304" pitchFamily="18" charset="0"/>
              </a:rPr>
              <a:t>in subsets.</a:t>
            </a:r>
            <a:r>
              <a:rPr lang="en-US" sz="1800" spc="-8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a:t>
            </a:r>
            <a:r>
              <a:rPr lang="en-US" sz="1800" spc="-10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above</a:t>
            </a:r>
            <a:r>
              <a:rPr lang="en-US" sz="1800" spc="-10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graph</a:t>
            </a:r>
            <a:r>
              <a:rPr lang="en-US" sz="1800" spc="-7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is</a:t>
            </a:r>
            <a:r>
              <a:rPr lang="en-US" sz="1800" spc="-8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an</a:t>
            </a:r>
            <a:r>
              <a:rPr lang="en-US" sz="1800" spc="-7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example</a:t>
            </a:r>
            <a:r>
              <a:rPr lang="en-US" sz="1800" spc="-10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of</a:t>
            </a:r>
            <a:r>
              <a:rPr lang="en-US" sz="1800" spc="-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univariate</a:t>
            </a:r>
            <a:r>
              <a:rPr lang="en-US" sz="1800" spc="-10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segmented</a:t>
            </a:r>
            <a:r>
              <a:rPr lang="en-US" sz="1800" spc="-10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analysis</a:t>
            </a:r>
            <a:r>
              <a:rPr lang="en-US" sz="1800" spc="-6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which depicts </a:t>
            </a:r>
            <a:r>
              <a:rPr lang="en-US" sz="1800" spc="-15" dirty="0">
                <a:solidFill>
                  <a:srgbClr val="0E0D29"/>
                </a:solidFill>
                <a:effectLst/>
                <a:ea typeface="Times New Roman" panose="02020603050405020304" pitchFamily="18" charset="0"/>
              </a:rPr>
              <a:t>simply </a:t>
            </a:r>
            <a:r>
              <a:rPr lang="en-US" sz="1800" dirty="0">
                <a:solidFill>
                  <a:srgbClr val="0E0D29"/>
                </a:solidFill>
                <a:effectLst/>
                <a:ea typeface="Times New Roman" panose="02020603050405020304" pitchFamily="18" charset="0"/>
              </a:rPr>
              <a:t>the count of segmented applicants </a:t>
            </a:r>
            <a:r>
              <a:rPr lang="en-US" sz="1800" spc="-20" dirty="0">
                <a:solidFill>
                  <a:srgbClr val="0E0D29"/>
                </a:solidFill>
                <a:effectLst/>
                <a:ea typeface="Times New Roman" panose="02020603050405020304" pitchFamily="18" charset="0"/>
              </a:rPr>
              <a:t>(0 </a:t>
            </a:r>
            <a:r>
              <a:rPr lang="en-US" sz="1800" dirty="0">
                <a:solidFill>
                  <a:srgbClr val="0E0D29"/>
                </a:solidFill>
                <a:effectLst/>
                <a:ea typeface="Times New Roman" panose="02020603050405020304" pitchFamily="18" charset="0"/>
              </a:rPr>
              <a:t>&amp; 1) for the variable AMT_TOTAL_INCOME grouped in different income bins. </a:t>
            </a:r>
            <a:r>
              <a:rPr lang="en-US" sz="1800" spc="-20" dirty="0">
                <a:solidFill>
                  <a:srgbClr val="0E0D29"/>
                </a:solidFill>
                <a:effectLst/>
                <a:ea typeface="Times New Roman" panose="02020603050405020304" pitchFamily="18" charset="0"/>
              </a:rPr>
              <a:t>As </a:t>
            </a:r>
            <a:r>
              <a:rPr lang="en-US" sz="1800" dirty="0">
                <a:solidFill>
                  <a:srgbClr val="0E0D29"/>
                </a:solidFill>
                <a:effectLst/>
                <a:ea typeface="Times New Roman" panose="02020603050405020304" pitchFamily="18" charset="0"/>
              </a:rPr>
              <a:t>evident </a:t>
            </a:r>
            <a:r>
              <a:rPr lang="en-US" sz="1800" spc="-15" dirty="0">
                <a:solidFill>
                  <a:srgbClr val="0E0D29"/>
                </a:solidFill>
                <a:effectLst/>
                <a:ea typeface="Times New Roman" panose="02020603050405020304" pitchFamily="18" charset="0"/>
              </a:rPr>
              <a:t>from </a:t>
            </a:r>
            <a:r>
              <a:rPr lang="en-US" sz="1800" dirty="0">
                <a:solidFill>
                  <a:srgbClr val="0E0D29"/>
                </a:solidFill>
                <a:effectLst/>
                <a:ea typeface="Times New Roman" panose="02020603050405020304" pitchFamily="18" charset="0"/>
              </a:rPr>
              <a:t>the graph there are very few targets 1 applicant who draw an income of more than 50 </a:t>
            </a:r>
            <a:r>
              <a:rPr lang="en-US" sz="1800" spc="-15" dirty="0">
                <a:solidFill>
                  <a:srgbClr val="0E0D29"/>
                </a:solidFill>
                <a:effectLst/>
                <a:ea typeface="Times New Roman" panose="02020603050405020304" pitchFamily="18" charset="0"/>
              </a:rPr>
              <a:t>Lacs </a:t>
            </a:r>
            <a:r>
              <a:rPr lang="en-US" sz="1800" dirty="0">
                <a:solidFill>
                  <a:srgbClr val="0E0D29"/>
                </a:solidFill>
                <a:effectLst/>
                <a:ea typeface="Times New Roman" panose="02020603050405020304" pitchFamily="18" charset="0"/>
              </a:rPr>
              <a:t>and above which can be the reason for the difficulties in the payments. </a:t>
            </a:r>
            <a:r>
              <a:rPr lang="en-US" sz="1800" spc="-15" dirty="0">
                <a:solidFill>
                  <a:srgbClr val="0E0D29"/>
                </a:solidFill>
                <a:effectLst/>
                <a:ea typeface="Times New Roman" panose="02020603050405020304" pitchFamily="18" charset="0"/>
              </a:rPr>
              <a:t>Also, </a:t>
            </a:r>
            <a:r>
              <a:rPr lang="en-US" sz="1800" dirty="0">
                <a:solidFill>
                  <a:srgbClr val="0E0D29"/>
                </a:solidFill>
                <a:effectLst/>
                <a:ea typeface="Times New Roman" panose="02020603050405020304" pitchFamily="18" charset="0"/>
              </a:rPr>
              <a:t>maximum applicants (0,1) draw an income </a:t>
            </a:r>
            <a:r>
              <a:rPr lang="en-US" sz="1800" spc="-15" dirty="0">
                <a:solidFill>
                  <a:srgbClr val="0E0D29"/>
                </a:solidFill>
                <a:effectLst/>
                <a:ea typeface="Times New Roman" panose="02020603050405020304" pitchFamily="18" charset="0"/>
              </a:rPr>
              <a:t>between </a:t>
            </a:r>
            <a:r>
              <a:rPr lang="en-US" sz="1800" dirty="0">
                <a:solidFill>
                  <a:srgbClr val="0E0D29"/>
                </a:solidFill>
                <a:effectLst/>
                <a:ea typeface="Times New Roman" panose="02020603050405020304" pitchFamily="18" charset="0"/>
              </a:rPr>
              <a:t>1.25</a:t>
            </a:r>
            <a:r>
              <a:rPr lang="en-US" sz="1800" spc="-270" dirty="0">
                <a:solidFill>
                  <a:srgbClr val="0E0D29"/>
                </a:solidFill>
                <a:effectLst/>
                <a:ea typeface="Times New Roman" panose="02020603050405020304" pitchFamily="18" charset="0"/>
              </a:rPr>
              <a:t> </a:t>
            </a:r>
            <a:r>
              <a:rPr lang="en-US" sz="1800" spc="-15" dirty="0">
                <a:solidFill>
                  <a:srgbClr val="0E0D29"/>
                </a:solidFill>
                <a:effectLst/>
                <a:ea typeface="Times New Roman" panose="02020603050405020304" pitchFamily="18" charset="0"/>
              </a:rPr>
              <a:t>Lacs </a:t>
            </a:r>
            <a:r>
              <a:rPr lang="en-US" sz="1800" dirty="0">
                <a:solidFill>
                  <a:srgbClr val="0E0D29"/>
                </a:solidFill>
                <a:effectLst/>
                <a:ea typeface="Times New Roman" panose="02020603050405020304" pitchFamily="18" charset="0"/>
              </a:rPr>
              <a:t>to 1.5 </a:t>
            </a:r>
            <a:r>
              <a:rPr lang="en-US" sz="1800" spc="-15" dirty="0">
                <a:solidFill>
                  <a:srgbClr val="0E0D29"/>
                </a:solidFill>
                <a:effectLst/>
                <a:ea typeface="Times New Roman" panose="02020603050405020304" pitchFamily="18" charset="0"/>
              </a:rPr>
              <a:t>Lacs </a:t>
            </a:r>
            <a:r>
              <a:rPr lang="en-US" sz="1800" dirty="0">
                <a:solidFill>
                  <a:srgbClr val="0E0D29"/>
                </a:solidFill>
                <a:effectLst/>
                <a:ea typeface="Times New Roman" panose="02020603050405020304" pitchFamily="18" charset="0"/>
              </a:rPr>
              <a:t>but there are applicants which are having </a:t>
            </a:r>
            <a:r>
              <a:rPr lang="en-US" sz="1800" spc="-15" dirty="0">
                <a:solidFill>
                  <a:srgbClr val="0E0D29"/>
                </a:solidFill>
                <a:effectLst/>
                <a:ea typeface="Times New Roman" panose="02020603050405020304" pitchFamily="18" charset="0"/>
              </a:rPr>
              <a:t>payment </a:t>
            </a:r>
            <a:r>
              <a:rPr lang="en-US" sz="1800" dirty="0">
                <a:solidFill>
                  <a:srgbClr val="0E0D29"/>
                </a:solidFill>
                <a:effectLst/>
                <a:ea typeface="Times New Roman" panose="02020603050405020304" pitchFamily="18" charset="0"/>
              </a:rPr>
              <a:t>difficulties despite belonging to the same income</a:t>
            </a:r>
            <a:r>
              <a:rPr lang="en-US" sz="1800" spc="-12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range.</a:t>
            </a:r>
            <a:endParaRPr lang="en-IN" sz="1800" dirty="0">
              <a:effectLst/>
              <a:ea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0A496019-ED94-0E65-6E91-2677E5D6117D}"/>
              </a:ext>
            </a:extLst>
          </p:cNvPr>
          <p:cNvSpPr txBox="1"/>
          <p:nvPr/>
        </p:nvSpPr>
        <p:spPr>
          <a:xfrm>
            <a:off x="5222929" y="3665350"/>
            <a:ext cx="7253207" cy="3790268"/>
          </a:xfrm>
          <a:prstGeom prst="rect">
            <a:avLst/>
          </a:prstGeom>
          <a:noFill/>
        </p:spPr>
        <p:txBody>
          <a:bodyPr wrap="square" rtlCol="0">
            <a:spAutoFit/>
          </a:bodyPr>
          <a:lstStyle/>
          <a:p>
            <a:pPr marL="387350" marR="619125" algn="just">
              <a:lnSpc>
                <a:spcPct val="115000"/>
              </a:lnSpc>
              <a:spcBef>
                <a:spcPts val="3680"/>
              </a:spcBef>
              <a:spcAft>
                <a:spcPts val="0"/>
              </a:spcAft>
            </a:pPr>
            <a:r>
              <a:rPr lang="en-US" sz="1800" b="1" dirty="0">
                <a:solidFill>
                  <a:srgbClr val="0E0D29"/>
                </a:solidFill>
                <a:effectLst/>
                <a:ea typeface="Times New Roman" panose="02020603050405020304" pitchFamily="18" charset="0"/>
              </a:rPr>
              <a:t>Bivariate Analysis </a:t>
            </a:r>
            <a:r>
              <a:rPr lang="en-US" sz="1800" dirty="0">
                <a:solidFill>
                  <a:srgbClr val="0E0D29"/>
                </a:solidFill>
                <a:effectLst/>
                <a:ea typeface="Times New Roman" panose="02020603050405020304" pitchFamily="18" charset="0"/>
              </a:rPr>
              <a:t>refers to the analysis </a:t>
            </a:r>
            <a:r>
              <a:rPr lang="en-US" sz="1800" spc="15" dirty="0">
                <a:solidFill>
                  <a:srgbClr val="0E0D29"/>
                </a:solidFill>
                <a:effectLst/>
                <a:ea typeface="Times New Roman" panose="02020603050405020304" pitchFamily="18" charset="0"/>
              </a:rPr>
              <a:t>of </a:t>
            </a:r>
            <a:r>
              <a:rPr lang="en-US" sz="1800" dirty="0">
                <a:solidFill>
                  <a:srgbClr val="0E0D29"/>
                </a:solidFill>
                <a:effectLst/>
                <a:ea typeface="Times New Roman" panose="02020603050405020304" pitchFamily="18" charset="0"/>
              </a:rPr>
              <a:t>data that contains only two variables. The analysis of this type </a:t>
            </a:r>
            <a:r>
              <a:rPr lang="en-US" sz="1800" spc="15" dirty="0">
                <a:solidFill>
                  <a:srgbClr val="0E0D29"/>
                </a:solidFill>
                <a:effectLst/>
                <a:ea typeface="Times New Roman" panose="02020603050405020304" pitchFamily="18" charset="0"/>
              </a:rPr>
              <a:t>of </a:t>
            </a:r>
            <a:r>
              <a:rPr lang="en-US" sz="1800" dirty="0">
                <a:solidFill>
                  <a:srgbClr val="0E0D29"/>
                </a:solidFill>
                <a:effectLst/>
                <a:ea typeface="Times New Roman" panose="02020603050405020304" pitchFamily="18" charset="0"/>
              </a:rPr>
              <a:t>data deals with causes and relationships and the analysis is done to find out the relationship</a:t>
            </a:r>
            <a:r>
              <a:rPr lang="en-US" sz="1800" spc="-27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among the two variables. The above graph is an example of bivariate analysis which depicts the relation between AMT_CREDIT and AMT_TOTAL_INCOME. </a:t>
            </a:r>
            <a:r>
              <a:rPr lang="en-US" sz="1800" spc="-15" dirty="0">
                <a:solidFill>
                  <a:srgbClr val="0E0D29"/>
                </a:solidFill>
                <a:effectLst/>
                <a:ea typeface="Times New Roman" panose="02020603050405020304" pitchFamily="18" charset="0"/>
              </a:rPr>
              <a:t>As </a:t>
            </a:r>
            <a:r>
              <a:rPr lang="en-US" sz="1800" dirty="0">
                <a:solidFill>
                  <a:srgbClr val="0E0D29"/>
                </a:solidFill>
                <a:effectLst/>
                <a:ea typeface="Times New Roman" panose="02020603050405020304" pitchFamily="18" charset="0"/>
              </a:rPr>
              <a:t>evident from the graph applicants drawing higher income were offered higher loan amount. Thus, these two variables follow a directionally proportional relation.</a:t>
            </a:r>
            <a:endParaRPr lang="en-IN" sz="1800" dirty="0">
              <a:effectLst/>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F6FD9C0A-C982-1E7B-081F-4B0EC5E01BEA}"/>
              </a:ext>
            </a:extLst>
          </p:cNvPr>
          <p:cNvPicPr>
            <a:picLocks noChangeAspect="1"/>
          </p:cNvPicPr>
          <p:nvPr/>
        </p:nvPicPr>
        <p:blipFill>
          <a:blip r:embed="rId3"/>
          <a:stretch>
            <a:fillRect/>
          </a:stretch>
        </p:blipFill>
        <p:spPr>
          <a:xfrm>
            <a:off x="407212" y="3861885"/>
            <a:ext cx="4815717" cy="2514611"/>
          </a:xfrm>
          <a:prstGeom prst="rect">
            <a:avLst/>
          </a:prstGeom>
          <a:ln>
            <a:solidFill>
              <a:srgbClr val="FFFF00"/>
            </a:solidFill>
          </a:ln>
        </p:spPr>
      </p:pic>
      <p:sp>
        <p:nvSpPr>
          <p:cNvPr id="13" name="TextBox 12">
            <a:extLst>
              <a:ext uri="{FF2B5EF4-FFF2-40B4-BE49-F238E27FC236}">
                <a16:creationId xmlns:a16="http://schemas.microsoft.com/office/drawing/2014/main" id="{7D77126A-A42C-F700-C2DA-7A8CA21F44B5}"/>
              </a:ext>
            </a:extLst>
          </p:cNvPr>
          <p:cNvSpPr txBox="1"/>
          <p:nvPr/>
        </p:nvSpPr>
        <p:spPr>
          <a:xfrm>
            <a:off x="251848" y="3480683"/>
            <a:ext cx="4413142" cy="381201"/>
          </a:xfrm>
          <a:prstGeom prst="rect">
            <a:avLst/>
          </a:prstGeom>
          <a:noFill/>
        </p:spPr>
        <p:txBody>
          <a:bodyPr wrap="square">
            <a:spAutoFit/>
          </a:bodyPr>
          <a:lstStyle/>
          <a:p>
            <a:r>
              <a:rPr lang="en-IN" sz="1800" b="0" i="0" u="none" strike="noStrike" dirty="0">
                <a:solidFill>
                  <a:srgbClr val="000000"/>
                </a:solidFill>
                <a:effectLst/>
                <a:highlight>
                  <a:srgbClr val="008000"/>
                </a:highlight>
                <a:latin typeface="Calibri" panose="020F0502020204030204" pitchFamily="34" charset="0"/>
              </a:rPr>
              <a:t>BIVARIATE ANALYSIS</a:t>
            </a:r>
            <a:r>
              <a:rPr lang="en-IN" dirty="0">
                <a:highlight>
                  <a:srgbClr val="008000"/>
                </a:highlight>
              </a:rPr>
              <a:t> </a:t>
            </a:r>
          </a:p>
        </p:txBody>
      </p:sp>
    </p:spTree>
    <p:extLst>
      <p:ext uri="{BB962C8B-B14F-4D97-AF65-F5344CB8AC3E}">
        <p14:creationId xmlns:p14="http://schemas.microsoft.com/office/powerpoint/2010/main" val="73658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DDD4-3ADF-A1A2-F7B6-AC6BB11FBCA6}"/>
              </a:ext>
            </a:extLst>
          </p:cNvPr>
          <p:cNvSpPr>
            <a:spLocks noGrp="1"/>
          </p:cNvSpPr>
          <p:nvPr>
            <p:ph type="title"/>
          </p:nvPr>
        </p:nvSpPr>
        <p:spPr>
          <a:xfrm>
            <a:off x="466240" y="500062"/>
            <a:ext cx="10515600" cy="1325563"/>
          </a:xfrm>
        </p:spPr>
        <p:txBody>
          <a:bodyPr>
            <a:noAutofit/>
          </a:bodyPr>
          <a:lstStyle/>
          <a:p>
            <a:r>
              <a:rPr lang="en-US" sz="3200" dirty="0">
                <a:latin typeface="+mn-lt"/>
              </a:rPr>
              <a:t>V. Segment the dataset based on different scenarios (e.g., clients with payment difficulties and all other cases) and identify the </a:t>
            </a:r>
            <a:r>
              <a:rPr lang="en-US" sz="3200" b="1" dirty="0">
                <a:latin typeface="+mn-lt"/>
              </a:rPr>
              <a:t>top correlations </a:t>
            </a:r>
            <a:r>
              <a:rPr lang="en-US" sz="3200" dirty="0">
                <a:latin typeface="+mn-lt"/>
              </a:rPr>
              <a:t>for each segmented data using Excel functions.</a:t>
            </a:r>
            <a:endParaRPr lang="en-IN" sz="3200" dirty="0">
              <a:latin typeface="+mn-lt"/>
            </a:endParaRPr>
          </a:p>
        </p:txBody>
      </p:sp>
      <p:graphicFrame>
        <p:nvGraphicFramePr>
          <p:cNvPr id="5" name="Table 4">
            <a:extLst>
              <a:ext uri="{FF2B5EF4-FFF2-40B4-BE49-F238E27FC236}">
                <a16:creationId xmlns:a16="http://schemas.microsoft.com/office/drawing/2014/main" id="{E85FB751-FE4C-CFB1-BE58-DB1AA6BEF859}"/>
              </a:ext>
            </a:extLst>
          </p:cNvPr>
          <p:cNvGraphicFramePr>
            <a:graphicFrameLocks noGrp="1"/>
          </p:cNvGraphicFramePr>
          <p:nvPr>
            <p:extLst>
              <p:ext uri="{D42A27DB-BD31-4B8C-83A1-F6EECF244321}">
                <p14:modId xmlns:p14="http://schemas.microsoft.com/office/powerpoint/2010/main" val="3751501450"/>
              </p:ext>
            </p:extLst>
          </p:nvPr>
        </p:nvGraphicFramePr>
        <p:xfrm>
          <a:off x="466237" y="2464224"/>
          <a:ext cx="10515602" cy="2061280"/>
        </p:xfrm>
        <a:graphic>
          <a:graphicData uri="http://schemas.openxmlformats.org/drawingml/2006/table">
            <a:tbl>
              <a:tblPr/>
              <a:tblGrid>
                <a:gridCol w="1899466">
                  <a:extLst>
                    <a:ext uri="{9D8B030D-6E8A-4147-A177-3AD203B41FA5}">
                      <a16:colId xmlns:a16="http://schemas.microsoft.com/office/drawing/2014/main" val="133428201"/>
                    </a:ext>
                  </a:extLst>
                </a:gridCol>
                <a:gridCol w="1077017">
                  <a:extLst>
                    <a:ext uri="{9D8B030D-6E8A-4147-A177-3AD203B41FA5}">
                      <a16:colId xmlns:a16="http://schemas.microsoft.com/office/drawing/2014/main" val="2009583431"/>
                    </a:ext>
                  </a:extLst>
                </a:gridCol>
                <a:gridCol w="1077017">
                  <a:extLst>
                    <a:ext uri="{9D8B030D-6E8A-4147-A177-3AD203B41FA5}">
                      <a16:colId xmlns:a16="http://schemas.microsoft.com/office/drawing/2014/main" val="579084417"/>
                    </a:ext>
                  </a:extLst>
                </a:gridCol>
                <a:gridCol w="1077017">
                  <a:extLst>
                    <a:ext uri="{9D8B030D-6E8A-4147-A177-3AD203B41FA5}">
                      <a16:colId xmlns:a16="http://schemas.microsoft.com/office/drawing/2014/main" val="976872464"/>
                    </a:ext>
                  </a:extLst>
                </a:gridCol>
                <a:gridCol w="1077017">
                  <a:extLst>
                    <a:ext uri="{9D8B030D-6E8A-4147-A177-3AD203B41FA5}">
                      <a16:colId xmlns:a16="http://schemas.microsoft.com/office/drawing/2014/main" val="942214272"/>
                    </a:ext>
                  </a:extLst>
                </a:gridCol>
                <a:gridCol w="1077017">
                  <a:extLst>
                    <a:ext uri="{9D8B030D-6E8A-4147-A177-3AD203B41FA5}">
                      <a16:colId xmlns:a16="http://schemas.microsoft.com/office/drawing/2014/main" val="4261306985"/>
                    </a:ext>
                  </a:extLst>
                </a:gridCol>
                <a:gridCol w="1077017">
                  <a:extLst>
                    <a:ext uri="{9D8B030D-6E8A-4147-A177-3AD203B41FA5}">
                      <a16:colId xmlns:a16="http://schemas.microsoft.com/office/drawing/2014/main" val="1243076220"/>
                    </a:ext>
                  </a:extLst>
                </a:gridCol>
                <a:gridCol w="1077017">
                  <a:extLst>
                    <a:ext uri="{9D8B030D-6E8A-4147-A177-3AD203B41FA5}">
                      <a16:colId xmlns:a16="http://schemas.microsoft.com/office/drawing/2014/main" val="910200930"/>
                    </a:ext>
                  </a:extLst>
                </a:gridCol>
                <a:gridCol w="1077017">
                  <a:extLst>
                    <a:ext uri="{9D8B030D-6E8A-4147-A177-3AD203B41FA5}">
                      <a16:colId xmlns:a16="http://schemas.microsoft.com/office/drawing/2014/main" val="3443499616"/>
                    </a:ext>
                  </a:extLst>
                </a:gridCol>
              </a:tblGrid>
              <a:tr h="212278">
                <a:tc>
                  <a:txBody>
                    <a:bodyPr/>
                    <a:lstStyle/>
                    <a:p>
                      <a:pPr algn="l" fontAlgn="ctr"/>
                      <a:r>
                        <a:rPr lang="en-IN" sz="800" b="1" i="0" u="none" strike="noStrike">
                          <a:solidFill>
                            <a:srgbClr val="000000"/>
                          </a:solidFill>
                          <a:effectLst/>
                          <a:latin typeface="Calibri" panose="020F0502020204030204" pitchFamily="34" charset="0"/>
                        </a:rPr>
                        <a:t>CNT_CHILDREN</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800" b="0" i="0" u="none" strike="noStrike">
                          <a:solidFill>
                            <a:srgbClr val="000000"/>
                          </a:solidFill>
                          <a:effectLst/>
                          <a:latin typeface="Calibri" panose="020F0502020204030204" pitchFamily="34" charset="0"/>
                        </a:rPr>
                        <a:t>0.027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ctr" fontAlgn="ctr"/>
                      <a:r>
                        <a:rPr lang="en-IN" sz="800" b="0" i="0" u="none" strike="noStrike">
                          <a:solidFill>
                            <a:srgbClr val="000000"/>
                          </a:solidFill>
                          <a:effectLst/>
                          <a:latin typeface="Calibri" panose="020F0502020204030204" pitchFamily="34" charset="0"/>
                        </a:rPr>
                        <a:t>0.003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-0.024</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800" b="0" i="0" u="none" strike="noStrike">
                          <a:solidFill>
                            <a:srgbClr val="000000"/>
                          </a:solidFill>
                          <a:effectLst/>
                          <a:latin typeface="Calibri" panose="020F0502020204030204" pitchFamily="34" charset="0"/>
                        </a:rPr>
                        <a:t>-0.337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4EE"/>
                    </a:solidFill>
                  </a:tcPr>
                </a:tc>
                <a:tc>
                  <a:txBody>
                    <a:bodyPr/>
                    <a:lstStyle/>
                    <a:p>
                      <a:pPr algn="ctr" fontAlgn="ctr"/>
                      <a:r>
                        <a:rPr lang="en-IN" sz="800" b="0" i="0" u="none" strike="noStrike">
                          <a:solidFill>
                            <a:srgbClr val="000000"/>
                          </a:solidFill>
                          <a:effectLst/>
                          <a:latin typeface="Calibri" panose="020F0502020204030204" pitchFamily="34" charset="0"/>
                        </a:rPr>
                        <a:t>-0.245</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1E6"/>
                    </a:solidFill>
                  </a:tcPr>
                </a:tc>
                <a:tc>
                  <a:txBody>
                    <a:bodyPr/>
                    <a:lstStyle/>
                    <a:p>
                      <a:pPr algn="ctr" fontAlgn="ctr"/>
                      <a:r>
                        <a:rPr lang="en-IN" sz="800" b="0" i="0" u="none" strike="noStrike">
                          <a:solidFill>
                            <a:srgbClr val="000000"/>
                          </a:solidFill>
                          <a:effectLst/>
                          <a:latin typeface="Calibri" panose="020F0502020204030204" pitchFamily="34" charset="0"/>
                        </a:rPr>
                        <a:t>0.029</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ctr" fontAlgn="ctr"/>
                      <a:r>
                        <a:rPr lang="en-IN" sz="800" b="0" i="0" u="none" strike="noStrike">
                          <a:solidFill>
                            <a:srgbClr val="000000"/>
                          </a:solidFill>
                          <a:effectLst/>
                          <a:latin typeface="Calibri" panose="020F0502020204030204" pitchFamily="34" charset="0"/>
                        </a:rPr>
                        <a:t>0.023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6CF"/>
                    </a:solidFill>
                  </a:tcPr>
                </a:tc>
                <a:extLst>
                  <a:ext uri="{0D108BD9-81ED-4DB2-BD59-A6C34878D82A}">
                    <a16:rowId xmlns:a16="http://schemas.microsoft.com/office/drawing/2014/main" val="2987598604"/>
                  </a:ext>
                </a:extLst>
              </a:tr>
              <a:tr h="212278">
                <a:tc>
                  <a:txBody>
                    <a:bodyPr/>
                    <a:lstStyle/>
                    <a:p>
                      <a:pPr algn="l" fontAlgn="ctr"/>
                      <a:r>
                        <a:rPr lang="en-IN" sz="800" b="1" i="0" u="none" strike="noStrike">
                          <a:solidFill>
                            <a:srgbClr val="000000"/>
                          </a:solidFill>
                          <a:effectLst/>
                          <a:latin typeface="Calibri" panose="020F0502020204030204" pitchFamily="34" charset="0"/>
                        </a:rPr>
                        <a:t>AMT_INCOME_TOTAL</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0.027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ctr" fontAlgn="ctr"/>
                      <a:r>
                        <a:rPr lang="en-IN" sz="800" b="1"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800" b="0" i="0" u="none" strike="noStrike">
                          <a:solidFill>
                            <a:srgbClr val="000000"/>
                          </a:solidFill>
                          <a:effectLst/>
                          <a:latin typeface="Calibri" panose="020F0502020204030204" pitchFamily="34" charset="0"/>
                        </a:rPr>
                        <a:t>0.343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9B4"/>
                    </a:solidFill>
                  </a:tcPr>
                </a:tc>
                <a:tc>
                  <a:txBody>
                    <a:bodyPr/>
                    <a:lstStyle/>
                    <a:p>
                      <a:pPr algn="ctr" fontAlgn="ctr"/>
                      <a:r>
                        <a:rPr lang="en-IN" sz="800" b="0" i="0" u="none" strike="noStrike">
                          <a:solidFill>
                            <a:srgbClr val="000000"/>
                          </a:solidFill>
                          <a:effectLst/>
                          <a:latin typeface="Calibri" panose="020F0502020204030204" pitchFamily="34" charset="0"/>
                        </a:rPr>
                        <a:t>0.168</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0C3"/>
                    </a:solidFill>
                  </a:tcPr>
                </a:tc>
                <a:tc>
                  <a:txBody>
                    <a:bodyPr/>
                    <a:lstStyle/>
                    <a:p>
                      <a:pPr algn="ctr" fontAlgn="ctr"/>
                      <a:r>
                        <a:rPr lang="en-IN" sz="800" b="0" i="0" u="none" strike="noStrike">
                          <a:solidFill>
                            <a:srgbClr val="000000"/>
                          </a:solidFill>
                          <a:effectLst/>
                          <a:latin typeface="Calibri" panose="020F0502020204030204" pitchFamily="34" charset="0"/>
                        </a:rPr>
                        <a:t>-0.063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800" b="0" i="0" u="none" strike="noStrike">
                          <a:solidFill>
                            <a:srgbClr val="000000"/>
                          </a:solidFill>
                          <a:effectLst/>
                          <a:latin typeface="Calibri" panose="020F0502020204030204" pitchFamily="34" charset="0"/>
                        </a:rPr>
                        <a:t>-0.140</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CDD"/>
                    </a:solidFill>
                  </a:tcPr>
                </a:tc>
                <a:tc>
                  <a:txBody>
                    <a:bodyPr/>
                    <a:lstStyle/>
                    <a:p>
                      <a:pPr algn="ctr" fontAlgn="ctr"/>
                      <a:r>
                        <a:rPr lang="en-IN" sz="800" b="0" i="0" u="none" strike="noStrike">
                          <a:solidFill>
                            <a:srgbClr val="000000"/>
                          </a:solidFill>
                          <a:effectLst/>
                          <a:latin typeface="Calibri" panose="020F0502020204030204" pitchFamily="34" charset="0"/>
                        </a:rPr>
                        <a:t>-0.023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800" b="0" i="0" u="none" strike="noStrike">
                          <a:solidFill>
                            <a:srgbClr val="000000"/>
                          </a:solidFill>
                          <a:effectLst/>
                          <a:latin typeface="Calibri" panose="020F0502020204030204" pitchFamily="34" charset="0"/>
                        </a:rPr>
                        <a:t>-0.187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EE1"/>
                    </a:solidFill>
                  </a:tcPr>
                </a:tc>
                <a:extLst>
                  <a:ext uri="{0D108BD9-81ED-4DB2-BD59-A6C34878D82A}">
                    <a16:rowId xmlns:a16="http://schemas.microsoft.com/office/drawing/2014/main" val="2175371088"/>
                  </a:ext>
                </a:extLst>
              </a:tr>
              <a:tr h="212278">
                <a:tc>
                  <a:txBody>
                    <a:bodyPr/>
                    <a:lstStyle/>
                    <a:p>
                      <a:pPr algn="l" fontAlgn="ctr"/>
                      <a:r>
                        <a:rPr lang="en-IN" sz="800" b="1" i="0" u="none" strike="noStrike">
                          <a:solidFill>
                            <a:srgbClr val="000000"/>
                          </a:solidFill>
                          <a:effectLst/>
                          <a:latin typeface="Calibri" panose="020F0502020204030204" pitchFamily="34" charset="0"/>
                        </a:rPr>
                        <a:t>AMT_CREDIT</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0.003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0.343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9B4"/>
                    </a:solidFill>
                  </a:tcPr>
                </a:tc>
                <a:tc>
                  <a:txBody>
                    <a:bodyPr/>
                    <a:lstStyle/>
                    <a:p>
                      <a:pPr algn="ctr" fontAlgn="ctr"/>
                      <a:r>
                        <a:rPr lang="en-IN" sz="800" b="1" i="0" u="none" strike="noStrike" dirty="0">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800" b="0" i="0" u="none" strike="noStrike">
                          <a:solidFill>
                            <a:srgbClr val="000000"/>
                          </a:solidFill>
                          <a:effectLst/>
                          <a:latin typeface="Calibri" panose="020F0502020204030204" pitchFamily="34" charset="0"/>
                        </a:rPr>
                        <a:t>0.101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E3C9"/>
                    </a:solidFill>
                  </a:tcPr>
                </a:tc>
                <a:tc>
                  <a:txBody>
                    <a:bodyPr/>
                    <a:lstStyle/>
                    <a:p>
                      <a:pPr algn="ctr" fontAlgn="ctr"/>
                      <a:r>
                        <a:rPr lang="en-IN" sz="800" b="0" i="0" u="none" strike="noStrike">
                          <a:solidFill>
                            <a:srgbClr val="000000"/>
                          </a:solidFill>
                          <a:effectLst/>
                          <a:latin typeface="Calibri" panose="020F0502020204030204" pitchFamily="34" charset="0"/>
                        </a:rPr>
                        <a:t>0.047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E5CD"/>
                    </a:solidFill>
                  </a:tcPr>
                </a:tc>
                <a:tc>
                  <a:txBody>
                    <a:bodyPr/>
                    <a:lstStyle/>
                    <a:p>
                      <a:pPr algn="ctr" fontAlgn="ctr"/>
                      <a:r>
                        <a:rPr lang="en-IN" sz="800" b="0" i="0" u="none" strike="noStrike">
                          <a:solidFill>
                            <a:srgbClr val="000000"/>
                          </a:solidFill>
                          <a:effectLst/>
                          <a:latin typeface="Calibri" panose="020F0502020204030204" pitchFamily="34" charset="0"/>
                        </a:rPr>
                        <a:t>-0.070</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800" b="0" i="0" u="none" strike="noStrike">
                          <a:solidFill>
                            <a:srgbClr val="000000"/>
                          </a:solidFill>
                          <a:effectLst/>
                          <a:latin typeface="Calibri" panose="020F0502020204030204" pitchFamily="34" charset="0"/>
                        </a:rPr>
                        <a:t>0.001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-0.103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EBDA"/>
                    </a:solidFill>
                  </a:tcPr>
                </a:tc>
                <a:extLst>
                  <a:ext uri="{0D108BD9-81ED-4DB2-BD59-A6C34878D82A}">
                    <a16:rowId xmlns:a16="http://schemas.microsoft.com/office/drawing/2014/main" val="1558973824"/>
                  </a:ext>
                </a:extLst>
              </a:tr>
              <a:tr h="212278">
                <a:tc>
                  <a:txBody>
                    <a:bodyPr/>
                    <a:lstStyle/>
                    <a:p>
                      <a:pPr algn="l" fontAlgn="ctr"/>
                      <a:r>
                        <a:rPr lang="en-IN" sz="800" b="1" i="0" u="none" strike="noStrike">
                          <a:solidFill>
                            <a:srgbClr val="000000"/>
                          </a:solidFill>
                          <a:effectLst/>
                          <a:latin typeface="Calibri" panose="020F0502020204030204" pitchFamily="34" charset="0"/>
                        </a:rPr>
                        <a:t>REGION_POPULATION_RELATIVE</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-0.024</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800" b="0" i="0" u="none" strike="noStrike">
                          <a:solidFill>
                            <a:srgbClr val="000000"/>
                          </a:solidFill>
                          <a:effectLst/>
                          <a:latin typeface="Calibri" panose="020F0502020204030204" pitchFamily="34" charset="0"/>
                        </a:rPr>
                        <a:t>0.168</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0C3"/>
                    </a:solidFill>
                  </a:tcPr>
                </a:tc>
                <a:tc>
                  <a:txBody>
                    <a:bodyPr/>
                    <a:lstStyle/>
                    <a:p>
                      <a:pPr algn="ctr" fontAlgn="ctr"/>
                      <a:r>
                        <a:rPr lang="en-IN" sz="800" b="0" i="0" u="none" strike="noStrike">
                          <a:solidFill>
                            <a:srgbClr val="000000"/>
                          </a:solidFill>
                          <a:effectLst/>
                          <a:latin typeface="Calibri" panose="020F0502020204030204" pitchFamily="34" charset="0"/>
                        </a:rPr>
                        <a:t>0.101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E3C9"/>
                    </a:solidFill>
                  </a:tcPr>
                </a:tc>
                <a:tc>
                  <a:txBody>
                    <a:bodyPr/>
                    <a:lstStyle/>
                    <a:p>
                      <a:pPr algn="ctr" fontAlgn="ctr"/>
                      <a:r>
                        <a:rPr lang="en-IN" sz="800" b="1"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800" b="0" i="0" u="none" strike="noStrike">
                          <a:solidFill>
                            <a:srgbClr val="000000"/>
                          </a:solidFill>
                          <a:effectLst/>
                          <a:latin typeface="Calibri" panose="020F0502020204030204" pitchFamily="34" charset="0"/>
                        </a:rPr>
                        <a:t>0.025</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ctr" fontAlgn="ctr"/>
                      <a:r>
                        <a:rPr lang="en-IN" sz="800" b="0" i="0" u="none" strike="noStrike">
                          <a:solidFill>
                            <a:srgbClr val="000000"/>
                          </a:solidFill>
                          <a:effectLst/>
                          <a:latin typeface="Calibri" panose="020F0502020204030204" pitchFamily="34" charset="0"/>
                        </a:rPr>
                        <a:t>-0.007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E7D2"/>
                    </a:solidFill>
                  </a:tcPr>
                </a:tc>
                <a:tc>
                  <a:txBody>
                    <a:bodyPr/>
                    <a:lstStyle/>
                    <a:p>
                      <a:pPr algn="ctr" fontAlgn="ctr"/>
                      <a:r>
                        <a:rPr lang="en-IN" sz="800" b="0" i="0" u="none" strike="noStrike">
                          <a:solidFill>
                            <a:srgbClr val="000000"/>
                          </a:solidFill>
                          <a:effectLst/>
                          <a:latin typeface="Calibri" panose="020F0502020204030204" pitchFamily="34" charset="0"/>
                        </a:rPr>
                        <a:t>0.001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-0.539</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4002198648"/>
                  </a:ext>
                </a:extLst>
              </a:tr>
              <a:tr h="212278">
                <a:tc>
                  <a:txBody>
                    <a:bodyPr/>
                    <a:lstStyle/>
                    <a:p>
                      <a:pPr algn="l" fontAlgn="ctr"/>
                      <a:r>
                        <a:rPr lang="en-IN" sz="800" b="1" i="0" u="none" strike="noStrike">
                          <a:solidFill>
                            <a:srgbClr val="000000"/>
                          </a:solidFill>
                          <a:effectLst/>
                          <a:latin typeface="Calibri" panose="020F0502020204030204" pitchFamily="34" charset="0"/>
                        </a:rPr>
                        <a:t>DAYS_BIRTH (Years)</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-0.337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4EE"/>
                    </a:solidFill>
                  </a:tcPr>
                </a:tc>
                <a:tc>
                  <a:txBody>
                    <a:bodyPr/>
                    <a:lstStyle/>
                    <a:p>
                      <a:pPr algn="ctr" fontAlgn="ctr"/>
                      <a:r>
                        <a:rPr lang="en-IN" sz="800" b="0" i="0" u="none" strike="noStrike">
                          <a:solidFill>
                            <a:srgbClr val="000000"/>
                          </a:solidFill>
                          <a:effectLst/>
                          <a:latin typeface="Calibri" panose="020F0502020204030204" pitchFamily="34" charset="0"/>
                        </a:rPr>
                        <a:t>-0.063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800" b="0" i="0" u="none" strike="noStrike">
                          <a:solidFill>
                            <a:srgbClr val="000000"/>
                          </a:solidFill>
                          <a:effectLst/>
                          <a:latin typeface="Calibri" panose="020F0502020204030204" pitchFamily="34" charset="0"/>
                        </a:rPr>
                        <a:t>0.047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E5CD"/>
                    </a:solidFill>
                  </a:tcPr>
                </a:tc>
                <a:tc>
                  <a:txBody>
                    <a:bodyPr/>
                    <a:lstStyle/>
                    <a:p>
                      <a:pPr algn="ctr" fontAlgn="ctr"/>
                      <a:r>
                        <a:rPr lang="en-IN" sz="800" b="0" i="0" u="none" strike="noStrike">
                          <a:solidFill>
                            <a:srgbClr val="000000"/>
                          </a:solidFill>
                          <a:effectLst/>
                          <a:latin typeface="Calibri" panose="020F0502020204030204" pitchFamily="34" charset="0"/>
                        </a:rPr>
                        <a:t>0.025</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ctr" fontAlgn="ctr"/>
                      <a:r>
                        <a:rPr lang="en-IN" sz="800" b="1"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800" b="0" i="0" u="none" strike="noStrike">
                          <a:solidFill>
                            <a:srgbClr val="000000"/>
                          </a:solidFill>
                          <a:effectLst/>
                          <a:latin typeface="Calibri" panose="020F0502020204030204" pitchFamily="34" charset="0"/>
                        </a:rPr>
                        <a:t>0.626</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E9C"/>
                    </a:solidFill>
                  </a:tcPr>
                </a:tc>
                <a:tc>
                  <a:txBody>
                    <a:bodyPr/>
                    <a:lstStyle/>
                    <a:p>
                      <a:pPr algn="ctr" fontAlgn="ctr"/>
                      <a:r>
                        <a:rPr lang="en-IN" sz="800" b="0" i="0" u="none" strike="noStrike">
                          <a:solidFill>
                            <a:srgbClr val="000000"/>
                          </a:solidFill>
                          <a:effectLst/>
                          <a:latin typeface="Calibri" panose="020F0502020204030204" pitchFamily="34" charset="0"/>
                        </a:rPr>
                        <a:t>0.271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CBA"/>
                    </a:solidFill>
                  </a:tcPr>
                </a:tc>
                <a:tc>
                  <a:txBody>
                    <a:bodyPr/>
                    <a:lstStyle/>
                    <a:p>
                      <a:pPr algn="ctr" fontAlgn="ctr"/>
                      <a:r>
                        <a:rPr lang="en-IN" sz="800" b="0" i="0" u="none" strike="noStrike">
                          <a:solidFill>
                            <a:srgbClr val="000000"/>
                          </a:solidFill>
                          <a:effectLst/>
                          <a:latin typeface="Calibri" panose="020F0502020204030204" pitchFamily="34" charset="0"/>
                        </a:rPr>
                        <a:t>-0.002</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extLst>
                  <a:ext uri="{0D108BD9-81ED-4DB2-BD59-A6C34878D82A}">
                    <a16:rowId xmlns:a16="http://schemas.microsoft.com/office/drawing/2014/main" val="3293216384"/>
                  </a:ext>
                </a:extLst>
              </a:tr>
              <a:tr h="212278">
                <a:tc>
                  <a:txBody>
                    <a:bodyPr/>
                    <a:lstStyle/>
                    <a:p>
                      <a:pPr algn="l" fontAlgn="ctr"/>
                      <a:r>
                        <a:rPr lang="en-IN" sz="800" b="1" i="0" u="none" strike="noStrike">
                          <a:solidFill>
                            <a:srgbClr val="000000"/>
                          </a:solidFill>
                          <a:effectLst/>
                          <a:latin typeface="Calibri" panose="020F0502020204030204" pitchFamily="34" charset="0"/>
                        </a:rPr>
                        <a:t>DAYS_EMPLOYED (Years)</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-0.245</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1E6"/>
                    </a:solidFill>
                  </a:tcPr>
                </a:tc>
                <a:tc>
                  <a:txBody>
                    <a:bodyPr/>
                    <a:lstStyle/>
                    <a:p>
                      <a:pPr algn="ctr" fontAlgn="ctr"/>
                      <a:r>
                        <a:rPr lang="en-IN" sz="800" b="0" i="0" u="none" strike="noStrike">
                          <a:solidFill>
                            <a:srgbClr val="000000"/>
                          </a:solidFill>
                          <a:effectLst/>
                          <a:latin typeface="Calibri" panose="020F0502020204030204" pitchFamily="34" charset="0"/>
                        </a:rPr>
                        <a:t>-0.140</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CDD"/>
                    </a:solidFill>
                  </a:tcPr>
                </a:tc>
                <a:tc>
                  <a:txBody>
                    <a:bodyPr/>
                    <a:lstStyle/>
                    <a:p>
                      <a:pPr algn="ctr" fontAlgn="ctr"/>
                      <a:r>
                        <a:rPr lang="en-IN" sz="800" b="0" i="0" u="none" strike="noStrike">
                          <a:solidFill>
                            <a:srgbClr val="000000"/>
                          </a:solidFill>
                          <a:effectLst/>
                          <a:latin typeface="Calibri" panose="020F0502020204030204" pitchFamily="34" charset="0"/>
                        </a:rPr>
                        <a:t>-0.070</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800" b="0" i="0" u="none" strike="noStrike">
                          <a:solidFill>
                            <a:srgbClr val="000000"/>
                          </a:solidFill>
                          <a:effectLst/>
                          <a:latin typeface="Calibri" panose="020F0502020204030204" pitchFamily="34" charset="0"/>
                        </a:rPr>
                        <a:t>-0.007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E7D2"/>
                    </a:solidFill>
                  </a:tcPr>
                </a:tc>
                <a:tc>
                  <a:txBody>
                    <a:bodyPr/>
                    <a:lstStyle/>
                    <a:p>
                      <a:pPr algn="ctr" fontAlgn="ctr"/>
                      <a:r>
                        <a:rPr lang="en-IN" sz="800" b="0" i="0" u="none" strike="noStrike">
                          <a:solidFill>
                            <a:srgbClr val="000000"/>
                          </a:solidFill>
                          <a:effectLst/>
                          <a:latin typeface="Calibri" panose="020F0502020204030204" pitchFamily="34" charset="0"/>
                        </a:rPr>
                        <a:t>0.626</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E9C"/>
                    </a:solidFill>
                  </a:tcPr>
                </a:tc>
                <a:tc>
                  <a:txBody>
                    <a:bodyPr/>
                    <a:lstStyle/>
                    <a:p>
                      <a:pPr algn="ctr" fontAlgn="ctr"/>
                      <a:r>
                        <a:rPr lang="en-IN" sz="800" b="0"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800" b="0" i="0" u="none" strike="noStrike">
                          <a:solidFill>
                            <a:srgbClr val="000000"/>
                          </a:solidFill>
                          <a:effectLst/>
                          <a:latin typeface="Calibri" panose="020F0502020204030204" pitchFamily="34" charset="0"/>
                        </a:rPr>
                        <a:t>0.277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CBA"/>
                    </a:solidFill>
                  </a:tcPr>
                </a:tc>
                <a:tc>
                  <a:txBody>
                    <a:bodyPr/>
                    <a:lstStyle/>
                    <a:p>
                      <a:pPr algn="ctr" fontAlgn="ctr"/>
                      <a:r>
                        <a:rPr lang="en-IN" sz="800" b="0" i="0" u="none" strike="noStrike">
                          <a:solidFill>
                            <a:srgbClr val="000000"/>
                          </a:solidFill>
                          <a:effectLst/>
                          <a:latin typeface="Calibri" panose="020F0502020204030204" pitchFamily="34" charset="0"/>
                        </a:rPr>
                        <a:t>0.038</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E5CE"/>
                    </a:solidFill>
                  </a:tcPr>
                </a:tc>
                <a:extLst>
                  <a:ext uri="{0D108BD9-81ED-4DB2-BD59-A6C34878D82A}">
                    <a16:rowId xmlns:a16="http://schemas.microsoft.com/office/drawing/2014/main" val="16614808"/>
                  </a:ext>
                </a:extLst>
              </a:tr>
              <a:tr h="212278">
                <a:tc>
                  <a:txBody>
                    <a:bodyPr/>
                    <a:lstStyle/>
                    <a:p>
                      <a:pPr algn="l" fontAlgn="ctr"/>
                      <a:r>
                        <a:rPr lang="en-IN" sz="800" b="1" i="0" u="none" strike="noStrike">
                          <a:solidFill>
                            <a:srgbClr val="000000"/>
                          </a:solidFill>
                          <a:effectLst/>
                          <a:latin typeface="Calibri" panose="020F0502020204030204" pitchFamily="34" charset="0"/>
                        </a:rPr>
                        <a:t>DAYS_ID_PUBLISH (Years)</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0.029</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6CF"/>
                    </a:solidFill>
                  </a:tcPr>
                </a:tc>
                <a:tc>
                  <a:txBody>
                    <a:bodyPr/>
                    <a:lstStyle/>
                    <a:p>
                      <a:pPr algn="ctr" fontAlgn="ctr"/>
                      <a:r>
                        <a:rPr lang="en-IN" sz="800" b="0" i="0" u="none" strike="noStrike">
                          <a:solidFill>
                            <a:srgbClr val="000000"/>
                          </a:solidFill>
                          <a:effectLst/>
                          <a:latin typeface="Calibri" panose="020F0502020204030204" pitchFamily="34" charset="0"/>
                        </a:rPr>
                        <a:t>-0.023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800" b="0" i="0" u="none" strike="noStrike">
                          <a:solidFill>
                            <a:srgbClr val="000000"/>
                          </a:solidFill>
                          <a:effectLst/>
                          <a:latin typeface="Calibri" panose="020F0502020204030204" pitchFamily="34" charset="0"/>
                        </a:rPr>
                        <a:t>0.001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0.001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0.271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CBA"/>
                    </a:solidFill>
                  </a:tcPr>
                </a:tc>
                <a:tc>
                  <a:txBody>
                    <a:bodyPr/>
                    <a:lstStyle/>
                    <a:p>
                      <a:pPr algn="ctr" fontAlgn="ctr"/>
                      <a:r>
                        <a:rPr lang="en-IN" sz="800" b="0" i="0" u="none" strike="noStrike">
                          <a:solidFill>
                            <a:srgbClr val="000000"/>
                          </a:solidFill>
                          <a:effectLst/>
                          <a:latin typeface="Calibri" panose="020F0502020204030204" pitchFamily="34" charset="0"/>
                        </a:rPr>
                        <a:t>0.277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CBA"/>
                    </a:solidFill>
                  </a:tcPr>
                </a:tc>
                <a:tc>
                  <a:txBody>
                    <a:bodyPr/>
                    <a:lstStyle/>
                    <a:p>
                      <a:pPr algn="ctr" fontAlgn="ctr"/>
                      <a:r>
                        <a:rPr lang="en-IN" sz="800" b="1"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ctr"/>
                      <a:r>
                        <a:rPr lang="en-IN" sz="800" b="0" i="0" u="none" strike="noStrike">
                          <a:solidFill>
                            <a:srgbClr val="000000"/>
                          </a:solidFill>
                          <a:effectLst/>
                          <a:latin typeface="Calibri" panose="020F0502020204030204" pitchFamily="34" charset="0"/>
                        </a:rPr>
                        <a:t>0.009</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6D0"/>
                    </a:solidFill>
                  </a:tcPr>
                </a:tc>
                <a:extLst>
                  <a:ext uri="{0D108BD9-81ED-4DB2-BD59-A6C34878D82A}">
                    <a16:rowId xmlns:a16="http://schemas.microsoft.com/office/drawing/2014/main" val="1557732192"/>
                  </a:ext>
                </a:extLst>
              </a:tr>
              <a:tr h="212278">
                <a:tc>
                  <a:txBody>
                    <a:bodyPr/>
                    <a:lstStyle/>
                    <a:p>
                      <a:pPr algn="l" fontAlgn="ctr"/>
                      <a:r>
                        <a:rPr lang="en-IN" sz="800" b="1" i="0" u="none" strike="noStrike">
                          <a:solidFill>
                            <a:srgbClr val="000000"/>
                          </a:solidFill>
                          <a:effectLst/>
                          <a:latin typeface="Calibri" panose="020F0502020204030204" pitchFamily="34" charset="0"/>
                        </a:rPr>
                        <a:t>REGION_RATING_CLIENT</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0.023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6CF"/>
                    </a:solidFill>
                  </a:tcPr>
                </a:tc>
                <a:tc>
                  <a:txBody>
                    <a:bodyPr/>
                    <a:lstStyle/>
                    <a:p>
                      <a:pPr algn="ctr" fontAlgn="ctr"/>
                      <a:r>
                        <a:rPr lang="en-IN" sz="800" b="0" i="0" u="none" strike="noStrike">
                          <a:solidFill>
                            <a:srgbClr val="000000"/>
                          </a:solidFill>
                          <a:effectLst/>
                          <a:latin typeface="Calibri" panose="020F0502020204030204" pitchFamily="34" charset="0"/>
                        </a:rPr>
                        <a:t>-0.187</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EE1"/>
                    </a:solidFill>
                  </a:tcPr>
                </a:tc>
                <a:tc>
                  <a:txBody>
                    <a:bodyPr/>
                    <a:lstStyle/>
                    <a:p>
                      <a:pPr algn="ctr" fontAlgn="ctr"/>
                      <a:r>
                        <a:rPr lang="en-IN" sz="800" b="0" i="0" u="none" strike="noStrike">
                          <a:solidFill>
                            <a:srgbClr val="000000"/>
                          </a:solidFill>
                          <a:effectLst/>
                          <a:latin typeface="Calibri" panose="020F0502020204030204" pitchFamily="34" charset="0"/>
                        </a:rPr>
                        <a:t>-0.103</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EBDA"/>
                    </a:solidFill>
                  </a:tcPr>
                </a:tc>
                <a:tc>
                  <a:txBody>
                    <a:bodyPr/>
                    <a:lstStyle/>
                    <a:p>
                      <a:pPr algn="ctr" fontAlgn="ctr"/>
                      <a:r>
                        <a:rPr lang="en-IN" sz="800" b="0" i="0" u="none" strike="noStrike">
                          <a:solidFill>
                            <a:srgbClr val="000000"/>
                          </a:solidFill>
                          <a:effectLst/>
                          <a:latin typeface="Calibri" panose="020F0502020204030204" pitchFamily="34" charset="0"/>
                        </a:rPr>
                        <a:t>-0.539</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IN" sz="800" b="0" i="0" u="none" strike="noStrike">
                          <a:solidFill>
                            <a:srgbClr val="000000"/>
                          </a:solidFill>
                          <a:effectLst/>
                          <a:latin typeface="Calibri" panose="020F0502020204030204" pitchFamily="34" charset="0"/>
                        </a:rPr>
                        <a:t>-0.002</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E7D1"/>
                    </a:solidFill>
                  </a:tcPr>
                </a:tc>
                <a:tc>
                  <a:txBody>
                    <a:bodyPr/>
                    <a:lstStyle/>
                    <a:p>
                      <a:pPr algn="ctr" fontAlgn="ctr"/>
                      <a:r>
                        <a:rPr lang="en-IN" sz="800" b="0" i="0" u="none" strike="noStrike">
                          <a:solidFill>
                            <a:srgbClr val="000000"/>
                          </a:solidFill>
                          <a:effectLst/>
                          <a:latin typeface="Calibri" panose="020F0502020204030204" pitchFamily="34" charset="0"/>
                        </a:rPr>
                        <a:t>0.038</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E5CE"/>
                    </a:solidFill>
                  </a:tcPr>
                </a:tc>
                <a:tc>
                  <a:txBody>
                    <a:bodyPr/>
                    <a:lstStyle/>
                    <a:p>
                      <a:pPr algn="ctr" fontAlgn="ctr"/>
                      <a:r>
                        <a:rPr lang="en-IN" sz="800" b="0" i="0" u="none" strike="noStrike">
                          <a:solidFill>
                            <a:srgbClr val="000000"/>
                          </a:solidFill>
                          <a:effectLst/>
                          <a:latin typeface="Calibri" panose="020F0502020204030204" pitchFamily="34" charset="0"/>
                        </a:rPr>
                        <a:t>0.009</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6D0"/>
                    </a:solidFill>
                  </a:tcPr>
                </a:tc>
                <a:tc>
                  <a:txBody>
                    <a:bodyPr/>
                    <a:lstStyle/>
                    <a:p>
                      <a:pPr algn="ctr" fontAlgn="ctr"/>
                      <a:r>
                        <a:rPr lang="en-IN" sz="800" b="1" i="0" u="none" strike="noStrike">
                          <a:solidFill>
                            <a:srgbClr val="000000"/>
                          </a:solidFill>
                          <a:effectLst/>
                          <a:latin typeface="Calibri" panose="020F0502020204030204" pitchFamily="34" charset="0"/>
                        </a:rPr>
                        <a:t>1</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114170019"/>
                  </a:ext>
                </a:extLst>
              </a:tr>
              <a:tr h="363056">
                <a:tc>
                  <a:txBody>
                    <a:bodyPr/>
                    <a:lstStyle/>
                    <a:p>
                      <a:pPr algn="l" fontAlgn="b"/>
                      <a:r>
                        <a:rPr lang="en-IN" sz="800" b="0" i="0" u="none" strike="noStrike">
                          <a:solidFill>
                            <a:srgbClr val="000000"/>
                          </a:solidFill>
                          <a:effectLst/>
                          <a:latin typeface="Calibri" panose="020F0502020204030204" pitchFamily="34" charset="0"/>
                        </a:rPr>
                        <a:t> </a:t>
                      </a:r>
                    </a:p>
                  </a:txBody>
                  <a:tcPr marL="7343" marR="7343" marT="73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CNT_CHILDREN</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AMT_INCOME_TOTAL</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AMT_CREDIT</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REGION_POPULATION_RELATIVE</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DAYS_BIRTH (Years)</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DAYS_EMPLOYED (Years)</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a:solidFill>
                            <a:srgbClr val="000000"/>
                          </a:solidFill>
                          <a:effectLst/>
                          <a:latin typeface="Calibri" panose="020F0502020204030204" pitchFamily="34" charset="0"/>
                        </a:rPr>
                        <a:t>DAYS_ID_PUBLISH (Years)</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dirty="0">
                          <a:solidFill>
                            <a:srgbClr val="000000"/>
                          </a:solidFill>
                          <a:effectLst/>
                          <a:latin typeface="Calibri" panose="020F0502020204030204" pitchFamily="34" charset="0"/>
                        </a:rPr>
                        <a:t>REGION_RATING_CLIENT</a:t>
                      </a:r>
                    </a:p>
                  </a:txBody>
                  <a:tcPr marL="7343" marR="7343" marT="7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544445"/>
                  </a:ext>
                </a:extLst>
              </a:tr>
            </a:tbl>
          </a:graphicData>
        </a:graphic>
      </p:graphicFrame>
      <p:sp>
        <p:nvSpPr>
          <p:cNvPr id="6" name="TextBox 5">
            <a:extLst>
              <a:ext uri="{FF2B5EF4-FFF2-40B4-BE49-F238E27FC236}">
                <a16:creationId xmlns:a16="http://schemas.microsoft.com/office/drawing/2014/main" id="{D87ABAB6-B399-A534-6EBC-1362AAA14EB5}"/>
              </a:ext>
            </a:extLst>
          </p:cNvPr>
          <p:cNvSpPr txBox="1"/>
          <p:nvPr/>
        </p:nvSpPr>
        <p:spPr>
          <a:xfrm>
            <a:off x="125275" y="4525504"/>
            <a:ext cx="2710915" cy="2628412"/>
          </a:xfrm>
          <a:prstGeom prst="rect">
            <a:avLst/>
          </a:prstGeom>
          <a:noFill/>
        </p:spPr>
        <p:txBody>
          <a:bodyPr wrap="square" rtlCol="0">
            <a:spAutoFit/>
          </a:bodyPr>
          <a:lstStyle/>
          <a:p>
            <a:pPr marL="426720" algn="just">
              <a:lnSpc>
                <a:spcPct val="115000"/>
              </a:lnSpc>
            </a:pPr>
            <a:r>
              <a:rPr lang="en-US" sz="1600" dirty="0">
                <a:solidFill>
                  <a:schemeClr val="tx1">
                    <a:lumMod val="95000"/>
                    <a:lumOff val="5000"/>
                  </a:schemeClr>
                </a:solidFill>
                <a:effectLst/>
                <a:ea typeface="Times New Roman" panose="02020603050405020304" pitchFamily="18" charset="0"/>
              </a:rPr>
              <a:t>The heat map in the above slide shows the correlations between the different variables for the target (0) that is applicants with no payment difficulties.</a:t>
            </a:r>
            <a:endParaRPr lang="en-IN" sz="1600" dirty="0">
              <a:solidFill>
                <a:schemeClr val="tx1">
                  <a:lumMod val="95000"/>
                  <a:lumOff val="5000"/>
                </a:schemeClr>
              </a:solidFill>
              <a:effectLst/>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37534430-43CB-910A-C12F-582EC4EEB0B4}"/>
              </a:ext>
            </a:extLst>
          </p:cNvPr>
          <p:cNvSpPr txBox="1"/>
          <p:nvPr/>
        </p:nvSpPr>
        <p:spPr>
          <a:xfrm>
            <a:off x="3817749" y="4525504"/>
            <a:ext cx="2278251" cy="2308324"/>
          </a:xfrm>
          <a:prstGeom prst="rect">
            <a:avLst/>
          </a:prstGeom>
          <a:noFill/>
        </p:spPr>
        <p:txBody>
          <a:bodyPr wrap="square" rtlCol="0">
            <a:spAutoFit/>
          </a:bodyPr>
          <a:lstStyle/>
          <a:p>
            <a:r>
              <a:rPr lang="en-US" sz="1600" dirty="0">
                <a:solidFill>
                  <a:schemeClr val="tx1">
                    <a:lumMod val="95000"/>
                    <a:lumOff val="5000"/>
                  </a:schemeClr>
                </a:solidFill>
                <a:effectLst/>
                <a:ea typeface="Times New Roman" panose="02020603050405020304" pitchFamily="18" charset="0"/>
              </a:rPr>
              <a:t>The color scheme used for the heat map in the above slide is green to white which indicates the strongest correlations are in green and the weakest correlations being in whites.</a:t>
            </a:r>
            <a:endParaRPr lang="en-IN" sz="1600" dirty="0">
              <a:solidFill>
                <a:schemeClr val="tx1">
                  <a:lumMod val="95000"/>
                  <a:lumOff val="5000"/>
                </a:schemeClr>
              </a:solidFill>
            </a:endParaRPr>
          </a:p>
        </p:txBody>
      </p:sp>
      <p:sp>
        <p:nvSpPr>
          <p:cNvPr id="8" name="TextBox 7">
            <a:extLst>
              <a:ext uri="{FF2B5EF4-FFF2-40B4-BE49-F238E27FC236}">
                <a16:creationId xmlns:a16="http://schemas.microsoft.com/office/drawing/2014/main" id="{B7B4DCD9-A600-ACC3-65E1-BCBE5FD63605}"/>
              </a:ext>
            </a:extLst>
          </p:cNvPr>
          <p:cNvSpPr txBox="1"/>
          <p:nvPr/>
        </p:nvSpPr>
        <p:spPr>
          <a:xfrm>
            <a:off x="6524786" y="4525504"/>
            <a:ext cx="4457053" cy="2224455"/>
          </a:xfrm>
          <a:prstGeom prst="rect">
            <a:avLst/>
          </a:prstGeom>
          <a:noFill/>
        </p:spPr>
        <p:txBody>
          <a:bodyPr wrap="square" rtlCol="0">
            <a:spAutoFit/>
          </a:bodyPr>
          <a:lstStyle/>
          <a:p>
            <a:pPr marL="282575" marR="389890" algn="just">
              <a:lnSpc>
                <a:spcPct val="115000"/>
              </a:lnSpc>
              <a:spcBef>
                <a:spcPts val="1290"/>
              </a:spcBef>
              <a:spcAft>
                <a:spcPts val="0"/>
              </a:spcAft>
            </a:pPr>
            <a:r>
              <a:rPr lang="en-US" sz="1600" dirty="0">
                <a:solidFill>
                  <a:schemeClr val="tx1">
                    <a:lumMod val="95000"/>
                    <a:lumOff val="5000"/>
                  </a:schemeClr>
                </a:solidFill>
                <a:effectLst/>
                <a:ea typeface="Times New Roman" panose="02020603050405020304" pitchFamily="18" charset="0"/>
              </a:rPr>
              <a:t>The most relevant correlations can be seen between the variables are:</a:t>
            </a:r>
          </a:p>
          <a:p>
            <a:pPr marL="342900" marR="715645" lvl="0" indent="-342900">
              <a:lnSpc>
                <a:spcPct val="113000"/>
              </a:lnSpc>
              <a:spcBef>
                <a:spcPts val="5"/>
              </a:spcBef>
              <a:buClr>
                <a:srgbClr val="082A75"/>
              </a:buClr>
              <a:buSzPts val="1000"/>
              <a:buFont typeface="Symbol" panose="05050102010706020507" pitchFamily="18" charset="2"/>
              <a:buChar char=""/>
              <a:tabLst>
                <a:tab pos="739775" algn="l"/>
                <a:tab pos="740410" algn="l"/>
              </a:tabLst>
            </a:pPr>
            <a:r>
              <a:rPr lang="en-US" sz="1600" dirty="0">
                <a:solidFill>
                  <a:schemeClr val="tx1">
                    <a:lumMod val="95000"/>
                    <a:lumOff val="5000"/>
                  </a:schemeClr>
                </a:solidFill>
                <a:effectLst/>
                <a:ea typeface="Symbol" panose="05050102010706020507" pitchFamily="18" charset="2"/>
                <a:cs typeface="Symbol" panose="05050102010706020507" pitchFamily="18" charset="2"/>
              </a:rPr>
              <a:t>AMT_TOTAL_INCOME </a:t>
            </a:r>
            <a:r>
              <a:rPr lang="en-US" sz="1600" spc="-30" dirty="0">
                <a:solidFill>
                  <a:schemeClr val="tx1">
                    <a:lumMod val="95000"/>
                    <a:lumOff val="5000"/>
                  </a:schemeClr>
                </a:solidFill>
                <a:effectLst/>
                <a:ea typeface="Symbol" panose="05050102010706020507" pitchFamily="18" charset="2"/>
                <a:cs typeface="Symbol" panose="05050102010706020507" pitchFamily="18" charset="2"/>
              </a:rPr>
              <a:t>to </a:t>
            </a:r>
            <a:r>
              <a:rPr lang="en-US" sz="1600" dirty="0">
                <a:solidFill>
                  <a:schemeClr val="tx1">
                    <a:lumMod val="95000"/>
                    <a:lumOff val="5000"/>
                  </a:schemeClr>
                </a:solidFill>
                <a:effectLst/>
                <a:ea typeface="Symbol" panose="05050102010706020507" pitchFamily="18" charset="2"/>
                <a:cs typeface="Symbol" panose="05050102010706020507" pitchFamily="18" charset="2"/>
              </a:rPr>
              <a:t>AMT_CREDIT</a:t>
            </a:r>
            <a:endParaRPr lang="en-IN" sz="1600" dirty="0">
              <a:solidFill>
                <a:schemeClr val="tx1">
                  <a:lumMod val="95000"/>
                  <a:lumOff val="5000"/>
                </a:schemeClr>
              </a:solidFill>
              <a:effectLst/>
              <a:ea typeface="Symbol" panose="05050102010706020507" pitchFamily="18" charset="2"/>
              <a:cs typeface="Symbol" panose="05050102010706020507" pitchFamily="18" charset="2"/>
            </a:endParaRPr>
          </a:p>
          <a:p>
            <a:pPr marL="342900" marR="941705" lvl="0" indent="-342900">
              <a:lnSpc>
                <a:spcPct val="113000"/>
              </a:lnSpc>
              <a:spcBef>
                <a:spcPts val="5"/>
              </a:spcBef>
              <a:buClr>
                <a:srgbClr val="082A75"/>
              </a:buClr>
              <a:buSzPts val="1000"/>
              <a:buFont typeface="Symbol" panose="05050102010706020507" pitchFamily="18" charset="2"/>
              <a:buChar char=""/>
              <a:tabLst>
                <a:tab pos="739775" algn="l"/>
                <a:tab pos="740410" algn="l"/>
              </a:tabLst>
            </a:pPr>
            <a:r>
              <a:rPr lang="en-US" sz="1600" dirty="0">
                <a:solidFill>
                  <a:schemeClr val="tx1">
                    <a:lumMod val="95000"/>
                    <a:lumOff val="5000"/>
                  </a:schemeClr>
                </a:solidFill>
                <a:effectLst/>
                <a:ea typeface="Symbol" panose="05050102010706020507" pitchFamily="18" charset="2"/>
                <a:cs typeface="Symbol" panose="05050102010706020507" pitchFamily="18" charset="2"/>
              </a:rPr>
              <a:t>DAYS_EMPLOYED </a:t>
            </a:r>
            <a:r>
              <a:rPr lang="en-US" sz="1600" spc="-30" dirty="0">
                <a:solidFill>
                  <a:schemeClr val="tx1">
                    <a:lumMod val="95000"/>
                    <a:lumOff val="5000"/>
                  </a:schemeClr>
                </a:solidFill>
                <a:effectLst/>
                <a:ea typeface="Symbol" panose="05050102010706020507" pitchFamily="18" charset="2"/>
                <a:cs typeface="Symbol" panose="05050102010706020507" pitchFamily="18" charset="2"/>
              </a:rPr>
              <a:t>to </a:t>
            </a:r>
            <a:r>
              <a:rPr lang="en-US" sz="1600" dirty="0">
                <a:solidFill>
                  <a:schemeClr val="tx1">
                    <a:lumMod val="95000"/>
                    <a:lumOff val="5000"/>
                  </a:schemeClr>
                </a:solidFill>
                <a:effectLst/>
                <a:ea typeface="Symbol" panose="05050102010706020507" pitchFamily="18" charset="2"/>
                <a:cs typeface="Symbol" panose="05050102010706020507" pitchFamily="18" charset="2"/>
              </a:rPr>
              <a:t>DAYS_BIRTH</a:t>
            </a:r>
            <a:endParaRPr lang="en-IN" sz="1600" dirty="0">
              <a:solidFill>
                <a:schemeClr val="tx1">
                  <a:lumMod val="95000"/>
                  <a:lumOff val="5000"/>
                </a:schemeClr>
              </a:solidFill>
              <a:effectLst/>
              <a:ea typeface="Symbol" panose="05050102010706020507" pitchFamily="18" charset="2"/>
              <a:cs typeface="Symbol" panose="05050102010706020507" pitchFamily="18" charset="2"/>
            </a:endParaRPr>
          </a:p>
          <a:p>
            <a:pPr marL="342900" marR="394335" lvl="0" indent="-342900">
              <a:lnSpc>
                <a:spcPct val="117000"/>
              </a:lnSpc>
              <a:spcBef>
                <a:spcPts val="5"/>
              </a:spcBef>
              <a:buClr>
                <a:srgbClr val="082A75"/>
              </a:buClr>
              <a:buSzPts val="1000"/>
              <a:buFont typeface="Symbol" panose="05050102010706020507" pitchFamily="18" charset="2"/>
              <a:buChar char=""/>
              <a:tabLst>
                <a:tab pos="739775" algn="l"/>
                <a:tab pos="740410" algn="l"/>
              </a:tabLst>
            </a:pPr>
            <a:r>
              <a:rPr lang="en-US" sz="1600" dirty="0">
                <a:solidFill>
                  <a:schemeClr val="tx1">
                    <a:lumMod val="95000"/>
                    <a:lumOff val="5000"/>
                  </a:schemeClr>
                </a:solidFill>
                <a:effectLst/>
                <a:ea typeface="Symbol" panose="05050102010706020507" pitchFamily="18" charset="2"/>
                <a:cs typeface="Symbol" panose="05050102010706020507" pitchFamily="18" charset="2"/>
              </a:rPr>
              <a:t>REGION_POPULATION_RELA TIVE to</a:t>
            </a:r>
            <a:r>
              <a:rPr lang="en-US" sz="1600" spc="-15" dirty="0">
                <a:solidFill>
                  <a:schemeClr val="tx1">
                    <a:lumMod val="95000"/>
                    <a:lumOff val="5000"/>
                  </a:schemeClr>
                </a:solidFill>
                <a:effectLst/>
                <a:ea typeface="Symbol" panose="05050102010706020507" pitchFamily="18" charset="2"/>
                <a:cs typeface="Symbol" panose="05050102010706020507" pitchFamily="18" charset="2"/>
              </a:rPr>
              <a:t> </a:t>
            </a:r>
            <a:r>
              <a:rPr lang="en-US" sz="1600" dirty="0">
                <a:solidFill>
                  <a:schemeClr val="tx1">
                    <a:lumMod val="95000"/>
                    <a:lumOff val="5000"/>
                  </a:schemeClr>
                </a:solidFill>
                <a:effectLst/>
                <a:ea typeface="Symbol" panose="05050102010706020507" pitchFamily="18" charset="2"/>
                <a:cs typeface="Symbol" panose="05050102010706020507" pitchFamily="18" charset="2"/>
              </a:rPr>
              <a:t>AMT_INCOME_TOTAL</a:t>
            </a:r>
            <a:endParaRPr lang="en-IN" sz="1600" dirty="0">
              <a:solidFill>
                <a:schemeClr val="tx1">
                  <a:lumMod val="95000"/>
                  <a:lumOff val="5000"/>
                </a:schemeClr>
              </a:solidFill>
              <a:effectLst/>
              <a:ea typeface="Symbol" panose="05050102010706020507" pitchFamily="18" charset="2"/>
              <a:cs typeface="Symbol" panose="05050102010706020507" pitchFamily="18" charset="2"/>
            </a:endParaRPr>
          </a:p>
          <a:p>
            <a:pPr marL="282575" marR="389890" algn="just">
              <a:lnSpc>
                <a:spcPct val="115000"/>
              </a:lnSpc>
              <a:spcBef>
                <a:spcPts val="1290"/>
              </a:spcBef>
              <a:spcAft>
                <a:spcPts val="0"/>
              </a:spcAft>
            </a:pPr>
            <a:endParaRPr lang="en-IN" sz="1600" dirty="0">
              <a:solidFill>
                <a:schemeClr val="tx1">
                  <a:lumMod val="95000"/>
                  <a:lumOff val="5000"/>
                </a:schemeClr>
              </a:solidFill>
              <a:effectLst/>
              <a:ea typeface="Times New Roman" panose="02020603050405020304" pitchFamily="18" charset="0"/>
            </a:endParaRPr>
          </a:p>
        </p:txBody>
      </p:sp>
      <p:sp>
        <p:nvSpPr>
          <p:cNvPr id="13" name="TextBox 12">
            <a:extLst>
              <a:ext uri="{FF2B5EF4-FFF2-40B4-BE49-F238E27FC236}">
                <a16:creationId xmlns:a16="http://schemas.microsoft.com/office/drawing/2014/main" id="{F20F2AA8-A722-8704-64EE-29F877C8C40C}"/>
              </a:ext>
            </a:extLst>
          </p:cNvPr>
          <p:cNvSpPr txBox="1"/>
          <p:nvPr/>
        </p:nvSpPr>
        <p:spPr>
          <a:xfrm>
            <a:off x="0" y="2067038"/>
            <a:ext cx="9735518" cy="707886"/>
          </a:xfrm>
          <a:prstGeom prst="rect">
            <a:avLst/>
          </a:prstGeom>
          <a:noFill/>
        </p:spPr>
        <p:txBody>
          <a:bodyPr wrap="square">
            <a:spAutoFit/>
          </a:bodyPr>
          <a:lstStyle/>
          <a:p>
            <a:pPr marL="362585">
              <a:spcBef>
                <a:spcPts val="1190"/>
              </a:spcBef>
              <a:spcAft>
                <a:spcPts val="0"/>
              </a:spcAft>
            </a:pPr>
            <a:r>
              <a:rPr lang="en-US" sz="2000" b="1" dirty="0">
                <a:solidFill>
                  <a:srgbClr val="051F56"/>
                </a:solidFill>
                <a:effectLst/>
                <a:highlight>
                  <a:srgbClr val="C0C0C0"/>
                </a:highlight>
                <a:ea typeface="Times New Roman" panose="02020603050405020304" pitchFamily="18" charset="0"/>
                <a:cs typeface="Times New Roman" panose="02020603050405020304" pitchFamily="18" charset="0"/>
              </a:rPr>
              <a:t>CORRELATIONS FOR APPLICANTS WITH PAYMENT MADE ON TIME</a:t>
            </a:r>
            <a:endParaRPr lang="en-IN" sz="2000" dirty="0">
              <a:effectLst/>
              <a:highlight>
                <a:srgbClr val="C0C0C0"/>
              </a:highlight>
              <a:ea typeface="Times New Roman" panose="02020603050405020304" pitchFamily="18" charset="0"/>
            </a:endParaRPr>
          </a:p>
          <a:p>
            <a:r>
              <a:rPr lang="en-US" sz="2000" b="1" dirty="0">
                <a:effectLst/>
                <a:highlight>
                  <a:srgbClr val="C0C0C0"/>
                </a:highlight>
                <a:ea typeface="Times New Roman" panose="02020603050405020304" pitchFamily="18" charset="0"/>
                <a:cs typeface="Times New Roman" panose="02020603050405020304" pitchFamily="18" charset="0"/>
              </a:rPr>
              <a:t> </a:t>
            </a:r>
            <a:endParaRPr lang="en-IN" sz="2000" dirty="0">
              <a:effectLst/>
              <a:highlight>
                <a:srgbClr val="C0C0C0"/>
              </a:highlight>
              <a:ea typeface="Times New Roman" panose="02020603050405020304" pitchFamily="18" charset="0"/>
            </a:endParaRPr>
          </a:p>
        </p:txBody>
      </p:sp>
    </p:spTree>
    <p:extLst>
      <p:ext uri="{BB962C8B-B14F-4D97-AF65-F5344CB8AC3E}">
        <p14:creationId xmlns:p14="http://schemas.microsoft.com/office/powerpoint/2010/main" val="329226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EE568DD-C5CF-4BA0-ACDD-73FEECE41093}"/>
              </a:ext>
            </a:extLst>
          </p:cNvPr>
          <p:cNvGraphicFramePr>
            <a:graphicFrameLocks noGrp="1"/>
          </p:cNvGraphicFramePr>
          <p:nvPr>
            <p:ph idx="1"/>
            <p:extLst>
              <p:ext uri="{D42A27DB-BD31-4B8C-83A1-F6EECF244321}">
                <p14:modId xmlns:p14="http://schemas.microsoft.com/office/powerpoint/2010/main" val="332087804"/>
              </p:ext>
            </p:extLst>
          </p:nvPr>
        </p:nvGraphicFramePr>
        <p:xfrm>
          <a:off x="605725" y="971158"/>
          <a:ext cx="10515601" cy="2373060"/>
        </p:xfrm>
        <a:graphic>
          <a:graphicData uri="http://schemas.openxmlformats.org/drawingml/2006/table">
            <a:tbl>
              <a:tblPr/>
              <a:tblGrid>
                <a:gridCol w="1618945">
                  <a:extLst>
                    <a:ext uri="{9D8B030D-6E8A-4147-A177-3AD203B41FA5}">
                      <a16:colId xmlns:a16="http://schemas.microsoft.com/office/drawing/2014/main" val="1612880117"/>
                    </a:ext>
                  </a:extLst>
                </a:gridCol>
                <a:gridCol w="1048292">
                  <a:extLst>
                    <a:ext uri="{9D8B030D-6E8A-4147-A177-3AD203B41FA5}">
                      <a16:colId xmlns:a16="http://schemas.microsoft.com/office/drawing/2014/main" val="2587971057"/>
                    </a:ext>
                  </a:extLst>
                </a:gridCol>
                <a:gridCol w="1048292">
                  <a:extLst>
                    <a:ext uri="{9D8B030D-6E8A-4147-A177-3AD203B41FA5}">
                      <a16:colId xmlns:a16="http://schemas.microsoft.com/office/drawing/2014/main" val="470320550"/>
                    </a:ext>
                  </a:extLst>
                </a:gridCol>
                <a:gridCol w="1048292">
                  <a:extLst>
                    <a:ext uri="{9D8B030D-6E8A-4147-A177-3AD203B41FA5}">
                      <a16:colId xmlns:a16="http://schemas.microsoft.com/office/drawing/2014/main" val="2629742859"/>
                    </a:ext>
                  </a:extLst>
                </a:gridCol>
                <a:gridCol w="1558612">
                  <a:extLst>
                    <a:ext uri="{9D8B030D-6E8A-4147-A177-3AD203B41FA5}">
                      <a16:colId xmlns:a16="http://schemas.microsoft.com/office/drawing/2014/main" val="49750955"/>
                    </a:ext>
                  </a:extLst>
                </a:gridCol>
                <a:gridCol w="1048292">
                  <a:extLst>
                    <a:ext uri="{9D8B030D-6E8A-4147-A177-3AD203B41FA5}">
                      <a16:colId xmlns:a16="http://schemas.microsoft.com/office/drawing/2014/main" val="418930632"/>
                    </a:ext>
                  </a:extLst>
                </a:gridCol>
                <a:gridCol w="1048292">
                  <a:extLst>
                    <a:ext uri="{9D8B030D-6E8A-4147-A177-3AD203B41FA5}">
                      <a16:colId xmlns:a16="http://schemas.microsoft.com/office/drawing/2014/main" val="2674383523"/>
                    </a:ext>
                  </a:extLst>
                </a:gridCol>
                <a:gridCol w="1048292">
                  <a:extLst>
                    <a:ext uri="{9D8B030D-6E8A-4147-A177-3AD203B41FA5}">
                      <a16:colId xmlns:a16="http://schemas.microsoft.com/office/drawing/2014/main" val="441029011"/>
                    </a:ext>
                  </a:extLst>
                </a:gridCol>
                <a:gridCol w="1048292">
                  <a:extLst>
                    <a:ext uri="{9D8B030D-6E8A-4147-A177-3AD203B41FA5}">
                      <a16:colId xmlns:a16="http://schemas.microsoft.com/office/drawing/2014/main" val="2396749913"/>
                    </a:ext>
                  </a:extLst>
                </a:gridCol>
              </a:tblGrid>
              <a:tr h="236198">
                <a:tc>
                  <a:txBody>
                    <a:bodyPr/>
                    <a:lstStyle/>
                    <a:p>
                      <a:pPr algn="l" fontAlgn="ctr"/>
                      <a:r>
                        <a:rPr lang="en-IN" sz="700" b="1" i="0" u="none" strike="noStrike">
                          <a:solidFill>
                            <a:srgbClr val="000000"/>
                          </a:solidFill>
                          <a:effectLst/>
                          <a:latin typeface="Calibri" panose="020F0502020204030204" pitchFamily="34" charset="0"/>
                        </a:rPr>
                        <a:t>CNT_CHILDREN</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ctr"/>
                      <a:r>
                        <a:rPr lang="en-IN" sz="900" b="0" i="0" u="none" strike="noStrike">
                          <a:solidFill>
                            <a:srgbClr val="000000"/>
                          </a:solidFill>
                          <a:effectLst/>
                          <a:latin typeface="Calibri" panose="020F0502020204030204" pitchFamily="34" charset="0"/>
                        </a:rPr>
                        <a:t>0.005</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0" i="0" u="none" strike="noStrike">
                          <a:solidFill>
                            <a:srgbClr val="000000"/>
                          </a:solidFill>
                          <a:effectLst/>
                          <a:latin typeface="Calibri" panose="020F0502020204030204" pitchFamily="34" charset="0"/>
                        </a:rPr>
                        <a:t>-0.002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900" b="0" i="0" u="none" strike="noStrike">
                          <a:solidFill>
                            <a:srgbClr val="000000"/>
                          </a:solidFill>
                          <a:effectLst/>
                          <a:latin typeface="Calibri" panose="020F0502020204030204" pitchFamily="34" charset="0"/>
                        </a:rPr>
                        <a:t>-0.032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EBDA"/>
                    </a:solidFill>
                  </a:tcPr>
                </a:tc>
                <a:tc>
                  <a:txBody>
                    <a:bodyPr/>
                    <a:lstStyle/>
                    <a:p>
                      <a:pPr algn="ctr" fontAlgn="ctr"/>
                      <a:r>
                        <a:rPr lang="en-IN" sz="900" b="0" i="0" u="none" strike="noStrike">
                          <a:solidFill>
                            <a:srgbClr val="000000"/>
                          </a:solidFill>
                          <a:effectLst/>
                          <a:latin typeface="Calibri" panose="020F0502020204030204" pitchFamily="34" charset="0"/>
                        </a:rPr>
                        <a:t>-0.259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F5EF"/>
                    </a:solidFill>
                  </a:tcPr>
                </a:tc>
                <a:tc>
                  <a:txBody>
                    <a:bodyPr/>
                    <a:lstStyle/>
                    <a:p>
                      <a:pPr algn="ctr" fontAlgn="ctr"/>
                      <a:r>
                        <a:rPr lang="en-IN" sz="900" b="0" i="0" u="none" strike="noStrike">
                          <a:solidFill>
                            <a:srgbClr val="000000"/>
                          </a:solidFill>
                          <a:effectLst/>
                          <a:latin typeface="Calibri" panose="020F0502020204030204" pitchFamily="34" charset="0"/>
                        </a:rPr>
                        <a:t>-0.193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2E9"/>
                    </a:solidFill>
                  </a:tcPr>
                </a:tc>
                <a:tc>
                  <a:txBody>
                    <a:bodyPr/>
                    <a:lstStyle/>
                    <a:p>
                      <a:pPr algn="ctr" fontAlgn="ctr"/>
                      <a:r>
                        <a:rPr lang="en-IN" sz="900" b="0" i="0" u="none" strike="noStrike">
                          <a:solidFill>
                            <a:srgbClr val="000000"/>
                          </a:solidFill>
                          <a:effectLst/>
                          <a:latin typeface="Calibri" panose="020F0502020204030204" pitchFamily="34" charset="0"/>
                        </a:rPr>
                        <a:t>0.032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E8D4"/>
                    </a:solidFill>
                  </a:tcPr>
                </a:tc>
                <a:tc>
                  <a:txBody>
                    <a:bodyPr/>
                    <a:lstStyle/>
                    <a:p>
                      <a:pPr algn="ctr" fontAlgn="ctr"/>
                      <a:r>
                        <a:rPr lang="en-IN" sz="900" b="0" i="0" u="none" strike="noStrike">
                          <a:solidFill>
                            <a:srgbClr val="000000"/>
                          </a:solidFill>
                          <a:effectLst/>
                          <a:latin typeface="Calibri" panose="020F0502020204030204" pitchFamily="34" charset="0"/>
                        </a:rPr>
                        <a:t>0.041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extLst>
                  <a:ext uri="{0D108BD9-81ED-4DB2-BD59-A6C34878D82A}">
                    <a16:rowId xmlns:a16="http://schemas.microsoft.com/office/drawing/2014/main" val="1787292759"/>
                  </a:ext>
                </a:extLst>
              </a:tr>
              <a:tr h="236198">
                <a:tc>
                  <a:txBody>
                    <a:bodyPr/>
                    <a:lstStyle/>
                    <a:p>
                      <a:pPr algn="l" fontAlgn="ctr"/>
                      <a:r>
                        <a:rPr lang="en-IN" sz="700" b="1" i="0" u="none" strike="noStrike">
                          <a:solidFill>
                            <a:srgbClr val="000000"/>
                          </a:solidFill>
                          <a:effectLst/>
                          <a:latin typeface="Calibri" panose="020F0502020204030204" pitchFamily="34" charset="0"/>
                        </a:rPr>
                        <a:t>AMT_INCOME_TOTAL</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0.005</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ctr"/>
                      <a:r>
                        <a:rPr lang="en-IN" sz="900" b="0" i="0" u="none" strike="noStrike">
                          <a:solidFill>
                            <a:srgbClr val="000000"/>
                          </a:solidFill>
                          <a:effectLst/>
                          <a:latin typeface="Calibri" panose="020F0502020204030204" pitchFamily="34" charset="0"/>
                        </a:rPr>
                        <a:t>0.038</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900" b="0" i="0" u="none" strike="noStrike">
                          <a:solidFill>
                            <a:srgbClr val="000000"/>
                          </a:solidFill>
                          <a:effectLst/>
                          <a:latin typeface="Calibri" panose="020F0502020204030204" pitchFamily="34" charset="0"/>
                        </a:rPr>
                        <a:t>0.009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6"/>
                    </a:solidFill>
                  </a:tcPr>
                </a:tc>
                <a:tc>
                  <a:txBody>
                    <a:bodyPr/>
                    <a:lstStyle/>
                    <a:p>
                      <a:pPr algn="ctr" fontAlgn="ctr"/>
                      <a:r>
                        <a:rPr lang="en-IN" sz="900" b="0" i="0" u="none" strike="noStrike">
                          <a:solidFill>
                            <a:srgbClr val="000000"/>
                          </a:solidFill>
                          <a:effectLst/>
                          <a:latin typeface="Calibri" panose="020F0502020204030204" pitchFamily="34" charset="0"/>
                        </a:rPr>
                        <a:t>-0.003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900" b="0" i="0" u="none" strike="noStrike">
                          <a:solidFill>
                            <a:srgbClr val="000000"/>
                          </a:solidFill>
                          <a:effectLst/>
                          <a:latin typeface="Calibri" panose="020F0502020204030204" pitchFamily="34" charset="0"/>
                        </a:rPr>
                        <a:t>-0.015</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EAD8"/>
                    </a:solidFill>
                  </a:tcPr>
                </a:tc>
                <a:tc>
                  <a:txBody>
                    <a:bodyPr/>
                    <a:lstStyle/>
                    <a:p>
                      <a:pPr algn="ctr" fontAlgn="ctr"/>
                      <a:r>
                        <a:rPr lang="en-IN" sz="900" b="0" i="0" u="none" strike="noStrike">
                          <a:solidFill>
                            <a:srgbClr val="000000"/>
                          </a:solidFill>
                          <a:effectLst/>
                          <a:latin typeface="Calibri" panose="020F0502020204030204" pitchFamily="34" charset="0"/>
                        </a:rPr>
                        <a:t>0.004</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0" i="0" u="none" strike="noStrike">
                          <a:solidFill>
                            <a:srgbClr val="000000"/>
                          </a:solidFill>
                          <a:effectLst/>
                          <a:latin typeface="Calibri" panose="020F0502020204030204" pitchFamily="34" charset="0"/>
                        </a:rPr>
                        <a:t>-0.021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AD9"/>
                    </a:solidFill>
                  </a:tcPr>
                </a:tc>
                <a:extLst>
                  <a:ext uri="{0D108BD9-81ED-4DB2-BD59-A6C34878D82A}">
                    <a16:rowId xmlns:a16="http://schemas.microsoft.com/office/drawing/2014/main" val="3225283120"/>
                  </a:ext>
                </a:extLst>
              </a:tr>
              <a:tr h="236198">
                <a:tc>
                  <a:txBody>
                    <a:bodyPr/>
                    <a:lstStyle/>
                    <a:p>
                      <a:pPr algn="l" fontAlgn="ctr"/>
                      <a:r>
                        <a:rPr lang="en-IN" sz="700" b="1" i="0" u="none" strike="noStrike">
                          <a:solidFill>
                            <a:srgbClr val="000000"/>
                          </a:solidFill>
                          <a:effectLst/>
                          <a:latin typeface="Calibri" panose="020F0502020204030204" pitchFamily="34" charset="0"/>
                        </a:rPr>
                        <a:t>AMT_CREDIT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900" b="0" i="0" u="none" strike="noStrike">
                          <a:solidFill>
                            <a:srgbClr val="000000"/>
                          </a:solidFill>
                          <a:effectLst/>
                          <a:latin typeface="Calibri" panose="020F0502020204030204" pitchFamily="34" charset="0"/>
                        </a:rPr>
                        <a:t>0.038</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900" b="0" i="0" u="none" strike="noStrike">
                          <a:solidFill>
                            <a:srgbClr val="000000"/>
                          </a:solidFill>
                          <a:effectLst/>
                          <a:latin typeface="Calibri" panose="020F0502020204030204" pitchFamily="34" charset="0"/>
                        </a:rPr>
                        <a:t>0.069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6D1"/>
                    </a:solidFill>
                  </a:tcPr>
                </a:tc>
                <a:tc>
                  <a:txBody>
                    <a:bodyPr/>
                    <a:lstStyle/>
                    <a:p>
                      <a:pPr algn="ctr" fontAlgn="ctr"/>
                      <a:r>
                        <a:rPr lang="en-IN" sz="900" b="0" i="0" u="none" strike="noStrike">
                          <a:solidFill>
                            <a:srgbClr val="000000"/>
                          </a:solidFill>
                          <a:effectLst/>
                          <a:latin typeface="Calibri" panose="020F0502020204030204" pitchFamily="34" charset="0"/>
                        </a:rPr>
                        <a:t>0.135</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E4CB"/>
                    </a:solidFill>
                  </a:tcPr>
                </a:tc>
                <a:tc>
                  <a:txBody>
                    <a:bodyPr/>
                    <a:lstStyle/>
                    <a:p>
                      <a:pPr algn="ctr" fontAlgn="ctr"/>
                      <a:r>
                        <a:rPr lang="en-IN" sz="900" b="0" i="0" u="none" strike="noStrike">
                          <a:solidFill>
                            <a:srgbClr val="000000"/>
                          </a:solidFill>
                          <a:effectLst/>
                          <a:latin typeface="Calibri" panose="020F0502020204030204" pitchFamily="34" charset="0"/>
                        </a:rPr>
                        <a:t>0.002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0" i="0" u="none" strike="noStrike">
                          <a:solidFill>
                            <a:srgbClr val="000000"/>
                          </a:solidFill>
                          <a:effectLst/>
                          <a:latin typeface="Calibri" panose="020F0502020204030204" pitchFamily="34" charset="0"/>
                        </a:rPr>
                        <a:t>0.052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E7D2"/>
                    </a:solidFill>
                  </a:tcPr>
                </a:tc>
                <a:tc>
                  <a:txBody>
                    <a:bodyPr/>
                    <a:lstStyle/>
                    <a:p>
                      <a:pPr algn="ctr" fontAlgn="ctr"/>
                      <a:r>
                        <a:rPr lang="en-IN" sz="900" b="0" i="0" u="none" strike="noStrike">
                          <a:solidFill>
                            <a:srgbClr val="000000"/>
                          </a:solidFill>
                          <a:effectLst/>
                          <a:latin typeface="Calibri" panose="020F0502020204030204" pitchFamily="34" charset="0"/>
                        </a:rPr>
                        <a:t>-0.059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ECDC"/>
                    </a:solidFill>
                  </a:tcPr>
                </a:tc>
                <a:extLst>
                  <a:ext uri="{0D108BD9-81ED-4DB2-BD59-A6C34878D82A}">
                    <a16:rowId xmlns:a16="http://schemas.microsoft.com/office/drawing/2014/main" val="908403284"/>
                  </a:ext>
                </a:extLst>
              </a:tr>
              <a:tr h="236198">
                <a:tc>
                  <a:txBody>
                    <a:bodyPr/>
                    <a:lstStyle/>
                    <a:p>
                      <a:pPr algn="l" fontAlgn="ctr"/>
                      <a:r>
                        <a:rPr lang="en-IN" sz="700" b="1" i="0" u="none" strike="noStrike">
                          <a:solidFill>
                            <a:srgbClr val="000000"/>
                          </a:solidFill>
                          <a:effectLst/>
                          <a:latin typeface="Calibri" panose="020F0502020204030204" pitchFamily="34" charset="0"/>
                        </a:rPr>
                        <a:t>REGION_POPULATION_RELATIVE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EBDA"/>
                    </a:solidFill>
                  </a:tcPr>
                </a:tc>
                <a:tc>
                  <a:txBody>
                    <a:bodyPr/>
                    <a:lstStyle/>
                    <a:p>
                      <a:pPr algn="ctr" fontAlgn="ctr"/>
                      <a:r>
                        <a:rPr lang="en-IN" sz="900" b="0" i="0" u="none" strike="noStrike">
                          <a:solidFill>
                            <a:srgbClr val="000000"/>
                          </a:solidFill>
                          <a:effectLst/>
                          <a:latin typeface="Calibri" panose="020F0502020204030204" pitchFamily="34" charset="0"/>
                        </a:rPr>
                        <a:t>0.009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6"/>
                    </a:solidFill>
                  </a:tcPr>
                </a:tc>
                <a:tc>
                  <a:txBody>
                    <a:bodyPr/>
                    <a:lstStyle/>
                    <a:p>
                      <a:pPr algn="ctr" fontAlgn="ctr"/>
                      <a:r>
                        <a:rPr lang="en-IN" sz="900" b="0" i="0" u="none" strike="noStrike">
                          <a:solidFill>
                            <a:srgbClr val="000000"/>
                          </a:solidFill>
                          <a:effectLst/>
                          <a:latin typeface="Calibri" panose="020F0502020204030204" pitchFamily="34" charset="0"/>
                        </a:rPr>
                        <a:t>0.069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6D1"/>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900" b="0" i="0" u="none" strike="noStrike">
                          <a:solidFill>
                            <a:srgbClr val="000000"/>
                          </a:solidFill>
                          <a:effectLst/>
                          <a:latin typeface="Calibri" panose="020F0502020204030204" pitchFamily="34" charset="0"/>
                        </a:rPr>
                        <a:t>0.048</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E7D3"/>
                    </a:solidFill>
                  </a:tcPr>
                </a:tc>
                <a:tc>
                  <a:txBody>
                    <a:bodyPr/>
                    <a:lstStyle/>
                    <a:p>
                      <a:pPr algn="ctr" fontAlgn="ctr"/>
                      <a:r>
                        <a:rPr lang="en-IN" sz="900" b="0" i="0" u="none" strike="noStrike">
                          <a:solidFill>
                            <a:srgbClr val="000000"/>
                          </a:solidFill>
                          <a:effectLst/>
                          <a:latin typeface="Calibri" panose="020F0502020204030204" pitchFamily="34" charset="0"/>
                        </a:rPr>
                        <a:t>0.016</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9D6"/>
                    </a:solidFill>
                  </a:tcPr>
                </a:tc>
                <a:tc>
                  <a:txBody>
                    <a:bodyPr/>
                    <a:lstStyle/>
                    <a:p>
                      <a:pPr algn="ctr" fontAlgn="ctr"/>
                      <a:r>
                        <a:rPr lang="en-IN" sz="900" b="0" i="0" u="none" strike="noStrike">
                          <a:solidFill>
                            <a:srgbClr val="000000"/>
                          </a:solidFill>
                          <a:effectLst/>
                          <a:latin typeface="Calibri" panose="020F0502020204030204" pitchFamily="34" charset="0"/>
                        </a:rPr>
                        <a:t>0.016</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9D6"/>
                    </a:solidFill>
                  </a:tcPr>
                </a:tc>
                <a:tc>
                  <a:txBody>
                    <a:bodyPr/>
                    <a:lstStyle/>
                    <a:p>
                      <a:pPr algn="ctr" fontAlgn="ctr"/>
                      <a:r>
                        <a:rPr lang="en-IN" sz="900" b="0" i="0" u="none" strike="noStrike">
                          <a:solidFill>
                            <a:srgbClr val="000000"/>
                          </a:solidFill>
                          <a:effectLst/>
                          <a:latin typeface="Calibri" panose="020F0502020204030204" pitchFamily="34" charset="0"/>
                        </a:rPr>
                        <a:t>-0.443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750086079"/>
                  </a:ext>
                </a:extLst>
              </a:tr>
              <a:tr h="236198">
                <a:tc>
                  <a:txBody>
                    <a:bodyPr/>
                    <a:lstStyle/>
                    <a:p>
                      <a:pPr algn="l" fontAlgn="ctr"/>
                      <a:r>
                        <a:rPr lang="en-IN" sz="700" b="1" i="0" u="none" strike="noStrike">
                          <a:solidFill>
                            <a:srgbClr val="000000"/>
                          </a:solidFill>
                          <a:effectLst/>
                          <a:latin typeface="Calibri" panose="020F0502020204030204" pitchFamily="34" charset="0"/>
                        </a:rPr>
                        <a:t>DAYS_BIRTH (Years)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-0.259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F5EF"/>
                    </a:solidFill>
                  </a:tcPr>
                </a:tc>
                <a:tc>
                  <a:txBody>
                    <a:bodyPr/>
                    <a:lstStyle/>
                    <a:p>
                      <a:pPr algn="ctr" fontAlgn="ctr"/>
                      <a:r>
                        <a:rPr lang="en-IN" sz="900" b="0" i="0" u="none" strike="noStrike">
                          <a:solidFill>
                            <a:srgbClr val="000000"/>
                          </a:solidFill>
                          <a:effectLst/>
                          <a:latin typeface="Calibri" panose="020F0502020204030204" pitchFamily="34" charset="0"/>
                        </a:rPr>
                        <a:t>-0.003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900" b="0" i="0" u="none" strike="noStrike">
                          <a:solidFill>
                            <a:srgbClr val="000000"/>
                          </a:solidFill>
                          <a:effectLst/>
                          <a:latin typeface="Calibri" panose="020F0502020204030204" pitchFamily="34" charset="0"/>
                        </a:rPr>
                        <a:t>0.135</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E4CB"/>
                    </a:solidFill>
                  </a:tcPr>
                </a:tc>
                <a:tc>
                  <a:txBody>
                    <a:bodyPr/>
                    <a:lstStyle/>
                    <a:p>
                      <a:pPr algn="ctr" fontAlgn="ctr"/>
                      <a:r>
                        <a:rPr lang="en-IN" sz="900" b="0" i="0" u="none" strike="noStrike">
                          <a:solidFill>
                            <a:srgbClr val="000000"/>
                          </a:solidFill>
                          <a:effectLst/>
                          <a:latin typeface="Calibri" panose="020F0502020204030204" pitchFamily="34" charset="0"/>
                        </a:rPr>
                        <a:t>0.048</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E7D3"/>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ctr"/>
                      <a:r>
                        <a:rPr lang="en-IN" sz="900" b="0" i="0" u="none" strike="noStrike">
                          <a:solidFill>
                            <a:srgbClr val="000000"/>
                          </a:solidFill>
                          <a:effectLst/>
                          <a:latin typeface="Calibri" panose="020F0502020204030204" pitchFamily="34" charset="0"/>
                        </a:rPr>
                        <a:t>0.582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D0A2"/>
                    </a:solidFill>
                  </a:tcPr>
                </a:tc>
                <a:tc>
                  <a:txBody>
                    <a:bodyPr/>
                    <a:lstStyle/>
                    <a:p>
                      <a:pPr algn="ctr" fontAlgn="ctr"/>
                      <a:r>
                        <a:rPr lang="en-IN" sz="900" b="0" i="0" u="none" strike="noStrike">
                          <a:solidFill>
                            <a:srgbClr val="000000"/>
                          </a:solidFill>
                          <a:effectLst/>
                          <a:latin typeface="Calibri" panose="020F0502020204030204" pitchFamily="34" charset="0"/>
                        </a:rPr>
                        <a:t>0.253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FC0"/>
                    </a:solidFill>
                  </a:tcPr>
                </a:tc>
                <a:tc>
                  <a:txBody>
                    <a:bodyPr/>
                    <a:lstStyle/>
                    <a:p>
                      <a:pPr algn="ctr" fontAlgn="ctr"/>
                      <a:r>
                        <a:rPr lang="en-IN" sz="900" b="0" i="0" u="none" strike="noStrike">
                          <a:solidFill>
                            <a:srgbClr val="000000"/>
                          </a:solidFill>
                          <a:effectLst/>
                          <a:latin typeface="Calibri" panose="020F0502020204030204" pitchFamily="34" charset="0"/>
                        </a:rPr>
                        <a:t>-0.034</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EBDA"/>
                    </a:solidFill>
                  </a:tcPr>
                </a:tc>
                <a:extLst>
                  <a:ext uri="{0D108BD9-81ED-4DB2-BD59-A6C34878D82A}">
                    <a16:rowId xmlns:a16="http://schemas.microsoft.com/office/drawing/2014/main" val="4281392467"/>
                  </a:ext>
                </a:extLst>
              </a:tr>
              <a:tr h="236198">
                <a:tc>
                  <a:txBody>
                    <a:bodyPr/>
                    <a:lstStyle/>
                    <a:p>
                      <a:pPr algn="l" fontAlgn="ctr"/>
                      <a:r>
                        <a:rPr lang="en-IN" sz="700" b="1" i="0" u="none" strike="noStrike">
                          <a:solidFill>
                            <a:srgbClr val="000000"/>
                          </a:solidFill>
                          <a:effectLst/>
                          <a:latin typeface="Calibri" panose="020F0502020204030204" pitchFamily="34" charset="0"/>
                        </a:rPr>
                        <a:t>DAYS_EMPLOYED (Years)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-0.193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2E9"/>
                    </a:solidFill>
                  </a:tcPr>
                </a:tc>
                <a:tc>
                  <a:txBody>
                    <a:bodyPr/>
                    <a:lstStyle/>
                    <a:p>
                      <a:pPr algn="ctr" fontAlgn="ctr"/>
                      <a:r>
                        <a:rPr lang="en-IN" sz="900" b="0" i="0" u="none" strike="noStrike">
                          <a:solidFill>
                            <a:srgbClr val="000000"/>
                          </a:solidFill>
                          <a:effectLst/>
                          <a:latin typeface="Calibri" panose="020F0502020204030204" pitchFamily="34" charset="0"/>
                        </a:rPr>
                        <a:t>-0.015</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EAD8"/>
                    </a:solidFill>
                  </a:tcPr>
                </a:tc>
                <a:tc>
                  <a:txBody>
                    <a:bodyPr/>
                    <a:lstStyle/>
                    <a:p>
                      <a:pPr algn="ctr" fontAlgn="ctr"/>
                      <a:r>
                        <a:rPr lang="en-IN" sz="900" b="0" i="0" u="none" strike="noStrike">
                          <a:solidFill>
                            <a:srgbClr val="000000"/>
                          </a:solidFill>
                          <a:effectLst/>
                          <a:latin typeface="Calibri" panose="020F0502020204030204" pitchFamily="34" charset="0"/>
                        </a:rPr>
                        <a:t>0.002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0" i="0" u="none" strike="noStrike">
                          <a:solidFill>
                            <a:srgbClr val="000000"/>
                          </a:solidFill>
                          <a:effectLst/>
                          <a:latin typeface="Calibri" panose="020F0502020204030204" pitchFamily="34" charset="0"/>
                        </a:rPr>
                        <a:t>0.016</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9D6"/>
                    </a:solidFill>
                  </a:tcPr>
                </a:tc>
                <a:tc>
                  <a:txBody>
                    <a:bodyPr/>
                    <a:lstStyle/>
                    <a:p>
                      <a:pPr algn="ctr" fontAlgn="ctr"/>
                      <a:r>
                        <a:rPr lang="en-IN" sz="900" b="0" i="0" u="none" strike="noStrike">
                          <a:solidFill>
                            <a:srgbClr val="000000"/>
                          </a:solidFill>
                          <a:effectLst/>
                          <a:latin typeface="Calibri" panose="020F0502020204030204" pitchFamily="34" charset="0"/>
                        </a:rPr>
                        <a:t>0.582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D0A2"/>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ctr" fontAlgn="ctr"/>
                      <a:r>
                        <a:rPr lang="en-IN" sz="900" b="0" i="0" u="none" strike="noStrike">
                          <a:solidFill>
                            <a:srgbClr val="000000"/>
                          </a:solidFill>
                          <a:effectLst/>
                          <a:latin typeface="Calibri" panose="020F0502020204030204" pitchFamily="34" charset="0"/>
                        </a:rPr>
                        <a:t>0.229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0C2"/>
                    </a:solidFill>
                  </a:tcPr>
                </a:tc>
                <a:tc>
                  <a:txBody>
                    <a:bodyPr/>
                    <a:lstStyle/>
                    <a:p>
                      <a:pPr algn="ctr" fontAlgn="ctr"/>
                      <a:r>
                        <a:rPr lang="en-IN" sz="900" b="0" i="0" u="none" strike="noStrike">
                          <a:solidFill>
                            <a:srgbClr val="000000"/>
                          </a:solidFill>
                          <a:effectLst/>
                          <a:latin typeface="Calibri" panose="020F0502020204030204" pitchFamily="34" charset="0"/>
                        </a:rPr>
                        <a:t>0.003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extLst>
                  <a:ext uri="{0D108BD9-81ED-4DB2-BD59-A6C34878D82A}">
                    <a16:rowId xmlns:a16="http://schemas.microsoft.com/office/drawing/2014/main" val="3904748452"/>
                  </a:ext>
                </a:extLst>
              </a:tr>
              <a:tr h="236198">
                <a:tc>
                  <a:txBody>
                    <a:bodyPr/>
                    <a:lstStyle/>
                    <a:p>
                      <a:pPr algn="l" fontAlgn="ctr"/>
                      <a:r>
                        <a:rPr lang="en-IN" sz="700" b="1" i="0" u="none" strike="noStrike">
                          <a:solidFill>
                            <a:srgbClr val="000000"/>
                          </a:solidFill>
                          <a:effectLst/>
                          <a:latin typeface="Calibri" panose="020F0502020204030204" pitchFamily="34" charset="0"/>
                        </a:rPr>
                        <a:t>DAYS_ID_PUBLISH (Years)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E8D4"/>
                    </a:solidFill>
                  </a:tcPr>
                </a:tc>
                <a:tc>
                  <a:txBody>
                    <a:bodyPr/>
                    <a:lstStyle/>
                    <a:p>
                      <a:pPr algn="ctr" fontAlgn="ctr"/>
                      <a:r>
                        <a:rPr lang="en-IN" sz="900" b="0" i="0" u="none" strike="noStrike">
                          <a:solidFill>
                            <a:srgbClr val="000000"/>
                          </a:solidFill>
                          <a:effectLst/>
                          <a:latin typeface="Calibri" panose="020F0502020204030204" pitchFamily="34" charset="0"/>
                        </a:rPr>
                        <a:t>0.004</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0" i="0" u="none" strike="noStrike">
                          <a:solidFill>
                            <a:srgbClr val="000000"/>
                          </a:solidFill>
                          <a:effectLst/>
                          <a:latin typeface="Calibri" panose="020F0502020204030204" pitchFamily="34" charset="0"/>
                        </a:rPr>
                        <a:t>0.052</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E7D2"/>
                    </a:solidFill>
                  </a:tcPr>
                </a:tc>
                <a:tc>
                  <a:txBody>
                    <a:bodyPr/>
                    <a:lstStyle/>
                    <a:p>
                      <a:pPr algn="ctr" fontAlgn="ctr"/>
                      <a:r>
                        <a:rPr lang="en-IN" sz="900" b="0" i="0" u="none" strike="noStrike">
                          <a:solidFill>
                            <a:srgbClr val="000000"/>
                          </a:solidFill>
                          <a:effectLst/>
                          <a:latin typeface="Calibri" panose="020F0502020204030204" pitchFamily="34" charset="0"/>
                        </a:rPr>
                        <a:t>0.016</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9D6"/>
                    </a:solidFill>
                  </a:tcPr>
                </a:tc>
                <a:tc>
                  <a:txBody>
                    <a:bodyPr/>
                    <a:lstStyle/>
                    <a:p>
                      <a:pPr algn="ctr" fontAlgn="ctr"/>
                      <a:r>
                        <a:rPr lang="en-IN" sz="900" b="0" i="0" u="none" strike="noStrike">
                          <a:solidFill>
                            <a:srgbClr val="000000"/>
                          </a:solidFill>
                          <a:effectLst/>
                          <a:latin typeface="Calibri" panose="020F0502020204030204" pitchFamily="34" charset="0"/>
                        </a:rPr>
                        <a:t>0.253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FC0"/>
                    </a:solidFill>
                  </a:tcPr>
                </a:tc>
                <a:tc>
                  <a:txBody>
                    <a:bodyPr/>
                    <a:lstStyle/>
                    <a:p>
                      <a:pPr algn="ctr" fontAlgn="ctr"/>
                      <a:r>
                        <a:rPr lang="en-IN" sz="900" b="0" i="0" u="none" strike="noStrike">
                          <a:solidFill>
                            <a:srgbClr val="000000"/>
                          </a:solidFill>
                          <a:effectLst/>
                          <a:latin typeface="Calibri" panose="020F0502020204030204" pitchFamily="34" charset="0"/>
                        </a:rPr>
                        <a:t>0.229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0C2"/>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IN" sz="900" b="0" i="0" u="none" strike="noStrike">
                          <a:solidFill>
                            <a:srgbClr val="000000"/>
                          </a:solidFill>
                          <a:effectLst/>
                          <a:latin typeface="Calibri" panose="020F0502020204030204" pitchFamily="34" charset="0"/>
                        </a:rPr>
                        <a:t>-0.001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extLst>
                  <a:ext uri="{0D108BD9-81ED-4DB2-BD59-A6C34878D82A}">
                    <a16:rowId xmlns:a16="http://schemas.microsoft.com/office/drawing/2014/main" val="3747139304"/>
                  </a:ext>
                </a:extLst>
              </a:tr>
              <a:tr h="236198">
                <a:tc>
                  <a:txBody>
                    <a:bodyPr/>
                    <a:lstStyle/>
                    <a:p>
                      <a:pPr algn="l" fontAlgn="ctr"/>
                      <a:r>
                        <a:rPr lang="en-IN" sz="700" b="1" i="0" u="none" strike="noStrike">
                          <a:solidFill>
                            <a:srgbClr val="000000"/>
                          </a:solidFill>
                          <a:effectLst/>
                          <a:latin typeface="Calibri" panose="020F0502020204030204" pitchFamily="34" charset="0"/>
                        </a:rPr>
                        <a:t>REGION_RATING_CLIENT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IN" sz="900" b="0" i="0" u="none" strike="noStrike">
                          <a:solidFill>
                            <a:srgbClr val="000000"/>
                          </a:solidFill>
                          <a:effectLst/>
                          <a:latin typeface="Calibri" panose="020F0502020204030204" pitchFamily="34" charset="0"/>
                        </a:rPr>
                        <a:t>-0.021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AD9"/>
                    </a:solidFill>
                  </a:tcPr>
                </a:tc>
                <a:tc>
                  <a:txBody>
                    <a:bodyPr/>
                    <a:lstStyle/>
                    <a:p>
                      <a:pPr algn="ctr" fontAlgn="ctr"/>
                      <a:r>
                        <a:rPr lang="en-IN" sz="900" b="0" i="0" u="none" strike="noStrike">
                          <a:solidFill>
                            <a:srgbClr val="000000"/>
                          </a:solidFill>
                          <a:effectLst/>
                          <a:latin typeface="Calibri" panose="020F0502020204030204" pitchFamily="34" charset="0"/>
                        </a:rPr>
                        <a:t>-0.059</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ECDC"/>
                    </a:solidFill>
                  </a:tcPr>
                </a:tc>
                <a:tc>
                  <a:txBody>
                    <a:bodyPr/>
                    <a:lstStyle/>
                    <a:p>
                      <a:pPr algn="ctr" fontAlgn="ctr"/>
                      <a:r>
                        <a:rPr lang="en-IN" sz="900" b="0" i="0" u="none" strike="noStrike">
                          <a:solidFill>
                            <a:srgbClr val="000000"/>
                          </a:solidFill>
                          <a:effectLst/>
                          <a:latin typeface="Calibri" panose="020F0502020204030204" pitchFamily="34" charset="0"/>
                        </a:rPr>
                        <a:t>-0.443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IN" sz="900" b="0" i="0" u="none" strike="noStrike">
                          <a:solidFill>
                            <a:srgbClr val="000000"/>
                          </a:solidFill>
                          <a:effectLst/>
                          <a:latin typeface="Calibri" panose="020F0502020204030204" pitchFamily="34" charset="0"/>
                        </a:rPr>
                        <a:t>-0.034</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EBDA"/>
                    </a:solidFill>
                  </a:tcPr>
                </a:tc>
                <a:tc>
                  <a:txBody>
                    <a:bodyPr/>
                    <a:lstStyle/>
                    <a:p>
                      <a:pPr algn="ctr" fontAlgn="ctr"/>
                      <a:r>
                        <a:rPr lang="en-IN" sz="900" b="0" i="0" u="none" strike="noStrike">
                          <a:solidFill>
                            <a:srgbClr val="000000"/>
                          </a:solidFill>
                          <a:effectLst/>
                          <a:latin typeface="Calibri" panose="020F0502020204030204" pitchFamily="34" charset="0"/>
                        </a:rPr>
                        <a:t>0.003</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7"/>
                    </a:solidFill>
                  </a:tcPr>
                </a:tc>
                <a:tc>
                  <a:txBody>
                    <a:bodyPr/>
                    <a:lstStyle/>
                    <a:p>
                      <a:pPr algn="ctr" fontAlgn="ctr"/>
                      <a:r>
                        <a:rPr lang="en-IN" sz="900" b="0" i="0" u="none" strike="noStrike">
                          <a:solidFill>
                            <a:srgbClr val="000000"/>
                          </a:solidFill>
                          <a:effectLst/>
                          <a:latin typeface="Calibri" panose="020F0502020204030204" pitchFamily="34" charset="0"/>
                        </a:rPr>
                        <a:t>-0.001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AD7"/>
                    </a:solidFill>
                  </a:tcPr>
                </a:tc>
                <a:tc>
                  <a:txBody>
                    <a:bodyPr/>
                    <a:lstStyle/>
                    <a:p>
                      <a:pPr algn="ctr" fontAlgn="ctr"/>
                      <a:r>
                        <a:rPr lang="en-IN" sz="900" b="1" i="0" u="none" strike="noStrike">
                          <a:solidFill>
                            <a:srgbClr val="000000"/>
                          </a:solidFill>
                          <a:effectLst/>
                          <a:latin typeface="Calibri" panose="020F0502020204030204" pitchFamily="34" charset="0"/>
                        </a:rPr>
                        <a:t>1</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060211137"/>
                  </a:ext>
                </a:extLst>
              </a:tr>
              <a:tr h="483476">
                <a:tc>
                  <a:txBody>
                    <a:bodyPr/>
                    <a:lstStyle/>
                    <a:p>
                      <a:pPr algn="l" fontAlgn="b"/>
                      <a:endParaRPr lang="en-IN" sz="900" b="0" i="0" u="none" strike="noStrike">
                        <a:solidFill>
                          <a:srgbClr val="000000"/>
                        </a:solidFill>
                        <a:effectLst/>
                        <a:latin typeface="Calibri" panose="020F0502020204030204" pitchFamily="34" charset="0"/>
                      </a:endParaRPr>
                    </a:p>
                  </a:txBody>
                  <a:tcPr marL="7554" marR="7554" marT="755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IN" sz="700" b="1" i="0" u="none" strike="noStrike">
                          <a:solidFill>
                            <a:srgbClr val="000000"/>
                          </a:solidFill>
                          <a:effectLst/>
                          <a:latin typeface="Calibri" panose="020F0502020204030204" pitchFamily="34" charset="0"/>
                        </a:rPr>
                        <a:t>CNT_CHILDREN</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a:solidFill>
                            <a:srgbClr val="000000"/>
                          </a:solidFill>
                          <a:effectLst/>
                          <a:latin typeface="Calibri" panose="020F0502020204030204" pitchFamily="34" charset="0"/>
                        </a:rPr>
                        <a:t>AMT_INCOME_TOTAL</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a:solidFill>
                            <a:srgbClr val="000000"/>
                          </a:solidFill>
                          <a:effectLst/>
                          <a:latin typeface="Calibri" panose="020F0502020204030204" pitchFamily="34" charset="0"/>
                        </a:rPr>
                        <a:t>AMT_CREDIT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a:solidFill>
                            <a:srgbClr val="000000"/>
                          </a:solidFill>
                          <a:effectLst/>
                          <a:latin typeface="Calibri" panose="020F0502020204030204" pitchFamily="34" charset="0"/>
                        </a:rPr>
                        <a:t>REGION_POPULATION_RELATIVE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a:solidFill>
                            <a:srgbClr val="000000"/>
                          </a:solidFill>
                          <a:effectLst/>
                          <a:latin typeface="Calibri" panose="020F0502020204030204" pitchFamily="34" charset="0"/>
                        </a:rPr>
                        <a:t>DAYS_BIRTH (Years)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a:solidFill>
                            <a:srgbClr val="000000"/>
                          </a:solidFill>
                          <a:effectLst/>
                          <a:latin typeface="Calibri" panose="020F0502020204030204" pitchFamily="34" charset="0"/>
                        </a:rPr>
                        <a:t>DAYS_EMPLOYED (Years)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a:solidFill>
                            <a:srgbClr val="000000"/>
                          </a:solidFill>
                          <a:effectLst/>
                          <a:latin typeface="Calibri" panose="020F0502020204030204" pitchFamily="34" charset="0"/>
                        </a:rPr>
                        <a:t>DAYS_ID_PUBLISH (Years)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1" i="0" u="none" strike="noStrike" dirty="0">
                          <a:solidFill>
                            <a:srgbClr val="000000"/>
                          </a:solidFill>
                          <a:effectLst/>
                          <a:latin typeface="Calibri" panose="020F0502020204030204" pitchFamily="34" charset="0"/>
                        </a:rPr>
                        <a:t>REGION_RATING_CLIENT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666338"/>
                  </a:ext>
                </a:extLst>
              </a:tr>
            </a:tbl>
          </a:graphicData>
        </a:graphic>
      </p:graphicFrame>
      <p:sp>
        <p:nvSpPr>
          <p:cNvPr id="6" name="TextBox 5">
            <a:extLst>
              <a:ext uri="{FF2B5EF4-FFF2-40B4-BE49-F238E27FC236}">
                <a16:creationId xmlns:a16="http://schemas.microsoft.com/office/drawing/2014/main" id="{37A87D14-4B6C-5978-D36D-E46FC08D51B9}"/>
              </a:ext>
            </a:extLst>
          </p:cNvPr>
          <p:cNvSpPr txBox="1"/>
          <p:nvPr/>
        </p:nvSpPr>
        <p:spPr>
          <a:xfrm>
            <a:off x="605726" y="3429000"/>
            <a:ext cx="2743200" cy="2308324"/>
          </a:xfrm>
          <a:prstGeom prst="rect">
            <a:avLst/>
          </a:prstGeom>
          <a:noFill/>
        </p:spPr>
        <p:txBody>
          <a:bodyPr wrap="square" rtlCol="0">
            <a:spAutoFit/>
          </a:bodyPr>
          <a:lstStyle/>
          <a:p>
            <a:r>
              <a:rPr lang="en-US" sz="1800" dirty="0">
                <a:solidFill>
                  <a:schemeClr val="tx1">
                    <a:lumMod val="95000"/>
                    <a:lumOff val="5000"/>
                  </a:schemeClr>
                </a:solidFill>
                <a:effectLst/>
                <a:ea typeface="Times New Roman" panose="02020603050405020304" pitchFamily="18" charset="0"/>
              </a:rPr>
              <a:t>The heat map in the above slide shows the correlations between the different variables for the target (0) that is applicants with no payment difficulties.</a:t>
            </a:r>
            <a:endParaRPr lang="en-IN" sz="1800" dirty="0">
              <a:solidFill>
                <a:schemeClr val="tx1">
                  <a:lumMod val="95000"/>
                  <a:lumOff val="5000"/>
                </a:schemeClr>
              </a:solidFill>
              <a:effectLst/>
              <a:ea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23B90B36-4B4F-8B63-0F65-73B06CA0C49C}"/>
              </a:ext>
            </a:extLst>
          </p:cNvPr>
          <p:cNvSpPr txBox="1"/>
          <p:nvPr/>
        </p:nvSpPr>
        <p:spPr>
          <a:xfrm>
            <a:off x="4104468" y="3417376"/>
            <a:ext cx="3518116" cy="2557623"/>
          </a:xfrm>
          <a:prstGeom prst="rect">
            <a:avLst/>
          </a:prstGeom>
          <a:noFill/>
        </p:spPr>
        <p:txBody>
          <a:bodyPr wrap="square" rtlCol="0">
            <a:spAutoFit/>
          </a:bodyPr>
          <a:lstStyle/>
          <a:p>
            <a:pPr marL="288925">
              <a:lnSpc>
                <a:spcPct val="115000"/>
              </a:lnSpc>
              <a:spcBef>
                <a:spcPts val="5"/>
              </a:spcBef>
              <a:spcAft>
                <a:spcPts val="0"/>
              </a:spcAft>
            </a:pPr>
            <a:r>
              <a:rPr lang="en-US" sz="1800" dirty="0">
                <a:solidFill>
                  <a:schemeClr val="tx1">
                    <a:lumMod val="95000"/>
                    <a:lumOff val="5000"/>
                  </a:schemeClr>
                </a:solidFill>
                <a:effectLst/>
                <a:ea typeface="Times New Roman" panose="02020603050405020304" pitchFamily="18" charset="0"/>
              </a:rPr>
              <a:t>The color scheme used for the heat map in the above slide is green to white which indicates the strongest correlations are in green and the weakest correlations being in whites.</a:t>
            </a:r>
            <a:endParaRPr lang="en-IN" sz="1800" dirty="0">
              <a:solidFill>
                <a:schemeClr val="tx1">
                  <a:lumMod val="95000"/>
                  <a:lumOff val="5000"/>
                </a:schemeClr>
              </a:solidFill>
              <a:effectLst/>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C748EE3A-4740-5759-6DC5-25C2C6C2362A}"/>
              </a:ext>
            </a:extLst>
          </p:cNvPr>
          <p:cNvSpPr txBox="1"/>
          <p:nvPr/>
        </p:nvSpPr>
        <p:spPr>
          <a:xfrm>
            <a:off x="7780149" y="3344218"/>
            <a:ext cx="4138048" cy="2906693"/>
          </a:xfrm>
          <a:prstGeom prst="rect">
            <a:avLst/>
          </a:prstGeom>
          <a:noFill/>
        </p:spPr>
        <p:txBody>
          <a:bodyPr wrap="square" rtlCol="0">
            <a:spAutoFit/>
          </a:bodyPr>
          <a:lstStyle/>
          <a:p>
            <a:pPr marL="282575" marR="389890" algn="just">
              <a:lnSpc>
                <a:spcPct val="115000"/>
              </a:lnSpc>
              <a:spcBef>
                <a:spcPts val="1240"/>
              </a:spcBef>
              <a:spcAft>
                <a:spcPts val="0"/>
              </a:spcAft>
            </a:pPr>
            <a:r>
              <a:rPr lang="en-US" sz="1800" dirty="0">
                <a:solidFill>
                  <a:schemeClr val="tx1">
                    <a:lumMod val="95000"/>
                    <a:lumOff val="5000"/>
                  </a:schemeClr>
                </a:solidFill>
                <a:effectLst/>
                <a:ea typeface="Times New Roman" panose="02020603050405020304" pitchFamily="18" charset="0"/>
              </a:rPr>
              <a:t>The most relevant correlations can be seen between the variables are:</a:t>
            </a:r>
            <a:endParaRPr lang="en-IN" sz="1800" dirty="0">
              <a:solidFill>
                <a:schemeClr val="tx1">
                  <a:lumMod val="95000"/>
                  <a:lumOff val="5000"/>
                </a:schemeClr>
              </a:solidFill>
              <a:effectLst/>
              <a:ea typeface="Times New Roman" panose="02020603050405020304" pitchFamily="18" charset="0"/>
            </a:endParaRPr>
          </a:p>
          <a:p>
            <a:pPr marL="342900" marR="715645" lvl="0" indent="-342900">
              <a:lnSpc>
                <a:spcPct val="113000"/>
              </a:lnSpc>
              <a:spcBef>
                <a:spcPts val="30"/>
              </a:spcBef>
              <a:spcAft>
                <a:spcPts val="0"/>
              </a:spcAft>
              <a:buClr>
                <a:srgbClr val="082A75"/>
              </a:buClr>
              <a:buSzPts val="1000"/>
              <a:buFont typeface="Symbol" panose="05050102010706020507" pitchFamily="18" charset="2"/>
              <a:buChar char=""/>
              <a:tabLst>
                <a:tab pos="739775" algn="l"/>
                <a:tab pos="740410" algn="l"/>
              </a:tabLst>
            </a:pPr>
            <a:r>
              <a:rPr lang="en-US" sz="1800" dirty="0">
                <a:solidFill>
                  <a:schemeClr val="tx1">
                    <a:lumMod val="95000"/>
                    <a:lumOff val="5000"/>
                  </a:schemeClr>
                </a:solidFill>
                <a:effectLst/>
                <a:ea typeface="Symbol" panose="05050102010706020507" pitchFamily="18" charset="2"/>
                <a:cs typeface="Symbol" panose="05050102010706020507" pitchFamily="18" charset="2"/>
              </a:rPr>
              <a:t>AMT_TOTAL_INCOME </a:t>
            </a:r>
            <a:r>
              <a:rPr lang="en-US" sz="1800" spc="-30" dirty="0">
                <a:solidFill>
                  <a:schemeClr val="tx1">
                    <a:lumMod val="95000"/>
                    <a:lumOff val="5000"/>
                  </a:schemeClr>
                </a:solidFill>
                <a:effectLst/>
                <a:ea typeface="Symbol" panose="05050102010706020507" pitchFamily="18" charset="2"/>
                <a:cs typeface="Symbol" panose="05050102010706020507" pitchFamily="18" charset="2"/>
              </a:rPr>
              <a:t>to </a:t>
            </a:r>
            <a:r>
              <a:rPr lang="en-US" sz="1800" dirty="0">
                <a:solidFill>
                  <a:schemeClr val="tx1">
                    <a:lumMod val="95000"/>
                    <a:lumOff val="5000"/>
                  </a:schemeClr>
                </a:solidFill>
                <a:effectLst/>
                <a:ea typeface="Symbol" panose="05050102010706020507" pitchFamily="18" charset="2"/>
                <a:cs typeface="Symbol" panose="05050102010706020507" pitchFamily="18" charset="2"/>
              </a:rPr>
              <a:t>AMT_CREDIT</a:t>
            </a:r>
            <a:endParaRPr lang="en-IN" sz="1800" dirty="0">
              <a:solidFill>
                <a:schemeClr val="tx1">
                  <a:lumMod val="95000"/>
                  <a:lumOff val="5000"/>
                </a:schemeClr>
              </a:solidFill>
              <a:effectLst/>
              <a:ea typeface="Symbol" panose="05050102010706020507" pitchFamily="18" charset="2"/>
              <a:cs typeface="Symbol" panose="05050102010706020507" pitchFamily="18" charset="2"/>
            </a:endParaRPr>
          </a:p>
          <a:p>
            <a:pPr marL="342900" marR="941705" lvl="0" indent="-342900">
              <a:lnSpc>
                <a:spcPct val="113000"/>
              </a:lnSpc>
              <a:spcBef>
                <a:spcPts val="5"/>
              </a:spcBef>
              <a:buClr>
                <a:srgbClr val="082A75"/>
              </a:buClr>
              <a:buSzPts val="1000"/>
              <a:buFont typeface="Symbol" panose="05050102010706020507" pitchFamily="18" charset="2"/>
              <a:buChar char=""/>
              <a:tabLst>
                <a:tab pos="739775" algn="l"/>
                <a:tab pos="740410" algn="l"/>
              </a:tabLst>
            </a:pPr>
            <a:r>
              <a:rPr lang="en-US" sz="1800" dirty="0">
                <a:solidFill>
                  <a:schemeClr val="tx1">
                    <a:lumMod val="95000"/>
                    <a:lumOff val="5000"/>
                  </a:schemeClr>
                </a:solidFill>
                <a:effectLst/>
                <a:ea typeface="Symbol" panose="05050102010706020507" pitchFamily="18" charset="2"/>
                <a:cs typeface="Symbol" panose="05050102010706020507" pitchFamily="18" charset="2"/>
              </a:rPr>
              <a:t>DAYS_EMPLOYED </a:t>
            </a:r>
            <a:r>
              <a:rPr lang="en-US" sz="1800" spc="-30" dirty="0">
                <a:solidFill>
                  <a:schemeClr val="tx1">
                    <a:lumMod val="95000"/>
                    <a:lumOff val="5000"/>
                  </a:schemeClr>
                </a:solidFill>
                <a:effectLst/>
                <a:ea typeface="Symbol" panose="05050102010706020507" pitchFamily="18" charset="2"/>
                <a:cs typeface="Symbol" panose="05050102010706020507" pitchFamily="18" charset="2"/>
              </a:rPr>
              <a:t>to </a:t>
            </a:r>
            <a:r>
              <a:rPr lang="en-US" sz="1800" dirty="0">
                <a:solidFill>
                  <a:schemeClr val="tx1">
                    <a:lumMod val="95000"/>
                    <a:lumOff val="5000"/>
                  </a:schemeClr>
                </a:solidFill>
                <a:effectLst/>
                <a:ea typeface="Symbol" panose="05050102010706020507" pitchFamily="18" charset="2"/>
                <a:cs typeface="Symbol" panose="05050102010706020507" pitchFamily="18" charset="2"/>
              </a:rPr>
              <a:t>DAYS_BIRTH</a:t>
            </a:r>
            <a:endParaRPr lang="en-IN" sz="1800" dirty="0">
              <a:solidFill>
                <a:schemeClr val="tx1">
                  <a:lumMod val="95000"/>
                  <a:lumOff val="5000"/>
                </a:schemeClr>
              </a:solidFill>
              <a:effectLst/>
              <a:ea typeface="Symbol" panose="05050102010706020507" pitchFamily="18" charset="2"/>
              <a:cs typeface="Symbol" panose="05050102010706020507" pitchFamily="18" charset="2"/>
            </a:endParaRPr>
          </a:p>
          <a:p>
            <a:pPr marL="342900" marR="394335" lvl="0" indent="-342900">
              <a:lnSpc>
                <a:spcPct val="117000"/>
              </a:lnSpc>
              <a:spcBef>
                <a:spcPts val="5"/>
              </a:spcBef>
              <a:buClr>
                <a:srgbClr val="082A75"/>
              </a:buClr>
              <a:buSzPts val="1000"/>
              <a:buFont typeface="Symbol" panose="05050102010706020507" pitchFamily="18" charset="2"/>
              <a:buChar char=""/>
              <a:tabLst>
                <a:tab pos="739775" algn="l"/>
                <a:tab pos="740410" algn="l"/>
              </a:tabLst>
            </a:pPr>
            <a:r>
              <a:rPr lang="en-US" sz="1800" dirty="0">
                <a:solidFill>
                  <a:schemeClr val="tx1">
                    <a:lumMod val="95000"/>
                    <a:lumOff val="5000"/>
                  </a:schemeClr>
                </a:solidFill>
                <a:effectLst/>
                <a:ea typeface="Symbol" panose="05050102010706020507" pitchFamily="18" charset="2"/>
                <a:cs typeface="Symbol" panose="05050102010706020507" pitchFamily="18" charset="2"/>
              </a:rPr>
              <a:t>REGION_POPULATION_RELA TIVE to</a:t>
            </a:r>
            <a:r>
              <a:rPr lang="en-US" sz="1800" spc="-15" dirty="0">
                <a:solidFill>
                  <a:schemeClr val="tx1">
                    <a:lumMod val="95000"/>
                    <a:lumOff val="5000"/>
                  </a:schemeClr>
                </a:solidFill>
                <a:effectLst/>
                <a:ea typeface="Symbol" panose="05050102010706020507" pitchFamily="18" charset="2"/>
                <a:cs typeface="Symbol" panose="05050102010706020507" pitchFamily="18" charset="2"/>
              </a:rPr>
              <a:t> </a:t>
            </a:r>
            <a:r>
              <a:rPr lang="en-US" sz="1800" dirty="0">
                <a:solidFill>
                  <a:schemeClr val="tx1">
                    <a:lumMod val="95000"/>
                    <a:lumOff val="5000"/>
                  </a:schemeClr>
                </a:solidFill>
                <a:effectLst/>
                <a:ea typeface="Symbol" panose="05050102010706020507" pitchFamily="18" charset="2"/>
                <a:cs typeface="Symbol" panose="05050102010706020507" pitchFamily="18" charset="2"/>
              </a:rPr>
              <a:t>AMT_INCOME_TOTAL</a:t>
            </a:r>
            <a:endParaRPr lang="en-IN" sz="1800" dirty="0">
              <a:solidFill>
                <a:schemeClr val="tx1">
                  <a:lumMod val="95000"/>
                  <a:lumOff val="5000"/>
                </a:schemeClr>
              </a:solidFill>
              <a:effectLst/>
              <a:ea typeface="Symbol" panose="05050102010706020507" pitchFamily="18" charset="2"/>
              <a:cs typeface="Symbol" panose="05050102010706020507" pitchFamily="18" charset="2"/>
            </a:endParaRPr>
          </a:p>
          <a:p>
            <a:endParaRPr lang="en-IN" dirty="0"/>
          </a:p>
        </p:txBody>
      </p:sp>
      <p:sp>
        <p:nvSpPr>
          <p:cNvPr id="10" name="TextBox 9">
            <a:extLst>
              <a:ext uri="{FF2B5EF4-FFF2-40B4-BE49-F238E27FC236}">
                <a16:creationId xmlns:a16="http://schemas.microsoft.com/office/drawing/2014/main" id="{3842B9E4-7569-465B-0B03-53F04988BBE2}"/>
              </a:ext>
            </a:extLst>
          </p:cNvPr>
          <p:cNvSpPr txBox="1"/>
          <p:nvPr/>
        </p:nvSpPr>
        <p:spPr>
          <a:xfrm>
            <a:off x="86533" y="601826"/>
            <a:ext cx="8658385" cy="400110"/>
          </a:xfrm>
          <a:prstGeom prst="rect">
            <a:avLst/>
          </a:prstGeom>
          <a:noFill/>
        </p:spPr>
        <p:txBody>
          <a:bodyPr wrap="square">
            <a:spAutoFit/>
          </a:bodyPr>
          <a:lstStyle/>
          <a:p>
            <a:pPr marL="433070">
              <a:spcBef>
                <a:spcPts val="1190"/>
              </a:spcBef>
              <a:spcAft>
                <a:spcPts val="0"/>
              </a:spcAft>
            </a:pPr>
            <a:r>
              <a:rPr lang="en-US" sz="2000" b="1" dirty="0">
                <a:solidFill>
                  <a:srgbClr val="051F56"/>
                </a:solidFill>
                <a:effectLst/>
                <a:highlight>
                  <a:srgbClr val="C0C0C0"/>
                </a:highlight>
                <a:ea typeface="Times New Roman" panose="02020603050405020304" pitchFamily="18" charset="0"/>
                <a:cs typeface="Times New Roman" panose="02020603050405020304" pitchFamily="18" charset="0"/>
              </a:rPr>
              <a:t>CORRELATIONS FOR APPLICANTS WITH PAYMENT DIFFICULTIES</a:t>
            </a:r>
            <a:endParaRPr lang="en-IN" sz="2000" dirty="0">
              <a:effectLst/>
              <a:highlight>
                <a:srgbClr val="C0C0C0"/>
              </a:highlight>
              <a:ea typeface="Times New Roman" panose="02020603050405020304" pitchFamily="18" charset="0"/>
            </a:endParaRPr>
          </a:p>
        </p:txBody>
      </p:sp>
    </p:spTree>
    <p:extLst>
      <p:ext uri="{BB962C8B-B14F-4D97-AF65-F5344CB8AC3E}">
        <p14:creationId xmlns:p14="http://schemas.microsoft.com/office/powerpoint/2010/main" val="337871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535E-231B-4F07-57BF-A44142B48783}"/>
              </a:ext>
            </a:extLst>
          </p:cNvPr>
          <p:cNvSpPr>
            <a:spLocks noGrp="1"/>
          </p:cNvSpPr>
          <p:nvPr>
            <p:ph type="title"/>
          </p:nvPr>
        </p:nvSpPr>
        <p:spPr/>
        <p:txBody>
          <a:bodyPr/>
          <a:lstStyle/>
          <a:p>
            <a:r>
              <a:rPr lang="en-US" dirty="0">
                <a:solidFill>
                  <a:schemeClr val="accent4">
                    <a:lumMod val="75000"/>
                  </a:schemeClr>
                </a:solidFill>
              </a:rPr>
              <a:t>RESULT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8BCC1BD-1DC1-D569-C1F9-EDB8CF520648}"/>
              </a:ext>
            </a:extLst>
          </p:cNvPr>
          <p:cNvSpPr>
            <a:spLocks noGrp="1"/>
          </p:cNvSpPr>
          <p:nvPr>
            <p:ph idx="1"/>
          </p:nvPr>
        </p:nvSpPr>
        <p:spPr/>
        <p:txBody>
          <a:bodyPr>
            <a:normAutofit/>
          </a:bodyPr>
          <a:lstStyle/>
          <a:p>
            <a:pPr marL="137160" marR="731520" indent="0" algn="just">
              <a:lnSpc>
                <a:spcPct val="115000"/>
              </a:lnSpc>
              <a:spcBef>
                <a:spcPts val="1080"/>
              </a:spcBef>
              <a:spcAft>
                <a:spcPts val="0"/>
              </a:spcAft>
              <a:buNone/>
            </a:pPr>
            <a:r>
              <a:rPr lang="en-US" sz="1900" dirty="0">
                <a:solidFill>
                  <a:schemeClr val="bg2">
                    <a:lumMod val="10000"/>
                  </a:schemeClr>
                </a:solidFill>
                <a:effectLst/>
                <a:ea typeface="Times New Roman" panose="02020603050405020304" pitchFamily="18" charset="0"/>
              </a:rPr>
              <a:t>This project helps in handling the large datasets. </a:t>
            </a:r>
            <a:r>
              <a:rPr lang="en-US" sz="1900" spc="-15" dirty="0">
                <a:solidFill>
                  <a:schemeClr val="bg2">
                    <a:lumMod val="10000"/>
                  </a:schemeClr>
                </a:solidFill>
                <a:effectLst/>
                <a:ea typeface="Times New Roman" panose="02020603050405020304" pitchFamily="18" charset="0"/>
              </a:rPr>
              <a:t>How</a:t>
            </a:r>
            <a:r>
              <a:rPr lang="en-US" sz="1900" spc="520" dirty="0">
                <a:solidFill>
                  <a:schemeClr val="bg2">
                    <a:lumMod val="10000"/>
                  </a:schemeClr>
                </a:solidFill>
                <a:effectLst/>
                <a:ea typeface="Times New Roman" panose="02020603050405020304" pitchFamily="18" charset="0"/>
              </a:rPr>
              <a:t> </a:t>
            </a:r>
            <a:r>
              <a:rPr lang="en-US" sz="1900" dirty="0">
                <a:solidFill>
                  <a:schemeClr val="bg2">
                    <a:lumMod val="10000"/>
                  </a:schemeClr>
                </a:solidFill>
                <a:effectLst/>
                <a:ea typeface="Times New Roman" panose="02020603050405020304" pitchFamily="18" charset="0"/>
              </a:rPr>
              <a:t>exploratory data analysis can be applied to large datasets. When dealing with the large datasets it is also important to select only those columns which are extremely useful to our analysis. Finding correlations columns can become very convenient while dealing with large datasets as it saves time selecting which columns should be considered for analysis. The project also helps in understanding the various terminologies used in the banking domain. The insight drawn from the project are as follows:</a:t>
            </a:r>
            <a:endParaRPr lang="en-IN" sz="1900" dirty="0">
              <a:solidFill>
                <a:schemeClr val="bg2">
                  <a:lumMod val="10000"/>
                </a:schemeClr>
              </a:solidFill>
              <a:effectLst/>
              <a:ea typeface="Times New Roman" panose="02020603050405020304" pitchFamily="18" charset="0"/>
            </a:endParaRPr>
          </a:p>
          <a:p>
            <a:pPr marL="0" indent="0">
              <a:buNone/>
            </a:pPr>
            <a:r>
              <a:rPr lang="en-US" sz="1900" dirty="0">
                <a:solidFill>
                  <a:schemeClr val="bg2">
                    <a:lumMod val="10000"/>
                  </a:schemeClr>
                </a:solidFill>
                <a:effectLst/>
                <a:ea typeface="Times New Roman" panose="02020603050405020304" pitchFamily="18" charset="0"/>
              </a:rPr>
              <a:t> </a:t>
            </a:r>
            <a:endParaRPr lang="en-IN" sz="1900" dirty="0">
              <a:solidFill>
                <a:schemeClr val="bg2">
                  <a:lumMod val="10000"/>
                </a:schemeClr>
              </a:solidFill>
              <a:effectLst/>
              <a:ea typeface="Times New Roman" panose="02020603050405020304" pitchFamily="18" charset="0"/>
            </a:endParaRPr>
          </a:p>
          <a:p>
            <a:pPr marR="734060" lvl="1" algn="just">
              <a:lnSpc>
                <a:spcPct val="115000"/>
              </a:lnSpc>
              <a:spcBef>
                <a:spcPts val="5"/>
              </a:spcBef>
              <a:spcAft>
                <a:spcPts val="0"/>
              </a:spcAft>
              <a:buClr>
                <a:srgbClr val="0E0D29"/>
              </a:buClr>
              <a:buSzPts val="2100"/>
              <a:tabLst>
                <a:tab pos="823595" algn="l"/>
              </a:tabLst>
            </a:pPr>
            <a:r>
              <a:rPr lang="en-US" sz="1900" spc="45" dirty="0">
                <a:solidFill>
                  <a:schemeClr val="bg2">
                    <a:lumMod val="10000"/>
                  </a:schemeClr>
                </a:solidFill>
                <a:effectLst/>
                <a:ea typeface="Wingdings" panose="05000000000000000000" pitchFamily="2" charset="2"/>
                <a:cs typeface="Wingdings" panose="05000000000000000000" pitchFamily="2" charset="2"/>
              </a:rPr>
              <a:t>Applicants drawing higher income were offered higher loan amount by the</a:t>
            </a:r>
            <a:r>
              <a:rPr lang="en-US" sz="1900" spc="-45"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bank.</a:t>
            </a:r>
            <a:endParaRPr lang="en-IN" sz="1900" spc="45" dirty="0">
              <a:solidFill>
                <a:schemeClr val="bg2">
                  <a:lumMod val="10000"/>
                </a:schemeClr>
              </a:solidFill>
              <a:effectLst/>
              <a:ea typeface="Wingdings" panose="05000000000000000000" pitchFamily="2" charset="2"/>
              <a:cs typeface="Wingdings" panose="05000000000000000000" pitchFamily="2" charset="2"/>
            </a:endParaRPr>
          </a:p>
          <a:p>
            <a:pPr marR="725805" lvl="1" algn="just">
              <a:lnSpc>
                <a:spcPct val="115000"/>
              </a:lnSpc>
              <a:spcBef>
                <a:spcPts val="5"/>
              </a:spcBef>
              <a:spcAft>
                <a:spcPts val="0"/>
              </a:spcAft>
              <a:buClr>
                <a:srgbClr val="0E0D29"/>
              </a:buClr>
              <a:buSzPts val="2100"/>
              <a:tabLst>
                <a:tab pos="823595" algn="l"/>
              </a:tabLst>
            </a:pPr>
            <a:r>
              <a:rPr lang="en-US" sz="1900" spc="45" dirty="0">
                <a:solidFill>
                  <a:schemeClr val="bg2">
                    <a:lumMod val="10000"/>
                  </a:schemeClr>
                </a:solidFill>
                <a:effectLst/>
                <a:ea typeface="Wingdings" panose="05000000000000000000" pitchFamily="2" charset="2"/>
                <a:cs typeface="Wingdings" panose="05000000000000000000" pitchFamily="2" charset="2"/>
              </a:rPr>
              <a:t>Majority of applicants drawn an income range between</a:t>
            </a:r>
            <a:r>
              <a:rPr lang="en-US" sz="1900" spc="-55"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1.25</a:t>
            </a:r>
            <a:r>
              <a:rPr lang="en-US" sz="1900" spc="-5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Lacs</a:t>
            </a:r>
            <a:r>
              <a:rPr lang="en-US" sz="1900" spc="-25"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a:t>
            </a:r>
            <a:r>
              <a:rPr lang="en-US" sz="1900" spc="-5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1.5</a:t>
            </a:r>
            <a:r>
              <a:rPr lang="en-US" sz="1900" spc="-5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Lacs,</a:t>
            </a:r>
            <a:r>
              <a:rPr lang="en-US" sz="1900" spc="-5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also</a:t>
            </a:r>
            <a:r>
              <a:rPr lang="en-US" sz="1900" spc="-4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the</a:t>
            </a:r>
            <a:r>
              <a:rPr lang="en-US" sz="1900" spc="-45"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defaults</a:t>
            </a:r>
            <a:r>
              <a:rPr lang="en-US" sz="1900" spc="-4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drawn income between the same</a:t>
            </a:r>
            <a:r>
              <a:rPr lang="en-US" sz="1900" spc="-4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range.</a:t>
            </a:r>
            <a:endParaRPr lang="en-IN" sz="1900" spc="45" dirty="0">
              <a:solidFill>
                <a:schemeClr val="bg2">
                  <a:lumMod val="10000"/>
                </a:schemeClr>
              </a:solidFill>
              <a:effectLst/>
              <a:ea typeface="Wingdings" panose="05000000000000000000" pitchFamily="2" charset="2"/>
              <a:cs typeface="Wingdings" panose="05000000000000000000" pitchFamily="2" charset="2"/>
            </a:endParaRPr>
          </a:p>
          <a:p>
            <a:pPr marR="730885" lvl="1" algn="just">
              <a:lnSpc>
                <a:spcPct val="117000"/>
              </a:lnSpc>
              <a:spcBef>
                <a:spcPts val="5"/>
              </a:spcBef>
              <a:spcAft>
                <a:spcPts val="0"/>
              </a:spcAft>
              <a:buClr>
                <a:srgbClr val="0E0D29"/>
              </a:buClr>
              <a:buSzPts val="2100"/>
              <a:tabLst>
                <a:tab pos="823595" algn="l"/>
              </a:tabLst>
            </a:pPr>
            <a:r>
              <a:rPr lang="en-US" sz="1900" spc="45" dirty="0">
                <a:solidFill>
                  <a:schemeClr val="bg2">
                    <a:lumMod val="10000"/>
                  </a:schemeClr>
                </a:solidFill>
                <a:effectLst/>
                <a:ea typeface="Wingdings" panose="05000000000000000000" pitchFamily="2" charset="2"/>
                <a:cs typeface="Wingdings" panose="05000000000000000000" pitchFamily="2" charset="2"/>
              </a:rPr>
              <a:t>Majority</a:t>
            </a:r>
            <a:r>
              <a:rPr lang="en-US" sz="1900" spc="-8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of</a:t>
            </a:r>
            <a:r>
              <a:rPr lang="en-US" sz="1900" spc="-4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applicants</a:t>
            </a:r>
            <a:r>
              <a:rPr lang="en-US" sz="1900" spc="-4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were</a:t>
            </a:r>
            <a:r>
              <a:rPr lang="en-US" sz="1900" spc="-7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offered</a:t>
            </a:r>
            <a:r>
              <a:rPr lang="en-US" sz="1900" spc="-7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loans</a:t>
            </a:r>
            <a:r>
              <a:rPr lang="en-US" sz="1900" spc="-65"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in</a:t>
            </a:r>
            <a:r>
              <a:rPr lang="en-US" sz="1900" spc="-5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the</a:t>
            </a:r>
            <a:r>
              <a:rPr lang="en-US" sz="1900" spc="-45"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credit range of 9 Lacs and</a:t>
            </a:r>
            <a:r>
              <a:rPr lang="en-US" sz="1900" spc="-40" dirty="0">
                <a:solidFill>
                  <a:schemeClr val="bg2">
                    <a:lumMod val="10000"/>
                  </a:schemeClr>
                </a:solidFill>
                <a:effectLst/>
                <a:ea typeface="Wingdings" panose="05000000000000000000" pitchFamily="2" charset="2"/>
                <a:cs typeface="Wingdings" panose="05000000000000000000" pitchFamily="2" charset="2"/>
              </a:rPr>
              <a:t> </a:t>
            </a:r>
            <a:r>
              <a:rPr lang="en-US" sz="1900" spc="45" dirty="0">
                <a:solidFill>
                  <a:schemeClr val="bg2">
                    <a:lumMod val="10000"/>
                  </a:schemeClr>
                </a:solidFill>
                <a:effectLst/>
                <a:ea typeface="Wingdings" panose="05000000000000000000" pitchFamily="2" charset="2"/>
                <a:cs typeface="Wingdings" panose="05000000000000000000" pitchFamily="2" charset="2"/>
              </a:rPr>
              <a:t>above.</a:t>
            </a:r>
            <a:endParaRPr lang="en-IN" sz="1900" spc="45" dirty="0">
              <a:solidFill>
                <a:schemeClr val="bg2">
                  <a:lumMod val="10000"/>
                </a:schemeClr>
              </a:solidFill>
              <a:effectLst/>
              <a:ea typeface="Wingdings" panose="05000000000000000000" pitchFamily="2" charset="2"/>
              <a:cs typeface="Wingdings" panose="05000000000000000000" pitchFamily="2" charset="2"/>
            </a:endParaRPr>
          </a:p>
          <a:p>
            <a:endParaRPr lang="en-IN" dirty="0"/>
          </a:p>
        </p:txBody>
      </p:sp>
    </p:spTree>
    <p:extLst>
      <p:ext uri="{BB962C8B-B14F-4D97-AF65-F5344CB8AC3E}">
        <p14:creationId xmlns:p14="http://schemas.microsoft.com/office/powerpoint/2010/main" val="202154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99AF-6712-D000-FDDA-83F39967B98C}"/>
              </a:ext>
            </a:extLst>
          </p:cNvPr>
          <p:cNvSpPr>
            <a:spLocks noGrp="1"/>
          </p:cNvSpPr>
          <p:nvPr>
            <p:ph type="title"/>
          </p:nvPr>
        </p:nvSpPr>
        <p:spPr>
          <a:xfrm>
            <a:off x="481739" y="179145"/>
            <a:ext cx="10515600" cy="1325563"/>
          </a:xfrm>
        </p:spPr>
        <p:txBody>
          <a:bodyPr>
            <a:normAutofit fontScale="90000"/>
          </a:bodyPr>
          <a:lstStyle/>
          <a:p>
            <a:r>
              <a:rPr lang="en-US" sz="4800" b="1" dirty="0">
                <a:solidFill>
                  <a:schemeClr val="accent4">
                    <a:lumMod val="75000"/>
                  </a:schemeClr>
                </a:solidFill>
                <a:effectLst/>
                <a:latin typeface="+mn-lt"/>
                <a:ea typeface="Arial" panose="020B0604020202020204" pitchFamily="34" charset="0"/>
              </a:rPr>
              <a:t>PROJECT DESCRIPTION</a:t>
            </a:r>
            <a:br>
              <a:rPr lang="en-IN" sz="1800" b="1"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CB87563-3956-4F74-7E0E-8E7DE898A189}"/>
              </a:ext>
            </a:extLst>
          </p:cNvPr>
          <p:cNvSpPr>
            <a:spLocks noGrp="1"/>
          </p:cNvSpPr>
          <p:nvPr>
            <p:ph idx="1"/>
          </p:nvPr>
        </p:nvSpPr>
        <p:spPr>
          <a:xfrm>
            <a:off x="481739" y="1019712"/>
            <a:ext cx="11228522" cy="5474077"/>
          </a:xfrm>
        </p:spPr>
        <p:txBody>
          <a:bodyPr>
            <a:normAutofit fontScale="85000" lnSpcReduction="20000"/>
          </a:bodyPr>
          <a:lstStyle/>
          <a:p>
            <a:pPr marL="267970" marR="361315" indent="0">
              <a:lnSpc>
                <a:spcPct val="115000"/>
              </a:lnSpc>
              <a:spcBef>
                <a:spcPts val="1715"/>
              </a:spcBef>
              <a:buNone/>
            </a:pPr>
            <a:r>
              <a:rPr lang="en-US" sz="2100" b="1" dirty="0">
                <a:solidFill>
                  <a:srgbClr val="0E0D29"/>
                </a:solidFill>
                <a:effectLst/>
                <a:ea typeface="Times New Roman" panose="02020603050405020304" pitchFamily="18" charset="0"/>
              </a:rPr>
              <a:t>This project aims at analyzing the risk appetite of banks. When the company receives a loan application, the company must decide for loan</a:t>
            </a:r>
            <a:r>
              <a:rPr lang="en-US" sz="2100" b="1" spc="-5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approval</a:t>
            </a:r>
            <a:r>
              <a:rPr lang="en-US" sz="2100" b="1" spc="-1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based</a:t>
            </a:r>
            <a:r>
              <a:rPr lang="en-US" sz="2100" b="1" spc="-3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on</a:t>
            </a:r>
            <a:r>
              <a:rPr lang="en-US" sz="2100" b="1" spc="-5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the</a:t>
            </a:r>
            <a:r>
              <a:rPr lang="en-US" sz="2100" b="1" spc="-2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applicant’s</a:t>
            </a:r>
            <a:r>
              <a:rPr lang="en-US" sz="2100" b="1" spc="-2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profile.</a:t>
            </a:r>
            <a:r>
              <a:rPr lang="en-US" sz="2100" b="1" spc="-30" dirty="0">
                <a:solidFill>
                  <a:srgbClr val="0E0D29"/>
                </a:solidFill>
                <a:effectLst/>
                <a:ea typeface="Times New Roman" panose="02020603050405020304" pitchFamily="18" charset="0"/>
              </a:rPr>
              <a:t> </a:t>
            </a:r>
            <a:r>
              <a:rPr lang="en-US" sz="2100" b="1" spc="-45" dirty="0">
                <a:solidFill>
                  <a:srgbClr val="0E0D29"/>
                </a:solidFill>
                <a:effectLst/>
                <a:ea typeface="Times New Roman" panose="02020603050405020304" pitchFamily="18" charset="0"/>
              </a:rPr>
              <a:t>Two</a:t>
            </a:r>
            <a:r>
              <a:rPr lang="en-US" sz="2100" b="1" spc="-5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types</a:t>
            </a:r>
            <a:r>
              <a:rPr lang="en-US" sz="2100" b="1" spc="-4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of</a:t>
            </a:r>
            <a:r>
              <a:rPr lang="en-US" sz="2100" b="1" spc="-3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risks</a:t>
            </a:r>
            <a:r>
              <a:rPr lang="en-US" sz="2100" b="1" spc="-4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are associated with the bank’s</a:t>
            </a:r>
            <a:r>
              <a:rPr lang="en-US" sz="2100" b="1" spc="-4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decision:</a:t>
            </a:r>
            <a:endParaRPr lang="en-IN" sz="2100" b="1" dirty="0">
              <a:effectLst/>
              <a:ea typeface="Times New Roman" panose="02020603050405020304" pitchFamily="18" charset="0"/>
            </a:endParaRPr>
          </a:p>
          <a:p>
            <a:pPr marL="0" indent="0">
              <a:spcBef>
                <a:spcPts val="50"/>
              </a:spcBef>
              <a:buNone/>
            </a:pPr>
            <a:r>
              <a:rPr lang="en-US" sz="2100" b="1" dirty="0">
                <a:effectLst/>
                <a:ea typeface="Times New Roman" panose="02020603050405020304" pitchFamily="18" charset="0"/>
              </a:rPr>
              <a:t> </a:t>
            </a:r>
            <a:endParaRPr lang="en-IN" sz="2100" dirty="0">
              <a:effectLst/>
              <a:ea typeface="Times New Roman" panose="02020603050405020304" pitchFamily="18" charset="0"/>
            </a:endParaRPr>
          </a:p>
          <a:p>
            <a:pPr marR="654050" lvl="0">
              <a:spcBef>
                <a:spcPts val="5"/>
              </a:spcBef>
              <a:spcAft>
                <a:spcPts val="0"/>
              </a:spcAft>
              <a:buClr>
                <a:srgbClr val="0E0D29"/>
              </a:buClr>
              <a:buSzPts val="1800"/>
              <a:tabLst>
                <a:tab pos="953770" algn="l"/>
                <a:tab pos="954405" algn="l"/>
              </a:tabLst>
            </a:pPr>
            <a:r>
              <a:rPr lang="en-US" sz="2100" spc="-160" dirty="0">
                <a:solidFill>
                  <a:srgbClr val="0E0D29"/>
                </a:solidFill>
                <a:effectLst/>
                <a:ea typeface="Arial" panose="020B0604020202020204" pitchFamily="34" charset="0"/>
              </a:rPr>
              <a:t>If the applicant is likely to repay the loan, then not approving</a:t>
            </a:r>
            <a:r>
              <a:rPr lang="en-US" sz="2100" spc="-110" dirty="0">
                <a:solidFill>
                  <a:srgbClr val="0E0D29"/>
                </a:solidFill>
                <a:effectLst/>
                <a:ea typeface="Arial" panose="020B0604020202020204" pitchFamily="34" charset="0"/>
              </a:rPr>
              <a:t> </a:t>
            </a:r>
            <a:r>
              <a:rPr lang="en-US" sz="2100" spc="-160" dirty="0">
                <a:solidFill>
                  <a:srgbClr val="0E0D29"/>
                </a:solidFill>
                <a:effectLst/>
                <a:ea typeface="Arial" panose="020B0604020202020204" pitchFamily="34" charset="0"/>
              </a:rPr>
              <a:t>the loan results in a loss of business to the</a:t>
            </a:r>
            <a:r>
              <a:rPr lang="en-US" sz="2100" spc="-65" dirty="0">
                <a:solidFill>
                  <a:srgbClr val="0E0D29"/>
                </a:solidFill>
                <a:effectLst/>
                <a:ea typeface="Arial" panose="020B0604020202020204" pitchFamily="34" charset="0"/>
              </a:rPr>
              <a:t> </a:t>
            </a:r>
            <a:r>
              <a:rPr lang="en-US" sz="2100" spc="-25" dirty="0">
                <a:solidFill>
                  <a:srgbClr val="0E0D29"/>
                </a:solidFill>
                <a:effectLst/>
                <a:ea typeface="Arial" panose="020B0604020202020204" pitchFamily="34" charset="0"/>
              </a:rPr>
              <a:t>company.</a:t>
            </a:r>
            <a:endParaRPr lang="en-IN" sz="2100" spc="-160" dirty="0">
              <a:effectLst/>
              <a:ea typeface="Arial" panose="020B0604020202020204" pitchFamily="34" charset="0"/>
            </a:endParaRPr>
          </a:p>
          <a:p>
            <a:pPr marR="377825" lvl="0">
              <a:spcBef>
                <a:spcPts val="5"/>
              </a:spcBef>
              <a:spcAft>
                <a:spcPts val="0"/>
              </a:spcAft>
              <a:buClr>
                <a:srgbClr val="0E0D29"/>
              </a:buClr>
              <a:buSzPts val="1800"/>
              <a:tabLst>
                <a:tab pos="953770" algn="l"/>
                <a:tab pos="954405" algn="l"/>
              </a:tabLst>
            </a:pPr>
            <a:r>
              <a:rPr lang="en-US" sz="2100" spc="-160" dirty="0">
                <a:solidFill>
                  <a:srgbClr val="0E0D29"/>
                </a:solidFill>
                <a:effectLst/>
                <a:ea typeface="Arial" panose="020B0604020202020204" pitchFamily="34" charset="0"/>
              </a:rPr>
              <a:t>If the applicant is not likely to repay the loan, i.e., he/she is likely</a:t>
            </a:r>
            <a:r>
              <a:rPr lang="en-US" sz="2100" spc="-190" dirty="0">
                <a:solidFill>
                  <a:srgbClr val="0E0D29"/>
                </a:solidFill>
                <a:effectLst/>
                <a:ea typeface="Arial" panose="020B0604020202020204" pitchFamily="34" charset="0"/>
              </a:rPr>
              <a:t> </a:t>
            </a:r>
            <a:r>
              <a:rPr lang="en-US" sz="2100" spc="-160" dirty="0">
                <a:solidFill>
                  <a:srgbClr val="0E0D29"/>
                </a:solidFill>
                <a:effectLst/>
                <a:ea typeface="Arial" panose="020B0604020202020204" pitchFamily="34" charset="0"/>
              </a:rPr>
              <a:t>to default, then approving the loan may lead to a financial loss for the </a:t>
            </a:r>
            <a:r>
              <a:rPr lang="en-US" sz="2100" spc="-20" dirty="0">
                <a:solidFill>
                  <a:srgbClr val="0E0D29"/>
                </a:solidFill>
                <a:effectLst/>
                <a:ea typeface="Arial" panose="020B0604020202020204" pitchFamily="34" charset="0"/>
              </a:rPr>
              <a:t>company.</a:t>
            </a:r>
            <a:endParaRPr lang="en-IN" sz="2100" spc="-160" dirty="0">
              <a:effectLst/>
              <a:ea typeface="Arial" panose="020B0604020202020204" pitchFamily="34" charset="0"/>
            </a:endParaRPr>
          </a:p>
          <a:p>
            <a:pPr marL="0" indent="0">
              <a:spcBef>
                <a:spcPts val="35"/>
              </a:spcBef>
              <a:buNone/>
            </a:pPr>
            <a:endParaRPr lang="en-IN" sz="2100" dirty="0">
              <a:effectLst/>
              <a:ea typeface="Times New Roman" panose="02020603050405020304" pitchFamily="18" charset="0"/>
            </a:endParaRPr>
          </a:p>
          <a:p>
            <a:pPr marL="267970" marR="370840" indent="0">
              <a:lnSpc>
                <a:spcPct val="115000"/>
              </a:lnSpc>
              <a:spcAft>
                <a:spcPts val="0"/>
              </a:spcAft>
              <a:buNone/>
            </a:pPr>
            <a:r>
              <a:rPr lang="en-US" sz="2100" b="1" dirty="0">
                <a:solidFill>
                  <a:srgbClr val="0E0D29"/>
                </a:solidFill>
                <a:effectLst/>
                <a:ea typeface="Times New Roman" panose="02020603050405020304" pitchFamily="18" charset="0"/>
              </a:rPr>
              <a:t>The</a:t>
            </a:r>
            <a:r>
              <a:rPr lang="en-US" sz="2100" b="1" spc="-6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data</a:t>
            </a:r>
            <a:r>
              <a:rPr lang="en-US" sz="2100" b="1" spc="-9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given</a:t>
            </a:r>
            <a:r>
              <a:rPr lang="en-US" sz="2100" b="1" spc="-9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contains</a:t>
            </a:r>
            <a:r>
              <a:rPr lang="en-US" sz="2100" b="1" spc="-8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the</a:t>
            </a:r>
            <a:r>
              <a:rPr lang="en-US" sz="2100" b="1" spc="-8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information</a:t>
            </a:r>
            <a:r>
              <a:rPr lang="en-US" sz="2100" b="1" spc="-6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about</a:t>
            </a:r>
            <a:r>
              <a:rPr lang="en-US" sz="2100" b="1" spc="-7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the</a:t>
            </a:r>
            <a:r>
              <a:rPr lang="en-US" sz="2100" b="1" spc="-8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loan</a:t>
            </a:r>
            <a:r>
              <a:rPr lang="en-US" sz="2100" b="1" spc="-6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application</a:t>
            </a:r>
            <a:r>
              <a:rPr lang="en-US" sz="2100" b="1" spc="-7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at the time of applying for the loan. It contains </a:t>
            </a:r>
            <a:r>
              <a:rPr lang="en-US" sz="2100" b="1" spc="15" dirty="0">
                <a:solidFill>
                  <a:srgbClr val="0E0D29"/>
                </a:solidFill>
                <a:effectLst/>
                <a:ea typeface="Times New Roman" panose="02020603050405020304" pitchFamily="18" charset="0"/>
              </a:rPr>
              <a:t>two </a:t>
            </a:r>
            <a:r>
              <a:rPr lang="en-US" sz="2100" b="1" dirty="0">
                <a:solidFill>
                  <a:srgbClr val="0E0D29"/>
                </a:solidFill>
                <a:effectLst/>
                <a:ea typeface="Times New Roman" panose="02020603050405020304" pitchFamily="18" charset="0"/>
              </a:rPr>
              <a:t>types of</a:t>
            </a:r>
            <a:r>
              <a:rPr lang="en-US" sz="2100" b="1" spc="-25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scenarios:</a:t>
            </a:r>
            <a:endParaRPr lang="en-IN" sz="2100" dirty="0">
              <a:effectLst/>
              <a:ea typeface="Times New Roman" panose="02020603050405020304" pitchFamily="18" charset="0"/>
            </a:endParaRPr>
          </a:p>
          <a:p>
            <a:pPr marL="0" indent="0">
              <a:spcBef>
                <a:spcPts val="35"/>
              </a:spcBef>
              <a:buNone/>
            </a:pPr>
            <a:endParaRPr lang="en-IN" sz="2100" dirty="0">
              <a:effectLst/>
              <a:ea typeface="Times New Roman" panose="02020603050405020304" pitchFamily="18" charset="0"/>
            </a:endParaRPr>
          </a:p>
          <a:p>
            <a:pPr marR="471805" lvl="0">
              <a:spcBef>
                <a:spcPts val="5"/>
              </a:spcBef>
              <a:spcAft>
                <a:spcPts val="0"/>
              </a:spcAft>
              <a:buClr>
                <a:srgbClr val="0E0D29"/>
              </a:buClr>
              <a:buSzPts val="1800"/>
              <a:tabLst>
                <a:tab pos="953770" algn="l"/>
                <a:tab pos="954405" algn="l"/>
              </a:tabLst>
            </a:pPr>
            <a:r>
              <a:rPr lang="en-US" sz="2100" spc="-160" dirty="0">
                <a:solidFill>
                  <a:srgbClr val="0E0D29"/>
                </a:solidFill>
                <a:effectLst/>
                <a:ea typeface="Arial" panose="020B0604020202020204" pitchFamily="34" charset="0"/>
              </a:rPr>
              <a:t>The client with payment difficulties: he/she had late payment</a:t>
            </a:r>
            <a:r>
              <a:rPr lang="en-US" sz="2100" spc="-165" dirty="0">
                <a:solidFill>
                  <a:srgbClr val="0E0D29"/>
                </a:solidFill>
                <a:effectLst/>
                <a:ea typeface="Arial" panose="020B0604020202020204" pitchFamily="34" charset="0"/>
              </a:rPr>
              <a:t> </a:t>
            </a:r>
            <a:r>
              <a:rPr lang="en-US" sz="2100" spc="-160" dirty="0">
                <a:solidFill>
                  <a:srgbClr val="0E0D29"/>
                </a:solidFill>
                <a:effectLst/>
                <a:ea typeface="Arial" panose="020B0604020202020204" pitchFamily="34" charset="0"/>
              </a:rPr>
              <a:t>more than X days on at least one of the first Y instalments of the loan in our sample.</a:t>
            </a:r>
            <a:endParaRPr lang="en-IN" sz="2100" spc="-160" dirty="0">
              <a:effectLst/>
              <a:ea typeface="Arial" panose="020B0604020202020204" pitchFamily="34" charset="0"/>
            </a:endParaRPr>
          </a:p>
          <a:p>
            <a:pPr marR="394335" lvl="0">
              <a:lnSpc>
                <a:spcPts val="2075"/>
              </a:lnSpc>
              <a:spcBef>
                <a:spcPts val="5"/>
              </a:spcBef>
              <a:spcAft>
                <a:spcPts val="0"/>
              </a:spcAft>
              <a:buClr>
                <a:srgbClr val="0E0D29"/>
              </a:buClr>
              <a:buSzPts val="1800"/>
              <a:tabLst>
                <a:tab pos="953770" algn="l"/>
                <a:tab pos="954405" algn="l"/>
              </a:tabLst>
            </a:pPr>
            <a:r>
              <a:rPr lang="en-US" sz="2100" spc="-160" dirty="0">
                <a:solidFill>
                  <a:srgbClr val="0E0D29"/>
                </a:solidFill>
                <a:effectLst/>
                <a:ea typeface="Arial" panose="020B0604020202020204" pitchFamily="34" charset="0"/>
              </a:rPr>
              <a:t>All other cases: All other cases when the payment is paid on</a:t>
            </a:r>
            <a:r>
              <a:rPr lang="en-US" sz="2100" spc="-130" dirty="0">
                <a:solidFill>
                  <a:srgbClr val="0E0D29"/>
                </a:solidFill>
                <a:effectLst/>
                <a:ea typeface="Arial" panose="020B0604020202020204" pitchFamily="34" charset="0"/>
              </a:rPr>
              <a:t> </a:t>
            </a:r>
            <a:r>
              <a:rPr lang="en-US" sz="2100" spc="-15" dirty="0">
                <a:solidFill>
                  <a:srgbClr val="0E0D29"/>
                </a:solidFill>
                <a:effectLst/>
                <a:ea typeface="Arial" panose="020B0604020202020204" pitchFamily="34" charset="0"/>
              </a:rPr>
              <a:t>time.</a:t>
            </a:r>
            <a:endParaRPr lang="en-IN" sz="2100" spc="-160" dirty="0">
              <a:effectLst/>
              <a:ea typeface="Arial" panose="020B0604020202020204" pitchFamily="34" charset="0"/>
            </a:endParaRPr>
          </a:p>
          <a:p>
            <a:pPr marL="0" indent="0">
              <a:buNone/>
            </a:pPr>
            <a:endParaRPr lang="en-IN" sz="2100" dirty="0">
              <a:effectLst/>
              <a:ea typeface="Times New Roman" panose="02020603050405020304" pitchFamily="18" charset="0"/>
            </a:endParaRPr>
          </a:p>
          <a:p>
            <a:pPr marL="0" indent="0">
              <a:spcBef>
                <a:spcPts val="55"/>
              </a:spcBef>
              <a:buNone/>
            </a:pPr>
            <a:r>
              <a:rPr lang="en-US" sz="2100" dirty="0">
                <a:effectLst/>
                <a:ea typeface="Times New Roman" panose="02020603050405020304" pitchFamily="18" charset="0"/>
              </a:rPr>
              <a:t> </a:t>
            </a:r>
            <a:endParaRPr lang="en-IN" sz="2100" dirty="0">
              <a:effectLst/>
              <a:ea typeface="Times New Roman" panose="02020603050405020304" pitchFamily="18" charset="0"/>
            </a:endParaRPr>
          </a:p>
          <a:p>
            <a:pPr marL="267970" marR="361950" indent="0">
              <a:lnSpc>
                <a:spcPct val="115000"/>
              </a:lnSpc>
              <a:spcAft>
                <a:spcPts val="0"/>
              </a:spcAft>
              <a:buNone/>
            </a:pPr>
            <a:r>
              <a:rPr lang="en-US" sz="2100" b="1" dirty="0">
                <a:solidFill>
                  <a:srgbClr val="0E0D29"/>
                </a:solidFill>
                <a:effectLst/>
                <a:ea typeface="Times New Roman" panose="02020603050405020304" pitchFamily="18" charset="0"/>
              </a:rPr>
              <a:t>Based on the scenarios a detailed analysis must be conducted and insights needs to be drawn to help bank identify the pattern which </a:t>
            </a:r>
            <a:r>
              <a:rPr lang="en-US" sz="2100" b="1" spc="-20" dirty="0">
                <a:solidFill>
                  <a:srgbClr val="0E0D29"/>
                </a:solidFill>
                <a:effectLst/>
                <a:ea typeface="Times New Roman" panose="02020603050405020304" pitchFamily="18" charset="0"/>
              </a:rPr>
              <a:t>may</a:t>
            </a:r>
            <a:r>
              <a:rPr lang="en-US" sz="2100" b="1" spc="-2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be</a:t>
            </a:r>
            <a:r>
              <a:rPr lang="en-US" sz="2100" b="1" spc="-4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used</a:t>
            </a:r>
            <a:r>
              <a:rPr lang="en-US" sz="2100" b="1" spc="-7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for</a:t>
            </a:r>
            <a:r>
              <a:rPr lang="en-US" sz="2100" b="1" spc="-9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taking</a:t>
            </a:r>
            <a:r>
              <a:rPr lang="en-US" sz="2100" b="1" spc="-4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actions</a:t>
            </a:r>
            <a:r>
              <a:rPr lang="en-US" sz="2100" b="1" spc="-6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such</a:t>
            </a:r>
            <a:r>
              <a:rPr lang="en-US" sz="2100" b="1" spc="-7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as</a:t>
            </a:r>
            <a:r>
              <a:rPr lang="en-US" sz="2100" b="1" spc="-40"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denying</a:t>
            </a:r>
            <a:r>
              <a:rPr lang="en-US" sz="2100" b="1" spc="-4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the</a:t>
            </a:r>
            <a:r>
              <a:rPr lang="en-US" sz="2100" b="1" spc="-6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loan,</a:t>
            </a:r>
            <a:r>
              <a:rPr lang="en-US" sz="2100" b="1" spc="-5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reducing</a:t>
            </a:r>
            <a:r>
              <a:rPr lang="en-US" sz="2100" b="1" spc="-4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the amount of loan, lending (too risky applicants) at a higher interest rate, etc. This </a:t>
            </a:r>
            <a:r>
              <a:rPr lang="en-US" sz="2100" b="1" spc="10" dirty="0">
                <a:solidFill>
                  <a:srgbClr val="0E0D29"/>
                </a:solidFill>
                <a:effectLst/>
                <a:ea typeface="Times New Roman" panose="02020603050405020304" pitchFamily="18" charset="0"/>
              </a:rPr>
              <a:t>will </a:t>
            </a:r>
            <a:r>
              <a:rPr lang="en-US" sz="2100" b="1" spc="-20" dirty="0">
                <a:solidFill>
                  <a:srgbClr val="0E0D29"/>
                </a:solidFill>
                <a:effectLst/>
                <a:ea typeface="Times New Roman" panose="02020603050405020304" pitchFamily="18" charset="0"/>
              </a:rPr>
              <a:t>ensure </a:t>
            </a:r>
            <a:r>
              <a:rPr lang="en-US" sz="2100" b="1" dirty="0">
                <a:solidFill>
                  <a:srgbClr val="0E0D29"/>
                </a:solidFill>
                <a:effectLst/>
                <a:ea typeface="Times New Roman" panose="02020603050405020304" pitchFamily="18" charset="0"/>
              </a:rPr>
              <a:t>that the consumers capable of repaying</a:t>
            </a:r>
            <a:r>
              <a:rPr lang="en-US" sz="2100" b="1" spc="-235" dirty="0">
                <a:solidFill>
                  <a:srgbClr val="0E0D29"/>
                </a:solidFill>
                <a:effectLst/>
                <a:ea typeface="Times New Roman" panose="02020603050405020304" pitchFamily="18" charset="0"/>
              </a:rPr>
              <a:t> </a:t>
            </a:r>
            <a:r>
              <a:rPr lang="en-US" sz="2100" b="1" dirty="0">
                <a:solidFill>
                  <a:srgbClr val="0E0D29"/>
                </a:solidFill>
                <a:effectLst/>
                <a:ea typeface="Times New Roman" panose="02020603050405020304" pitchFamily="18" charset="0"/>
              </a:rPr>
              <a:t>the loan </a:t>
            </a:r>
            <a:r>
              <a:rPr lang="en-US" sz="2100" b="1" spc="-20" dirty="0">
                <a:solidFill>
                  <a:srgbClr val="0E0D29"/>
                </a:solidFill>
                <a:effectLst/>
                <a:ea typeface="Times New Roman" panose="02020603050405020304" pitchFamily="18" charset="0"/>
              </a:rPr>
              <a:t>are </a:t>
            </a:r>
            <a:r>
              <a:rPr lang="en-US" sz="2100" b="1" dirty="0">
                <a:solidFill>
                  <a:srgbClr val="0E0D29"/>
                </a:solidFill>
                <a:effectLst/>
                <a:ea typeface="Times New Roman" panose="02020603050405020304" pitchFamily="18" charset="0"/>
              </a:rPr>
              <a:t>not rejected.</a:t>
            </a:r>
            <a:endParaRPr lang="en-IN" sz="21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423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1F92-9FC5-002C-6FB8-4CE95E8F59C7}"/>
              </a:ext>
            </a:extLst>
          </p:cNvPr>
          <p:cNvSpPr>
            <a:spLocks noGrp="1"/>
          </p:cNvSpPr>
          <p:nvPr>
            <p:ph type="title"/>
          </p:nvPr>
        </p:nvSpPr>
        <p:spPr/>
        <p:txBody>
          <a:bodyPr>
            <a:normAutofit fontScale="90000"/>
          </a:bodyPr>
          <a:lstStyle/>
          <a:p>
            <a:r>
              <a:rPr lang="en-US" sz="4800" b="1" dirty="0">
                <a:solidFill>
                  <a:schemeClr val="accent4">
                    <a:lumMod val="75000"/>
                  </a:schemeClr>
                </a:solidFill>
                <a:effectLst/>
                <a:latin typeface="+mn-lt"/>
                <a:ea typeface="Times New Roman" panose="02020603050405020304" pitchFamily="18" charset="0"/>
                <a:cs typeface="Times New Roman" panose="02020603050405020304" pitchFamily="18" charset="0"/>
              </a:rPr>
              <a:t>TECH STACK USED</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7219544-4CE9-3781-CB6C-FBBD8823ED95}"/>
              </a:ext>
            </a:extLst>
          </p:cNvPr>
          <p:cNvSpPr>
            <a:spLocks noGrp="1"/>
          </p:cNvSpPr>
          <p:nvPr>
            <p:ph idx="1"/>
          </p:nvPr>
        </p:nvSpPr>
        <p:spPr/>
        <p:txBody>
          <a:bodyPr>
            <a:normAutofit/>
          </a:bodyPr>
          <a:lstStyle/>
          <a:p>
            <a:r>
              <a:rPr lang="en-US" sz="4000" dirty="0">
                <a:solidFill>
                  <a:srgbClr val="0E0D29"/>
                </a:solidFill>
                <a:effectLst/>
                <a:ea typeface="Times New Roman" panose="02020603050405020304" pitchFamily="18" charset="0"/>
              </a:rPr>
              <a:t>Microsoft Excel</a:t>
            </a:r>
          </a:p>
          <a:p>
            <a:endParaRPr lang="en-US" sz="4000" dirty="0">
              <a:solidFill>
                <a:srgbClr val="0E0D29"/>
              </a:solidFill>
            </a:endParaRPr>
          </a:p>
          <a:p>
            <a:r>
              <a:rPr lang="en-US" sz="1800" spc="-15" dirty="0">
                <a:solidFill>
                  <a:srgbClr val="0E0D29"/>
                </a:solidFill>
                <a:effectLst/>
                <a:ea typeface="Times New Roman" panose="02020603050405020304" pitchFamily="18" charset="0"/>
              </a:rPr>
              <a:t>All </a:t>
            </a:r>
            <a:r>
              <a:rPr lang="en-US" sz="1800" dirty="0">
                <a:solidFill>
                  <a:srgbClr val="0E0D29"/>
                </a:solidFill>
                <a:effectLst/>
                <a:ea typeface="Times New Roman" panose="02020603050405020304" pitchFamily="18" charset="0"/>
              </a:rPr>
              <a:t>the analysis has been performed in</a:t>
            </a:r>
            <a:r>
              <a:rPr lang="en-US" sz="1800" spc="-1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excel.</a:t>
            </a:r>
            <a:r>
              <a:rPr lang="en-US" sz="1800" spc="-23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This</a:t>
            </a:r>
            <a:r>
              <a:rPr lang="en-US" sz="1800" spc="-1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tool</a:t>
            </a:r>
            <a:r>
              <a:rPr lang="en-US" sz="1800" spc="-1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is</a:t>
            </a:r>
            <a:r>
              <a:rPr lang="en-US" sz="1800" spc="-17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also</a:t>
            </a:r>
            <a:r>
              <a:rPr lang="en-US" sz="1800" spc="-1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used</a:t>
            </a:r>
            <a:r>
              <a:rPr lang="en-US" sz="1800" spc="-1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to</a:t>
            </a:r>
            <a:r>
              <a:rPr lang="en-US" sz="1800" spc="-1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create</a:t>
            </a:r>
            <a:r>
              <a:rPr lang="en-US" sz="1800" spc="-19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graphical representation of the results and to understand the result set</a:t>
            </a:r>
            <a:r>
              <a:rPr lang="en-US" sz="1800" spc="-40" dirty="0">
                <a:solidFill>
                  <a:srgbClr val="0E0D29"/>
                </a:solidFill>
                <a:effectLst/>
                <a:ea typeface="Times New Roman" panose="02020603050405020304" pitchFamily="18" charset="0"/>
              </a:rPr>
              <a:t> </a:t>
            </a:r>
            <a:r>
              <a:rPr lang="en-US" sz="1800" spc="-25" dirty="0">
                <a:solidFill>
                  <a:srgbClr val="0E0D29"/>
                </a:solidFill>
                <a:effectLst/>
                <a:ea typeface="Times New Roman" panose="02020603050405020304" pitchFamily="18" charset="0"/>
              </a:rPr>
              <a:t>better.</a:t>
            </a:r>
            <a:endParaRPr lang="en-IN" sz="4000" dirty="0"/>
          </a:p>
        </p:txBody>
      </p:sp>
    </p:spTree>
    <p:extLst>
      <p:ext uri="{BB962C8B-B14F-4D97-AF65-F5344CB8AC3E}">
        <p14:creationId xmlns:p14="http://schemas.microsoft.com/office/powerpoint/2010/main" val="410945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B469-ACC8-1B2D-2EE7-0B9ED9A44E27}"/>
              </a:ext>
            </a:extLst>
          </p:cNvPr>
          <p:cNvSpPr>
            <a:spLocks noGrp="1"/>
          </p:cNvSpPr>
          <p:nvPr>
            <p:ph type="title"/>
          </p:nvPr>
        </p:nvSpPr>
        <p:spPr>
          <a:xfrm>
            <a:off x="838200" y="349626"/>
            <a:ext cx="10515600" cy="1325563"/>
          </a:xfrm>
        </p:spPr>
        <p:txBody>
          <a:bodyPr>
            <a:normAutofit/>
          </a:bodyPr>
          <a:lstStyle/>
          <a:p>
            <a:r>
              <a:rPr lang="en-US" b="1" dirty="0">
                <a:solidFill>
                  <a:schemeClr val="accent4">
                    <a:lumMod val="75000"/>
                  </a:schemeClr>
                </a:solidFill>
                <a:effectLst/>
                <a:latin typeface="+mn-lt"/>
                <a:ea typeface="Times New Roman" panose="02020603050405020304" pitchFamily="18" charset="0"/>
                <a:cs typeface="Times New Roman" panose="02020603050405020304" pitchFamily="18" charset="0"/>
              </a:rPr>
              <a:t>APPROACH</a:t>
            </a:r>
            <a:br>
              <a:rPr lang="en-IN" dirty="0">
                <a:effectLst/>
                <a:latin typeface="+mn-lt"/>
                <a:ea typeface="Times New Roman" panose="02020603050405020304" pitchFamily="18" charset="0"/>
              </a:rPr>
            </a:br>
            <a:endParaRPr lang="en-IN" dirty="0">
              <a:latin typeface="+mn-lt"/>
            </a:endParaRPr>
          </a:p>
        </p:txBody>
      </p:sp>
      <p:sp>
        <p:nvSpPr>
          <p:cNvPr id="3" name="Content Placeholder 2">
            <a:extLst>
              <a:ext uri="{FF2B5EF4-FFF2-40B4-BE49-F238E27FC236}">
                <a16:creationId xmlns:a16="http://schemas.microsoft.com/office/drawing/2014/main" id="{911DD21D-92E7-A53F-F324-94B8F0DBF6CA}"/>
              </a:ext>
            </a:extLst>
          </p:cNvPr>
          <p:cNvSpPr>
            <a:spLocks noGrp="1"/>
          </p:cNvSpPr>
          <p:nvPr>
            <p:ph idx="1"/>
          </p:nvPr>
        </p:nvSpPr>
        <p:spPr/>
        <p:txBody>
          <a:bodyPr/>
          <a:lstStyle/>
          <a:p>
            <a:pPr marL="0" marR="506730" indent="0" algn="just">
              <a:lnSpc>
                <a:spcPct val="125000"/>
              </a:lnSpc>
              <a:spcBef>
                <a:spcPts val="1250"/>
              </a:spcBef>
              <a:spcAft>
                <a:spcPts val="0"/>
              </a:spcAft>
              <a:buNone/>
            </a:pPr>
            <a:r>
              <a:rPr lang="en-US" sz="1800" dirty="0">
                <a:solidFill>
                  <a:srgbClr val="0E0D29"/>
                </a:solidFill>
                <a:effectLst/>
                <a:ea typeface="Times New Roman" panose="02020603050405020304" pitchFamily="18" charset="0"/>
              </a:rPr>
              <a:t>I have used </a:t>
            </a:r>
            <a:r>
              <a:rPr lang="en-US" sz="1800" spc="-20" dirty="0">
                <a:solidFill>
                  <a:srgbClr val="0E0D29"/>
                </a:solidFill>
                <a:effectLst/>
                <a:ea typeface="Times New Roman" panose="02020603050405020304" pitchFamily="18" charset="0"/>
              </a:rPr>
              <a:t>COUNTA </a:t>
            </a:r>
            <a:r>
              <a:rPr lang="en-US" sz="1800" dirty="0">
                <a:solidFill>
                  <a:srgbClr val="0E0D29"/>
                </a:solidFill>
                <a:effectLst/>
                <a:ea typeface="Times New Roman" panose="02020603050405020304" pitchFamily="18" charset="0"/>
              </a:rPr>
              <a:t>function to count the total rows in each column. After that I have found the percentage of null values in</a:t>
            </a:r>
            <a:r>
              <a:rPr lang="en-US" sz="1800" spc="-31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each column using the formula </a:t>
            </a:r>
            <a:r>
              <a:rPr lang="en-US" sz="1800" spc="20" dirty="0">
                <a:solidFill>
                  <a:srgbClr val="0E0D29"/>
                </a:solidFill>
                <a:effectLst/>
                <a:ea typeface="Times New Roman" panose="02020603050405020304" pitchFamily="18" charset="0"/>
              </a:rPr>
              <a:t>1- </a:t>
            </a:r>
            <a:r>
              <a:rPr lang="en-US" sz="1800" spc="-20" dirty="0">
                <a:solidFill>
                  <a:srgbClr val="0E0D29"/>
                </a:solidFill>
                <a:effectLst/>
                <a:ea typeface="Times New Roman" panose="02020603050405020304" pitchFamily="18" charset="0"/>
              </a:rPr>
              <a:t>(Total </a:t>
            </a:r>
            <a:r>
              <a:rPr lang="en-US" sz="1800" dirty="0">
                <a:solidFill>
                  <a:srgbClr val="0E0D29"/>
                </a:solidFill>
                <a:effectLst/>
                <a:ea typeface="Times New Roman" panose="02020603050405020304" pitchFamily="18" charset="0"/>
              </a:rPr>
              <a:t>Row Counts for each columns / </a:t>
            </a:r>
            <a:r>
              <a:rPr lang="en-US" sz="1800" spc="-25" dirty="0">
                <a:solidFill>
                  <a:srgbClr val="0E0D29"/>
                </a:solidFill>
                <a:effectLst/>
                <a:ea typeface="Times New Roman" panose="02020603050405020304" pitchFamily="18" charset="0"/>
              </a:rPr>
              <a:t>Total</a:t>
            </a:r>
            <a:r>
              <a:rPr lang="en-US" sz="1800" spc="-6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Row</a:t>
            </a:r>
            <a:r>
              <a:rPr lang="en-US" sz="1800" spc="-10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Counts).</a:t>
            </a:r>
            <a:r>
              <a:rPr lang="en-US" sz="1800" spc="-1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After</a:t>
            </a:r>
            <a:r>
              <a:rPr lang="en-US" sz="1800" spc="-6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that</a:t>
            </a:r>
            <a:r>
              <a:rPr lang="en-US" sz="1800" spc="-7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a:t>
            </a:r>
            <a:r>
              <a:rPr lang="en-US" sz="1800" spc="-55" dirty="0">
                <a:solidFill>
                  <a:srgbClr val="0E0D29"/>
                </a:solidFill>
                <a:effectLst/>
                <a:ea typeface="Times New Roman" panose="02020603050405020304" pitchFamily="18" charset="0"/>
              </a:rPr>
              <a:t> </a:t>
            </a:r>
            <a:r>
              <a:rPr lang="en-US" sz="1800" b="1" dirty="0">
                <a:solidFill>
                  <a:srgbClr val="0E0D29"/>
                </a:solidFill>
                <a:effectLst/>
                <a:ea typeface="Times New Roman" panose="02020603050405020304" pitchFamily="18" charset="0"/>
              </a:rPr>
              <a:t>have</a:t>
            </a:r>
            <a:r>
              <a:rPr lang="en-US" sz="1800" b="1" spc="-60" dirty="0">
                <a:solidFill>
                  <a:srgbClr val="0E0D29"/>
                </a:solidFill>
                <a:effectLst/>
                <a:ea typeface="Times New Roman" panose="02020603050405020304" pitchFamily="18" charset="0"/>
              </a:rPr>
              <a:t> </a:t>
            </a:r>
            <a:r>
              <a:rPr lang="en-US" sz="1800" b="1" dirty="0">
                <a:solidFill>
                  <a:srgbClr val="0E0D29"/>
                </a:solidFill>
                <a:effectLst/>
                <a:ea typeface="Times New Roman" panose="02020603050405020304" pitchFamily="18" charset="0"/>
              </a:rPr>
              <a:t>removed</a:t>
            </a:r>
            <a:r>
              <a:rPr lang="en-US" sz="1800" b="1" spc="-50" dirty="0">
                <a:solidFill>
                  <a:srgbClr val="0E0D29"/>
                </a:solidFill>
                <a:effectLst/>
                <a:ea typeface="Times New Roman" panose="02020603050405020304" pitchFamily="18" charset="0"/>
              </a:rPr>
              <a:t> </a:t>
            </a:r>
            <a:r>
              <a:rPr lang="en-US" sz="1800" b="1" dirty="0">
                <a:solidFill>
                  <a:srgbClr val="0E0D29"/>
                </a:solidFill>
                <a:effectLst/>
                <a:ea typeface="Times New Roman" panose="02020603050405020304" pitchFamily="18" charset="0"/>
              </a:rPr>
              <a:t>all</a:t>
            </a:r>
            <a:r>
              <a:rPr lang="en-US" sz="1800" b="1" spc="-6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a:t>
            </a:r>
            <a:r>
              <a:rPr lang="en-US" sz="1800" spc="-6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columns</a:t>
            </a:r>
            <a:r>
              <a:rPr lang="en-US" sz="1800" spc="-30" dirty="0">
                <a:solidFill>
                  <a:srgbClr val="0E0D29"/>
                </a:solidFill>
                <a:effectLst/>
                <a:ea typeface="Times New Roman" panose="02020603050405020304" pitchFamily="18" charset="0"/>
              </a:rPr>
              <a:t> </a:t>
            </a:r>
            <a:r>
              <a:rPr lang="en-US" sz="1800" b="1" dirty="0">
                <a:solidFill>
                  <a:srgbClr val="0E0D29"/>
                </a:solidFill>
                <a:effectLst/>
                <a:ea typeface="Times New Roman" panose="02020603050405020304" pitchFamily="18" charset="0"/>
              </a:rPr>
              <a:t>having null value percentages more than 30%. </a:t>
            </a:r>
            <a:r>
              <a:rPr lang="en-US" sz="1800" dirty="0">
                <a:solidFill>
                  <a:srgbClr val="0E0D29"/>
                </a:solidFill>
                <a:effectLst/>
                <a:ea typeface="Times New Roman" panose="02020603050405020304" pitchFamily="18" charset="0"/>
              </a:rPr>
              <a:t>For column having less than 30% null value percentages I have done </a:t>
            </a:r>
            <a:r>
              <a:rPr lang="en-US" sz="1800" b="1" dirty="0">
                <a:solidFill>
                  <a:srgbClr val="0E0D29"/>
                </a:solidFill>
                <a:effectLst/>
                <a:ea typeface="Times New Roman" panose="02020603050405020304" pitchFamily="18" charset="0"/>
              </a:rPr>
              <a:t>mean, median and mode imputations for the missing values </a:t>
            </a:r>
            <a:r>
              <a:rPr lang="en-US" sz="1800" dirty="0">
                <a:solidFill>
                  <a:srgbClr val="0E0D29"/>
                </a:solidFill>
                <a:effectLst/>
                <a:ea typeface="Times New Roman" panose="02020603050405020304" pitchFamily="18" charset="0"/>
              </a:rPr>
              <a:t>for columns having null value percentages less than 30%. I have also found the </a:t>
            </a:r>
            <a:r>
              <a:rPr lang="en-US" sz="1800" b="1" dirty="0">
                <a:solidFill>
                  <a:srgbClr val="0E0D29"/>
                </a:solidFill>
                <a:effectLst/>
                <a:ea typeface="Times New Roman" panose="02020603050405020304" pitchFamily="18" charset="0"/>
              </a:rPr>
              <a:t>outliers </a:t>
            </a:r>
            <a:r>
              <a:rPr lang="en-US" sz="1800" dirty="0">
                <a:solidFill>
                  <a:srgbClr val="0E0D29"/>
                </a:solidFill>
                <a:effectLst/>
                <a:ea typeface="Times New Roman" panose="02020603050405020304" pitchFamily="18" charset="0"/>
              </a:rPr>
              <a:t>using </a:t>
            </a:r>
            <a:r>
              <a:rPr lang="en-US" sz="1800" b="1" dirty="0">
                <a:solidFill>
                  <a:srgbClr val="0E0D29"/>
                </a:solidFill>
                <a:effectLst/>
                <a:ea typeface="Times New Roman" panose="02020603050405020304" pitchFamily="18" charset="0"/>
              </a:rPr>
              <a:t>interquartile</a:t>
            </a:r>
            <a:r>
              <a:rPr lang="en-US" sz="1800" b="1" spc="-125" dirty="0">
                <a:solidFill>
                  <a:srgbClr val="0E0D29"/>
                </a:solidFill>
                <a:effectLst/>
                <a:ea typeface="Times New Roman" panose="02020603050405020304" pitchFamily="18" charset="0"/>
              </a:rPr>
              <a:t> </a:t>
            </a:r>
            <a:r>
              <a:rPr lang="en-US" sz="1800" b="1" dirty="0">
                <a:solidFill>
                  <a:srgbClr val="0E0D29"/>
                </a:solidFill>
                <a:effectLst/>
                <a:ea typeface="Times New Roman" panose="02020603050405020304" pitchFamily="18" charset="0"/>
              </a:rPr>
              <a:t>range</a:t>
            </a:r>
            <a:r>
              <a:rPr lang="en-US" sz="1800" b="1" spc="-70" dirty="0">
                <a:solidFill>
                  <a:srgbClr val="0E0D29"/>
                </a:solidFill>
                <a:effectLst/>
                <a:ea typeface="Times New Roman" panose="02020603050405020304" pitchFamily="18" charset="0"/>
              </a:rPr>
              <a:t> </a:t>
            </a:r>
            <a:r>
              <a:rPr lang="en-US" sz="1800" b="1" dirty="0">
                <a:solidFill>
                  <a:srgbClr val="0E0D29"/>
                </a:solidFill>
                <a:effectLst/>
                <a:ea typeface="Times New Roman" panose="02020603050405020304" pitchFamily="18" charset="0"/>
              </a:rPr>
              <a:t>method</a:t>
            </a:r>
            <a:r>
              <a:rPr lang="en-US" sz="1800" b="1" spc="-11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considering</a:t>
            </a:r>
            <a:r>
              <a:rPr lang="en-US" sz="1800" spc="-11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relevant</a:t>
            </a:r>
            <a:r>
              <a:rPr lang="en-US" sz="1800" spc="-12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columns.</a:t>
            </a:r>
            <a:r>
              <a:rPr lang="en-US" sz="1800" spc="-18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After</a:t>
            </a:r>
            <a:r>
              <a:rPr lang="en-US" sz="1800" spc="-11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going through each column description, I have kept only relevant columns to bring out the insights</a:t>
            </a:r>
            <a:r>
              <a:rPr lang="en-US" sz="1800" b="1" dirty="0">
                <a:solidFill>
                  <a:srgbClr val="0E0D29"/>
                </a:solidFill>
                <a:effectLst/>
                <a:ea typeface="Times New Roman" panose="02020603050405020304" pitchFamily="18" charset="0"/>
              </a:rPr>
              <a:t>. The columns having days are converted in to years </a:t>
            </a:r>
            <a:r>
              <a:rPr lang="en-US" sz="1800" b="1" spc="15" dirty="0">
                <a:solidFill>
                  <a:srgbClr val="0E0D29"/>
                </a:solidFill>
                <a:effectLst/>
                <a:ea typeface="Times New Roman" panose="02020603050405020304" pitchFamily="18" charset="0"/>
              </a:rPr>
              <a:t>by </a:t>
            </a:r>
            <a:r>
              <a:rPr lang="en-US" sz="1800" b="1" dirty="0">
                <a:solidFill>
                  <a:srgbClr val="0E0D29"/>
                </a:solidFill>
                <a:effectLst/>
                <a:ea typeface="Times New Roman" panose="02020603050405020304" pitchFamily="18" charset="0"/>
              </a:rPr>
              <a:t>simply dividing </a:t>
            </a:r>
            <a:r>
              <a:rPr lang="en-US" sz="1800" b="1" spc="10" dirty="0">
                <a:solidFill>
                  <a:srgbClr val="0E0D29"/>
                </a:solidFill>
                <a:effectLst/>
                <a:ea typeface="Times New Roman" panose="02020603050405020304" pitchFamily="18" charset="0"/>
              </a:rPr>
              <a:t>the </a:t>
            </a:r>
            <a:r>
              <a:rPr lang="en-US" sz="1800" b="1" dirty="0">
                <a:solidFill>
                  <a:srgbClr val="0E0D29"/>
                </a:solidFill>
                <a:effectLst/>
                <a:ea typeface="Times New Roman" panose="02020603050405020304" pitchFamily="18" charset="0"/>
              </a:rPr>
              <a:t>days </a:t>
            </a:r>
            <a:r>
              <a:rPr lang="en-US" sz="1800" b="1" spc="15" dirty="0">
                <a:solidFill>
                  <a:srgbClr val="0E0D29"/>
                </a:solidFill>
                <a:effectLst/>
                <a:ea typeface="Times New Roman" panose="02020603050405020304" pitchFamily="18" charset="0"/>
              </a:rPr>
              <a:t>by </a:t>
            </a:r>
            <a:r>
              <a:rPr lang="en-US" sz="1800" b="1" dirty="0">
                <a:solidFill>
                  <a:srgbClr val="0E0D29"/>
                </a:solidFill>
                <a:effectLst/>
                <a:ea typeface="Times New Roman" panose="02020603050405020304" pitchFamily="18" charset="0"/>
              </a:rPr>
              <a:t>365.</a:t>
            </a:r>
            <a:r>
              <a:rPr lang="en-US" sz="1800" dirty="0">
                <a:solidFill>
                  <a:srgbClr val="0E0D29"/>
                </a:solidFill>
                <a:effectLst/>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843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2FC8-73C9-1D0B-1C7D-BA0D57F9DAF4}"/>
              </a:ext>
            </a:extLst>
          </p:cNvPr>
          <p:cNvSpPr>
            <a:spLocks noGrp="1"/>
          </p:cNvSpPr>
          <p:nvPr>
            <p:ph type="title"/>
          </p:nvPr>
        </p:nvSpPr>
        <p:spPr>
          <a:xfrm>
            <a:off x="2357034" y="2953342"/>
            <a:ext cx="10515600" cy="1325563"/>
          </a:xfrm>
        </p:spPr>
        <p:txBody>
          <a:bodyPr>
            <a:noAutofit/>
          </a:bodyPr>
          <a:lstStyle/>
          <a:p>
            <a:r>
              <a:rPr lang="en-US" sz="6600" b="1" kern="100" dirty="0">
                <a:solidFill>
                  <a:schemeClr val="accent4">
                    <a:lumMod val="75000"/>
                  </a:schemeClr>
                </a:solidFill>
                <a:effectLst/>
                <a:latin typeface="+mn-lt"/>
                <a:ea typeface="Calibri" panose="020F0502020204030204" pitchFamily="34" charset="0"/>
                <a:cs typeface="Calibri" panose="020F0502020204030204" pitchFamily="34" charset="0"/>
              </a:rPr>
              <a:t>PROJECT INSIGHT</a:t>
            </a:r>
            <a:br>
              <a:rPr lang="en-IN" sz="6600" kern="100" dirty="0">
                <a:solidFill>
                  <a:schemeClr val="accent4">
                    <a:lumMod val="75000"/>
                  </a:schemeClr>
                </a:solidFill>
                <a:effectLst/>
                <a:latin typeface="+mn-lt"/>
                <a:ea typeface="Calibri" panose="020F0502020204030204" pitchFamily="34" charset="0"/>
                <a:cs typeface="Times New Roman" panose="02020603050405020304" pitchFamily="18" charset="0"/>
              </a:rPr>
            </a:br>
            <a:endParaRPr lang="en-IN" sz="6600" dirty="0">
              <a:solidFill>
                <a:schemeClr val="accent4">
                  <a:lumMod val="75000"/>
                </a:schemeClr>
              </a:solidFill>
              <a:latin typeface="+mn-lt"/>
            </a:endParaRPr>
          </a:p>
        </p:txBody>
      </p:sp>
    </p:spTree>
    <p:extLst>
      <p:ext uri="{BB962C8B-B14F-4D97-AF65-F5344CB8AC3E}">
        <p14:creationId xmlns:p14="http://schemas.microsoft.com/office/powerpoint/2010/main" val="198634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231D-E701-B38D-F1BE-632AD6EC292B}"/>
              </a:ext>
            </a:extLst>
          </p:cNvPr>
          <p:cNvSpPr>
            <a:spLocks noGrp="1"/>
          </p:cNvSpPr>
          <p:nvPr>
            <p:ph type="title"/>
          </p:nvPr>
        </p:nvSpPr>
        <p:spPr/>
        <p:txBody>
          <a:bodyPr>
            <a:noAutofit/>
          </a:bodyPr>
          <a:lstStyle/>
          <a:p>
            <a:pPr algn="just"/>
            <a:r>
              <a:rPr lang="en-US" sz="3200" b="0" i="0" dirty="0">
                <a:solidFill>
                  <a:schemeClr val="tx1">
                    <a:lumMod val="95000"/>
                    <a:lumOff val="5000"/>
                  </a:schemeClr>
                </a:solidFill>
                <a:effectLst/>
                <a:latin typeface="+mn-lt"/>
              </a:rPr>
              <a:t>I. </a:t>
            </a:r>
            <a:r>
              <a:rPr lang="en-US" sz="3200" b="1" i="0" dirty="0">
                <a:solidFill>
                  <a:schemeClr val="tx1">
                    <a:lumMod val="95000"/>
                    <a:lumOff val="5000"/>
                  </a:schemeClr>
                </a:solidFill>
                <a:effectLst/>
                <a:latin typeface="+mn-lt"/>
              </a:rPr>
              <a:t>Identify the missing data </a:t>
            </a:r>
            <a:r>
              <a:rPr lang="en-US" sz="3200" b="0" i="0" dirty="0">
                <a:solidFill>
                  <a:schemeClr val="tx1">
                    <a:lumMod val="95000"/>
                    <a:lumOff val="5000"/>
                  </a:schemeClr>
                </a:solidFill>
                <a:effectLst/>
                <a:latin typeface="+mn-lt"/>
              </a:rPr>
              <a:t>in the dataset and decide on an appropriate method to deal with it using Excel built-in functions and features.</a:t>
            </a:r>
            <a:endParaRPr lang="en-IN" sz="3200" dirty="0">
              <a:solidFill>
                <a:schemeClr val="tx1">
                  <a:lumMod val="95000"/>
                  <a:lumOff val="5000"/>
                </a:schemeClr>
              </a:solidFill>
              <a:latin typeface="+mn-lt"/>
            </a:endParaRPr>
          </a:p>
        </p:txBody>
      </p:sp>
      <p:sp>
        <p:nvSpPr>
          <p:cNvPr id="3" name="Content Placeholder 2">
            <a:extLst>
              <a:ext uri="{FF2B5EF4-FFF2-40B4-BE49-F238E27FC236}">
                <a16:creationId xmlns:a16="http://schemas.microsoft.com/office/drawing/2014/main" id="{5B10C657-9951-3D35-38D4-8EEEC9F91D2E}"/>
              </a:ext>
            </a:extLst>
          </p:cNvPr>
          <p:cNvSpPr>
            <a:spLocks noGrp="1"/>
          </p:cNvSpPr>
          <p:nvPr>
            <p:ph idx="1"/>
          </p:nvPr>
        </p:nvSpPr>
        <p:spPr/>
        <p:txBody>
          <a:bodyPr/>
          <a:lstStyle/>
          <a:p>
            <a:r>
              <a:rPr lang="en-IN" dirty="0">
                <a:hlinkClick r:id="rId2"/>
              </a:rPr>
              <a:t>https://docs.google.com/spreadsheets/d/12g40-cI8zVsJ2pYbpYXUJVudSCERPMi3/edit?usp=drive_link&amp;ouid=102517788337362241828&amp;rtpof=true&amp;sd=true</a:t>
            </a:r>
            <a:endParaRPr lang="en-IN" dirty="0"/>
          </a:p>
        </p:txBody>
      </p:sp>
    </p:spTree>
    <p:extLst>
      <p:ext uri="{BB962C8B-B14F-4D97-AF65-F5344CB8AC3E}">
        <p14:creationId xmlns:p14="http://schemas.microsoft.com/office/powerpoint/2010/main" val="85937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268A-3BD3-A3E7-F268-B2426588C129}"/>
              </a:ext>
            </a:extLst>
          </p:cNvPr>
          <p:cNvSpPr>
            <a:spLocks noGrp="1"/>
          </p:cNvSpPr>
          <p:nvPr>
            <p:ph type="title"/>
          </p:nvPr>
        </p:nvSpPr>
        <p:spPr>
          <a:xfrm>
            <a:off x="838200" y="241138"/>
            <a:ext cx="10267626" cy="1325563"/>
          </a:xfrm>
        </p:spPr>
        <p:txBody>
          <a:bodyPr>
            <a:normAutofit fontScale="90000"/>
          </a:bodyPr>
          <a:lstStyle/>
          <a:p>
            <a:r>
              <a:rPr lang="en-US" sz="3600" b="0" i="0" dirty="0">
                <a:solidFill>
                  <a:schemeClr val="tx1">
                    <a:lumMod val="95000"/>
                    <a:lumOff val="5000"/>
                  </a:schemeClr>
                </a:solidFill>
                <a:effectLst/>
                <a:latin typeface="+mn-lt"/>
              </a:rPr>
              <a:t>II. Detect and </a:t>
            </a:r>
            <a:r>
              <a:rPr lang="en-US" sz="3600" b="1" i="0" dirty="0">
                <a:solidFill>
                  <a:schemeClr val="tx1">
                    <a:lumMod val="95000"/>
                    <a:lumOff val="5000"/>
                  </a:schemeClr>
                </a:solidFill>
                <a:effectLst/>
                <a:latin typeface="+mn-lt"/>
              </a:rPr>
              <a:t>identify outliers </a:t>
            </a:r>
            <a:r>
              <a:rPr lang="en-US" sz="3600" b="0" i="0" dirty="0">
                <a:solidFill>
                  <a:schemeClr val="tx1">
                    <a:lumMod val="95000"/>
                    <a:lumOff val="5000"/>
                  </a:schemeClr>
                </a:solidFill>
                <a:effectLst/>
                <a:latin typeface="+mn-lt"/>
              </a:rPr>
              <a:t>in the dataset using Excel       statistical functions and features, focusing on numerical variables.</a:t>
            </a:r>
            <a:endParaRPr lang="en-IN" sz="3600" dirty="0">
              <a:solidFill>
                <a:schemeClr val="tx1">
                  <a:lumMod val="95000"/>
                  <a:lumOff val="5000"/>
                </a:schemeClr>
              </a:solidFill>
              <a:latin typeface="+mn-lt"/>
            </a:endParaRPr>
          </a:p>
        </p:txBody>
      </p:sp>
      <p:sp>
        <p:nvSpPr>
          <p:cNvPr id="5" name="TextBox 4">
            <a:extLst>
              <a:ext uri="{FF2B5EF4-FFF2-40B4-BE49-F238E27FC236}">
                <a16:creationId xmlns:a16="http://schemas.microsoft.com/office/drawing/2014/main" id="{1BD24BBF-9C3F-915D-521C-F58551F833B4}"/>
              </a:ext>
            </a:extLst>
          </p:cNvPr>
          <p:cNvSpPr txBox="1"/>
          <p:nvPr/>
        </p:nvSpPr>
        <p:spPr>
          <a:xfrm>
            <a:off x="4664990" y="2017607"/>
            <a:ext cx="7165274" cy="1754326"/>
          </a:xfrm>
          <a:prstGeom prst="rect">
            <a:avLst/>
          </a:prstGeom>
          <a:noFill/>
        </p:spPr>
        <p:txBody>
          <a:bodyPr wrap="square" rtlCol="0">
            <a:spAutoFit/>
          </a:bodyPr>
          <a:lstStyle/>
          <a:p>
            <a:r>
              <a:rPr lang="en-US" sz="1800" dirty="0">
                <a:solidFill>
                  <a:srgbClr val="0E0D29"/>
                </a:solidFill>
                <a:effectLst/>
                <a:ea typeface="Times New Roman" panose="02020603050405020304" pitchFamily="18" charset="0"/>
              </a:rPr>
              <a:t>In the  XY plotter we can see that </a:t>
            </a:r>
            <a:r>
              <a:rPr lang="en-US" sz="1800" spc="-15" dirty="0">
                <a:solidFill>
                  <a:srgbClr val="0E0D29"/>
                </a:solidFill>
                <a:effectLst/>
                <a:ea typeface="Times New Roman" panose="02020603050405020304" pitchFamily="18" charset="0"/>
              </a:rPr>
              <a:t>for </a:t>
            </a:r>
            <a:r>
              <a:rPr lang="en-US" sz="1800" dirty="0">
                <a:solidFill>
                  <a:srgbClr val="0E0D29"/>
                </a:solidFill>
                <a:effectLst/>
                <a:ea typeface="Times New Roman" panose="02020603050405020304" pitchFamily="18" charset="0"/>
              </a:rPr>
              <a:t>the target variable 1 there are income which are</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beyond</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a:t>
            </a:r>
            <a:r>
              <a:rPr lang="en-US" sz="1800" spc="-3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limit.</a:t>
            </a:r>
            <a:r>
              <a:rPr lang="en-US" sz="1800" spc="-4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There</a:t>
            </a:r>
            <a:r>
              <a:rPr lang="en-US" sz="1800" spc="-5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are</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applicants</a:t>
            </a:r>
            <a:r>
              <a:rPr lang="en-US" sz="1800" spc="-5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who</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are</a:t>
            </a:r>
            <a:r>
              <a:rPr lang="en-US" sz="1800" spc="-5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drawing</a:t>
            </a:r>
            <a:r>
              <a:rPr lang="en-US" sz="1800" spc="-80" dirty="0">
                <a:solidFill>
                  <a:srgbClr val="0E0D29"/>
                </a:solidFill>
                <a:effectLst/>
                <a:ea typeface="Times New Roman" panose="02020603050405020304" pitchFamily="18" charset="0"/>
              </a:rPr>
              <a:t> </a:t>
            </a:r>
            <a:r>
              <a:rPr lang="en-US" sz="1800" spc="10" dirty="0">
                <a:solidFill>
                  <a:srgbClr val="0E0D29"/>
                </a:solidFill>
                <a:effectLst/>
                <a:ea typeface="Times New Roman" panose="02020603050405020304" pitchFamily="18" charset="0"/>
              </a:rPr>
              <a:t>an</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income</a:t>
            </a:r>
            <a:r>
              <a:rPr lang="en-US" sz="1800" spc="-5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of</a:t>
            </a:r>
            <a:r>
              <a:rPr lang="en-US" sz="1800" spc="-9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around</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11</a:t>
            </a:r>
            <a:r>
              <a:rPr lang="en-US" sz="1800" spc="-55"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crores whereas majority of applicants are drawing income in lacs only. For analysis refer </a:t>
            </a:r>
            <a:r>
              <a:rPr lang="en-US" sz="1800" spc="15" dirty="0">
                <a:solidFill>
                  <a:srgbClr val="0E0D29"/>
                </a:solidFill>
                <a:effectLst/>
                <a:ea typeface="Times New Roman" panose="02020603050405020304" pitchFamily="18" charset="0"/>
              </a:rPr>
              <a:t>the </a:t>
            </a:r>
            <a:r>
              <a:rPr lang="en-US" sz="1800" dirty="0">
                <a:solidFill>
                  <a:srgbClr val="0E0D29"/>
                </a:solidFill>
                <a:effectLst/>
                <a:ea typeface="Times New Roman" panose="02020603050405020304" pitchFamily="18" charset="0"/>
              </a:rPr>
              <a:t>sheet outliers for AMT_TOTAL_INCOME in the above</a:t>
            </a:r>
            <a:r>
              <a:rPr lang="en-US" sz="1800" spc="30" dirty="0">
                <a:solidFill>
                  <a:srgbClr val="0E0D29"/>
                </a:solidFill>
                <a:effectLst/>
                <a:ea typeface="Times New Roman" panose="02020603050405020304" pitchFamily="18" charset="0"/>
              </a:rPr>
              <a:t> </a:t>
            </a:r>
            <a:r>
              <a:rPr lang="en-US" sz="1800" dirty="0">
                <a:solidFill>
                  <a:srgbClr val="0E0D29"/>
                </a:solidFill>
                <a:effectLst/>
                <a:ea typeface="Times New Roman" panose="02020603050405020304" pitchFamily="18" charset="0"/>
              </a:rPr>
              <a:t>link.</a:t>
            </a:r>
            <a:endParaRPr lang="en-IN" sz="1800" dirty="0">
              <a:effectLst/>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6C623CAB-F590-3C15-7EBD-D3B705DA2CC2}"/>
              </a:ext>
            </a:extLst>
          </p:cNvPr>
          <p:cNvPicPr>
            <a:picLocks noChangeAspect="1"/>
          </p:cNvPicPr>
          <p:nvPr/>
        </p:nvPicPr>
        <p:blipFill>
          <a:blip r:embed="rId2"/>
          <a:stretch>
            <a:fillRect/>
          </a:stretch>
        </p:blipFill>
        <p:spPr>
          <a:xfrm>
            <a:off x="532218" y="1764080"/>
            <a:ext cx="3884800" cy="2261380"/>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1417F535-A9A8-96D6-45C1-E7A221F58FB3}"/>
              </a:ext>
            </a:extLst>
          </p:cNvPr>
          <p:cNvPicPr>
            <a:picLocks noChangeAspect="1"/>
          </p:cNvPicPr>
          <p:nvPr/>
        </p:nvPicPr>
        <p:blipFill>
          <a:blip r:embed="rId3"/>
          <a:stretch>
            <a:fillRect/>
          </a:stretch>
        </p:blipFill>
        <p:spPr>
          <a:xfrm>
            <a:off x="532218" y="4355482"/>
            <a:ext cx="3884800" cy="2261380"/>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D87EF24D-EBC9-28D6-D0A5-EF0B17455216}"/>
              </a:ext>
            </a:extLst>
          </p:cNvPr>
          <p:cNvSpPr txBox="1"/>
          <p:nvPr/>
        </p:nvSpPr>
        <p:spPr>
          <a:xfrm>
            <a:off x="4751521" y="4517307"/>
            <a:ext cx="7078743" cy="1477328"/>
          </a:xfrm>
          <a:prstGeom prst="rect">
            <a:avLst/>
          </a:prstGeom>
          <a:noFill/>
        </p:spPr>
        <p:txBody>
          <a:bodyPr wrap="square" rtlCol="0">
            <a:spAutoFit/>
          </a:bodyPr>
          <a:lstStyle/>
          <a:p>
            <a:r>
              <a:rPr lang="en-US" dirty="0">
                <a:solidFill>
                  <a:srgbClr val="0E0D29"/>
                </a:solidFill>
                <a:effectLst/>
                <a:ea typeface="Times New Roman" panose="02020603050405020304" pitchFamily="18" charset="0"/>
              </a:rPr>
              <a:t>In</a:t>
            </a:r>
            <a:r>
              <a:rPr lang="en-US" spc="-8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the</a:t>
            </a:r>
            <a:r>
              <a:rPr lang="en-US" spc="-5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sheet</a:t>
            </a:r>
            <a:r>
              <a:rPr lang="en-US" spc="-6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outliers</a:t>
            </a:r>
            <a:r>
              <a:rPr lang="en-US" spc="-2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for</a:t>
            </a:r>
            <a:r>
              <a:rPr lang="en-US" spc="-6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CNT_CHILDREN</a:t>
            </a:r>
            <a:r>
              <a:rPr lang="en-US" spc="-3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there</a:t>
            </a:r>
            <a:r>
              <a:rPr lang="en-US" spc="-5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are</a:t>
            </a:r>
            <a:r>
              <a:rPr lang="en-US" spc="-5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outliers</a:t>
            </a:r>
            <a:r>
              <a:rPr lang="en-US" spc="-2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for</a:t>
            </a:r>
            <a:r>
              <a:rPr lang="en-US" spc="-6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the</a:t>
            </a:r>
            <a:r>
              <a:rPr lang="en-US" spc="-5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target</a:t>
            </a:r>
            <a:r>
              <a:rPr lang="en-US" spc="-6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column</a:t>
            </a:r>
            <a:r>
              <a:rPr lang="en-US" spc="-5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0</a:t>
            </a:r>
            <a:r>
              <a:rPr lang="en-US" spc="-5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and</a:t>
            </a:r>
            <a:r>
              <a:rPr lang="en-US" spc="-4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as</a:t>
            </a:r>
            <a:r>
              <a:rPr lang="en-US" spc="-4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well as</a:t>
            </a:r>
            <a:r>
              <a:rPr lang="en-US" spc="-7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1.</a:t>
            </a:r>
            <a:r>
              <a:rPr lang="en-US" spc="-95" dirty="0">
                <a:solidFill>
                  <a:srgbClr val="0E0D29"/>
                </a:solidFill>
                <a:effectLst/>
                <a:ea typeface="Times New Roman" panose="02020603050405020304" pitchFamily="18" charset="0"/>
              </a:rPr>
              <a:t> </a:t>
            </a:r>
            <a:r>
              <a:rPr lang="en-US" spc="-15" dirty="0">
                <a:solidFill>
                  <a:srgbClr val="0E0D29"/>
                </a:solidFill>
                <a:effectLst/>
                <a:ea typeface="Times New Roman" panose="02020603050405020304" pitchFamily="18" charset="0"/>
              </a:rPr>
              <a:t>The</a:t>
            </a:r>
            <a:r>
              <a:rPr lang="en-US" spc="-8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XY</a:t>
            </a:r>
            <a:r>
              <a:rPr lang="en-US" spc="-8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Plotter</a:t>
            </a:r>
            <a:r>
              <a:rPr lang="en-US" spc="-7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for</a:t>
            </a:r>
            <a:r>
              <a:rPr lang="en-US" spc="-9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0</a:t>
            </a:r>
            <a:r>
              <a:rPr lang="en-US" spc="-8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shows</a:t>
            </a:r>
            <a:r>
              <a:rPr lang="en-US" spc="-7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19</a:t>
            </a:r>
            <a:r>
              <a:rPr lang="en-US" spc="-8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children</a:t>
            </a:r>
            <a:r>
              <a:rPr lang="en-US" spc="-8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which</a:t>
            </a:r>
            <a:r>
              <a:rPr lang="en-US" spc="-85" dirty="0">
                <a:solidFill>
                  <a:srgbClr val="0E0D29"/>
                </a:solidFill>
                <a:effectLst/>
                <a:ea typeface="Times New Roman" panose="02020603050405020304" pitchFamily="18" charset="0"/>
              </a:rPr>
              <a:t> </a:t>
            </a:r>
            <a:r>
              <a:rPr lang="en-US" spc="-15" dirty="0">
                <a:solidFill>
                  <a:srgbClr val="0E0D29"/>
                </a:solidFill>
                <a:effectLst/>
                <a:ea typeface="Times New Roman" panose="02020603050405020304" pitchFamily="18" charset="0"/>
              </a:rPr>
              <a:t>is</a:t>
            </a:r>
            <a:r>
              <a:rPr lang="en-US" spc="-7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highly</a:t>
            </a:r>
            <a:r>
              <a:rPr lang="en-US" spc="-6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unusual</a:t>
            </a:r>
            <a:r>
              <a:rPr lang="en-US" spc="-10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these</a:t>
            </a:r>
            <a:r>
              <a:rPr lang="en-US" spc="-8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days.</a:t>
            </a:r>
            <a:r>
              <a:rPr lang="en-US" spc="-7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The</a:t>
            </a:r>
            <a:r>
              <a:rPr lang="en-US" spc="-8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XY</a:t>
            </a:r>
            <a:r>
              <a:rPr lang="en-US" spc="-55"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plotter for 1 shows more than 7</a:t>
            </a:r>
            <a:r>
              <a:rPr lang="en-US" spc="40" dirty="0">
                <a:solidFill>
                  <a:srgbClr val="0E0D29"/>
                </a:solidFill>
                <a:effectLst/>
                <a:ea typeface="Times New Roman" panose="02020603050405020304" pitchFamily="18" charset="0"/>
              </a:rPr>
              <a:t> </a:t>
            </a:r>
            <a:r>
              <a:rPr lang="en-US" dirty="0">
                <a:solidFill>
                  <a:srgbClr val="0E0D29"/>
                </a:solidFill>
                <a:effectLst/>
                <a:ea typeface="Times New Roman" panose="02020603050405020304" pitchFamily="18" charset="0"/>
              </a:rPr>
              <a:t>children.</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06982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39A4A2-9F8B-FB24-28AC-8404760B0E87}"/>
              </a:ext>
            </a:extLst>
          </p:cNvPr>
          <p:cNvPicPr>
            <a:picLocks noGrp="1" noChangeAspect="1"/>
          </p:cNvPicPr>
          <p:nvPr>
            <p:ph idx="1"/>
          </p:nvPr>
        </p:nvPicPr>
        <p:blipFill>
          <a:blip r:embed="rId2"/>
          <a:stretch>
            <a:fillRect/>
          </a:stretch>
        </p:blipFill>
        <p:spPr>
          <a:xfrm>
            <a:off x="909777" y="1887732"/>
            <a:ext cx="4142671" cy="2300685"/>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73CB0BD-FA1F-A4F6-BE21-449FBCE5C618}"/>
              </a:ext>
            </a:extLst>
          </p:cNvPr>
          <p:cNvSpPr txBox="1"/>
          <p:nvPr/>
        </p:nvSpPr>
        <p:spPr>
          <a:xfrm>
            <a:off x="5879023" y="2359617"/>
            <a:ext cx="5822197" cy="1200329"/>
          </a:xfrm>
          <a:prstGeom prst="rect">
            <a:avLst/>
          </a:prstGeom>
          <a:noFill/>
        </p:spPr>
        <p:txBody>
          <a:bodyPr wrap="square" rtlCol="0">
            <a:spAutoFit/>
          </a:bodyPr>
          <a:lstStyle/>
          <a:p>
            <a:r>
              <a:rPr lang="en-US" dirty="0">
                <a:solidFill>
                  <a:schemeClr val="tx1">
                    <a:lumMod val="95000"/>
                    <a:lumOff val="5000"/>
                  </a:schemeClr>
                </a:solidFill>
                <a:effectLst/>
                <a:ea typeface="Times New Roman" panose="02020603050405020304" pitchFamily="18" charset="0"/>
              </a:rPr>
              <a:t>In the sheet outliers for Days Employed there are outliers for both target column 0 and 1. The XY plotter shows there are applicants being employed for 1000 years from the day of application which is clearly an anomaly</a:t>
            </a:r>
            <a:endParaRPr lang="en-IN" dirty="0">
              <a:solidFill>
                <a:schemeClr val="tx1">
                  <a:lumMod val="95000"/>
                  <a:lumOff val="5000"/>
                </a:schemeClr>
              </a:solidFill>
            </a:endParaRPr>
          </a:p>
        </p:txBody>
      </p:sp>
    </p:spTree>
    <p:extLst>
      <p:ext uri="{BB962C8B-B14F-4D97-AF65-F5344CB8AC3E}">
        <p14:creationId xmlns:p14="http://schemas.microsoft.com/office/powerpoint/2010/main" val="257596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F069-28A3-1E56-EEAF-0CB44227001B}"/>
              </a:ext>
            </a:extLst>
          </p:cNvPr>
          <p:cNvSpPr>
            <a:spLocks noGrp="1"/>
          </p:cNvSpPr>
          <p:nvPr>
            <p:ph type="title"/>
          </p:nvPr>
        </p:nvSpPr>
        <p:spPr>
          <a:xfrm>
            <a:off x="377125" y="413906"/>
            <a:ext cx="11437750" cy="1411719"/>
          </a:xfrm>
        </p:spPr>
        <p:txBody>
          <a:bodyPr>
            <a:noAutofit/>
          </a:bodyPr>
          <a:lstStyle/>
          <a:p>
            <a:r>
              <a:rPr lang="en-US" i="0" dirty="0" err="1">
                <a:solidFill>
                  <a:schemeClr val="bg2">
                    <a:lumMod val="10000"/>
                  </a:schemeClr>
                </a:solidFill>
                <a:effectLst/>
                <a:latin typeface="+mn-lt"/>
              </a:rPr>
              <a:t>III.Determine</a:t>
            </a:r>
            <a:r>
              <a:rPr lang="en-US" i="0" dirty="0">
                <a:solidFill>
                  <a:schemeClr val="bg2">
                    <a:lumMod val="10000"/>
                  </a:schemeClr>
                </a:solidFill>
                <a:effectLst/>
                <a:latin typeface="+mn-lt"/>
              </a:rPr>
              <a:t> if there is data imbalance in the loan application dataset and calculate the ratio of data imbalance using Excel functions.</a:t>
            </a:r>
            <a:endParaRPr lang="en-IN" dirty="0">
              <a:solidFill>
                <a:schemeClr val="bg2">
                  <a:lumMod val="10000"/>
                </a:schemeClr>
              </a:solidFill>
              <a:latin typeface="+mn-lt"/>
            </a:endParaRPr>
          </a:p>
        </p:txBody>
      </p:sp>
      <p:pic>
        <p:nvPicPr>
          <p:cNvPr id="5" name="Picture 4">
            <a:extLst>
              <a:ext uri="{FF2B5EF4-FFF2-40B4-BE49-F238E27FC236}">
                <a16:creationId xmlns:a16="http://schemas.microsoft.com/office/drawing/2014/main" id="{4145B5A7-2B00-9958-2DA5-7A1344F39E54}"/>
              </a:ext>
            </a:extLst>
          </p:cNvPr>
          <p:cNvPicPr>
            <a:picLocks noChangeAspect="1"/>
          </p:cNvPicPr>
          <p:nvPr/>
        </p:nvPicPr>
        <p:blipFill>
          <a:blip r:embed="rId2"/>
          <a:stretch>
            <a:fillRect/>
          </a:stretch>
        </p:blipFill>
        <p:spPr>
          <a:xfrm>
            <a:off x="377125" y="2547129"/>
            <a:ext cx="5093777" cy="3466213"/>
          </a:xfrm>
          <a:prstGeom prst="rect">
            <a:avLst/>
          </a:prstGeom>
          <a:ln>
            <a:solidFill>
              <a:srgbClr val="FFC000"/>
            </a:solidFill>
          </a:ln>
        </p:spPr>
      </p:pic>
      <p:sp>
        <p:nvSpPr>
          <p:cNvPr id="6" name="TextBox 5">
            <a:extLst>
              <a:ext uri="{FF2B5EF4-FFF2-40B4-BE49-F238E27FC236}">
                <a16:creationId xmlns:a16="http://schemas.microsoft.com/office/drawing/2014/main" id="{B5DD5110-2320-D8E9-A2D2-94AB15656D57}"/>
              </a:ext>
            </a:extLst>
          </p:cNvPr>
          <p:cNvSpPr txBox="1"/>
          <p:nvPr/>
        </p:nvSpPr>
        <p:spPr>
          <a:xfrm>
            <a:off x="6524786" y="2681207"/>
            <a:ext cx="4773478" cy="2862322"/>
          </a:xfrm>
          <a:prstGeom prst="rect">
            <a:avLst/>
          </a:prstGeom>
          <a:noFill/>
        </p:spPr>
        <p:txBody>
          <a:bodyPr wrap="square" rtlCol="0">
            <a:spAutoFit/>
          </a:bodyPr>
          <a:lstStyle/>
          <a:p>
            <a:r>
              <a:rPr lang="en-US" sz="1800" dirty="0">
                <a:effectLst/>
                <a:ea typeface="Times New Roman" panose="02020603050405020304" pitchFamily="18" charset="0"/>
              </a:rPr>
              <a:t>Data imbalance shows the ratio of total applicants with payment difficulties (1) to the total applicants with installments being paid on time (0) to be 11.39. That is out of total applications of 3075011, 92% applicants</a:t>
            </a:r>
            <a:r>
              <a:rPr lang="en-US" sz="1800" spc="-65" dirty="0">
                <a:effectLst/>
                <a:ea typeface="Times New Roman" panose="02020603050405020304" pitchFamily="18" charset="0"/>
              </a:rPr>
              <a:t> </a:t>
            </a:r>
            <a:r>
              <a:rPr lang="en-US" sz="1800" dirty="0">
                <a:effectLst/>
                <a:ea typeface="Times New Roman" panose="02020603050405020304" pitchFamily="18" charset="0"/>
              </a:rPr>
              <a:t>paid</a:t>
            </a:r>
            <a:r>
              <a:rPr lang="en-US" sz="1800" spc="-85" dirty="0">
                <a:effectLst/>
                <a:ea typeface="Times New Roman" panose="02020603050405020304" pitchFamily="18" charset="0"/>
              </a:rPr>
              <a:t> </a:t>
            </a:r>
            <a:r>
              <a:rPr lang="en-US" sz="1800" dirty="0">
                <a:effectLst/>
                <a:ea typeface="Times New Roman" panose="02020603050405020304" pitchFamily="18" charset="0"/>
              </a:rPr>
              <a:t>installments</a:t>
            </a:r>
            <a:r>
              <a:rPr lang="en-US" sz="1800" spc="-85" dirty="0">
                <a:effectLst/>
                <a:ea typeface="Times New Roman" panose="02020603050405020304" pitchFamily="18" charset="0"/>
              </a:rPr>
              <a:t> </a:t>
            </a:r>
            <a:r>
              <a:rPr lang="en-US" sz="1800" dirty="0">
                <a:effectLst/>
                <a:ea typeface="Times New Roman" panose="02020603050405020304" pitchFamily="18" charset="0"/>
              </a:rPr>
              <a:t>on</a:t>
            </a:r>
            <a:r>
              <a:rPr lang="en-US" sz="1800" spc="-65" dirty="0">
                <a:effectLst/>
                <a:ea typeface="Times New Roman" panose="02020603050405020304" pitchFamily="18" charset="0"/>
              </a:rPr>
              <a:t> </a:t>
            </a:r>
            <a:r>
              <a:rPr lang="en-US" sz="1800" dirty="0">
                <a:effectLst/>
                <a:ea typeface="Times New Roman" panose="02020603050405020304" pitchFamily="18" charset="0"/>
              </a:rPr>
              <a:t>time</a:t>
            </a:r>
            <a:r>
              <a:rPr lang="en-US" sz="1800" spc="-85" dirty="0">
                <a:effectLst/>
                <a:ea typeface="Times New Roman" panose="02020603050405020304" pitchFamily="18" charset="0"/>
              </a:rPr>
              <a:t> </a:t>
            </a:r>
            <a:r>
              <a:rPr lang="en-US" sz="1800" dirty="0">
                <a:effectLst/>
                <a:ea typeface="Times New Roman" panose="02020603050405020304" pitchFamily="18" charset="0"/>
              </a:rPr>
              <a:t>thus</a:t>
            </a:r>
            <a:r>
              <a:rPr lang="en-US" sz="1800" spc="-65" dirty="0">
                <a:effectLst/>
                <a:ea typeface="Times New Roman" panose="02020603050405020304" pitchFamily="18" charset="0"/>
              </a:rPr>
              <a:t> </a:t>
            </a:r>
            <a:r>
              <a:rPr lang="en-US" sz="1800" dirty="0">
                <a:effectLst/>
                <a:ea typeface="Times New Roman" panose="02020603050405020304" pitchFamily="18" charset="0"/>
              </a:rPr>
              <a:t>makes</a:t>
            </a:r>
            <a:r>
              <a:rPr lang="en-US" sz="1800" spc="-90" dirty="0">
                <a:effectLst/>
                <a:ea typeface="Times New Roman" panose="02020603050405020304" pitchFamily="18" charset="0"/>
              </a:rPr>
              <a:t> </a:t>
            </a:r>
            <a:r>
              <a:rPr lang="en-US" sz="1800" dirty="0">
                <a:effectLst/>
                <a:ea typeface="Times New Roman" panose="02020603050405020304" pitchFamily="18" charset="0"/>
              </a:rPr>
              <a:t>the majority class </a:t>
            </a:r>
            <a:r>
              <a:rPr lang="en-US" sz="1800" spc="10" dirty="0">
                <a:effectLst/>
                <a:ea typeface="Times New Roman" panose="02020603050405020304" pitchFamily="18" charset="0"/>
              </a:rPr>
              <a:t>and </a:t>
            </a:r>
            <a:r>
              <a:rPr lang="en-US" sz="1800" dirty="0">
                <a:effectLst/>
                <a:ea typeface="Times New Roman" panose="02020603050405020304" pitchFamily="18" charset="0"/>
              </a:rPr>
              <a:t>the rest of the 8% of applicants had payment difficulties thus makes the minority class.</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27616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1866</Words>
  <Application>Microsoft Office PowerPoint</Application>
  <PresentationFormat>Widescreen</PresentationFormat>
  <Paragraphs>222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BANK LOAN CASE  STUDY</vt:lpstr>
      <vt:lpstr>PROJECT DESCRIPTION </vt:lpstr>
      <vt:lpstr>TECH STACK USED </vt:lpstr>
      <vt:lpstr>APPROACH </vt:lpstr>
      <vt:lpstr>PROJECT INSIGHT </vt:lpstr>
      <vt:lpstr>I. Identify the missing data in the dataset and decide on an appropriate method to deal with it using Excel built-in functions and features.</vt:lpstr>
      <vt:lpstr>II. Detect and identify outliers in the dataset using Excel       statistical functions and features, focusing on numerical variables.</vt:lpstr>
      <vt:lpstr>PowerPoint Presentation</vt:lpstr>
      <vt:lpstr>III.Determine if there is data imbalance in the loan application dataset and calculate the ratio of data imbalance using Excel functions.</vt:lpstr>
      <vt:lpstr>  IV.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vt:lpstr>
      <vt:lpstr>PowerPoint Presentation</vt:lpstr>
      <vt:lpstr>V. Segment the dataset based on different scenarios (e.g., clients with payment difficulties and all other cases) and identify the top correlations for each segmented data using Excel functions.</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Anamika</dc:creator>
  <cp:lastModifiedBy>Anamika</cp:lastModifiedBy>
  <cp:revision>2</cp:revision>
  <dcterms:created xsi:type="dcterms:W3CDTF">2023-12-16T14:45:00Z</dcterms:created>
  <dcterms:modified xsi:type="dcterms:W3CDTF">2023-12-16T16:41:43Z</dcterms:modified>
</cp:coreProperties>
</file>