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91" r:id="rId2"/>
    <p:sldId id="292" r:id="rId3"/>
    <p:sldId id="278" r:id="rId4"/>
    <p:sldId id="279" r:id="rId5"/>
    <p:sldId id="303" r:id="rId6"/>
    <p:sldId id="305" r:id="rId7"/>
    <p:sldId id="280" r:id="rId8"/>
    <p:sldId id="281" r:id="rId9"/>
    <p:sldId id="282" r:id="rId10"/>
    <p:sldId id="304" r:id="rId11"/>
    <p:sldId id="306" r:id="rId12"/>
    <p:sldId id="307" r:id="rId13"/>
    <p:sldId id="308" r:id="rId14"/>
    <p:sldId id="309" r:id="rId15"/>
    <p:sldId id="287" r:id="rId16"/>
    <p:sldId id="285" r:id="rId17"/>
    <p:sldId id="286" r:id="rId18"/>
    <p:sldId id="343" r:id="rId19"/>
    <p:sldId id="344" r:id="rId20"/>
    <p:sldId id="345" r:id="rId21"/>
    <p:sldId id="310" r:id="rId22"/>
    <p:sldId id="311" r:id="rId23"/>
    <p:sldId id="313" r:id="rId24"/>
    <p:sldId id="312" r:id="rId25"/>
    <p:sldId id="257" r:id="rId26"/>
    <p:sldId id="258" r:id="rId27"/>
    <p:sldId id="259" r:id="rId28"/>
    <p:sldId id="289" r:id="rId29"/>
    <p:sldId id="293" r:id="rId30"/>
    <p:sldId id="290" r:id="rId31"/>
    <p:sldId id="326" r:id="rId32"/>
    <p:sldId id="273" r:id="rId33"/>
    <p:sldId id="274" r:id="rId34"/>
    <p:sldId id="263" r:id="rId35"/>
    <p:sldId id="261" r:id="rId36"/>
    <p:sldId id="264" r:id="rId37"/>
    <p:sldId id="296" r:id="rId38"/>
    <p:sldId id="268" r:id="rId39"/>
    <p:sldId id="265" r:id="rId40"/>
    <p:sldId id="271" r:id="rId41"/>
    <p:sldId id="298" r:id="rId42"/>
    <p:sldId id="302" r:id="rId43"/>
    <p:sldId id="267" r:id="rId44"/>
    <p:sldId id="314" r:id="rId45"/>
    <p:sldId id="316" r:id="rId46"/>
    <p:sldId id="315" r:id="rId47"/>
    <p:sldId id="319" r:id="rId48"/>
    <p:sldId id="317" r:id="rId49"/>
    <p:sldId id="318" r:id="rId50"/>
    <p:sldId id="321" r:id="rId51"/>
    <p:sldId id="322" r:id="rId52"/>
    <p:sldId id="323" r:id="rId53"/>
    <p:sldId id="324" r:id="rId54"/>
    <p:sldId id="325" r:id="rId55"/>
    <p:sldId id="329" r:id="rId56"/>
    <p:sldId id="294" r:id="rId57"/>
    <p:sldId id="270" r:id="rId58"/>
    <p:sldId id="330" r:id="rId59"/>
    <p:sldId id="301" r:id="rId60"/>
    <p:sldId id="300" r:id="rId61"/>
    <p:sldId id="297" r:id="rId62"/>
    <p:sldId id="299" r:id="rId63"/>
    <p:sldId id="331" r:id="rId64"/>
    <p:sldId id="332" r:id="rId65"/>
    <p:sldId id="334" r:id="rId66"/>
    <p:sldId id="333" r:id="rId67"/>
    <p:sldId id="336" r:id="rId68"/>
    <p:sldId id="337" r:id="rId69"/>
    <p:sldId id="338" r:id="rId70"/>
    <p:sldId id="339" r:id="rId71"/>
    <p:sldId id="340" r:id="rId72"/>
    <p:sldId id="341" r:id="rId73"/>
    <p:sldId id="342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E7FB-13E3-4CDE-A7C4-3028438191A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5621E-DD45-4A7F-BB41-38E4BBEF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5621E-DD45-4A7F-BB41-38E4BBEF8D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5621E-DD45-4A7F-BB41-38E4BBEF8D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5621E-DD45-4A7F-BB41-38E4BBEF8D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739E-CF59-4963-803B-341EA0B632D1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5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333D-1838-4E9D-8457-D3E6B531D5E3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4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8140-948C-40D9-8E6F-31174AB7F2CE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4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8F2F-B796-46DF-B136-2702078278CB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5FDA-B66F-4DBC-B0C9-1A56C3E4787F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4D5C-5EDF-4D2B-8C00-6420BFA04B47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C7E3-4CFE-4797-82C7-63F532A8857B}" type="datetime1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8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6162-F929-4EC9-9327-0DD39F2DED25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8BB-F8FF-4DFF-A6E6-7820E2FBF610}" type="datetime1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4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4BD3-9342-4C2B-9E18-6010C42CD4DA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3DF2-CAC7-4253-93E2-52650E920242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3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3456E-5AEF-48FB-8E17-7024772442FC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D938-DB6F-44DF-83AE-EED74DC3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162.PNG"/><Relationship Id="rId10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3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054944"/>
          </a:xfrm>
        </p:spPr>
        <p:txBody>
          <a:bodyPr/>
          <a:lstStyle/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31" y="1922641"/>
            <a:ext cx="7051538" cy="22501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334642"/>
              </p:ext>
            </p:extLst>
          </p:nvPr>
        </p:nvGraphicFramePr>
        <p:xfrm>
          <a:off x="838200" y="1825625"/>
          <a:ext cx="10515600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</a:rPr>
                        <a:t>Supervised Learning</a:t>
                      </a: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</a:rPr>
                        <a:t>Unsupervised Learning</a:t>
                      </a: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</a:rPr>
                        <a:t>Reinforcement Learning</a:t>
                      </a: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Time consuming to train algorithm</a:t>
                      </a:r>
                    </a:p>
                    <a:p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It can’t give precise information regarding data sorting</a:t>
                      </a:r>
                    </a:p>
                    <a:p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It requires plenty of data and involves a lot of computation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It requires expertise to label data</a:t>
                      </a:r>
                    </a:p>
                    <a:p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It gives wildly inaccurate results unless we have human intervention to validate the output variables</a:t>
                      </a:r>
                    </a:p>
                    <a:p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Too much of reinforcement may cause an overload which could weaken the results.</a:t>
                      </a:r>
                    </a:p>
                    <a:p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Unwanted data degrades efficiency </a:t>
                      </a:r>
                    </a:p>
                    <a:p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High maintenance cost.</a:t>
                      </a:r>
                    </a:p>
                    <a:p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4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Self Supervised Learning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" y="1537767"/>
            <a:ext cx="1714739" cy="2029108"/>
          </a:xfrm>
        </p:spPr>
      </p:pic>
      <p:sp>
        <p:nvSpPr>
          <p:cNvPr id="16" name="Rectangle 15"/>
          <p:cNvSpPr/>
          <p:nvPr/>
        </p:nvSpPr>
        <p:spPr>
          <a:xfrm>
            <a:off x="8510954" y="2035334"/>
            <a:ext cx="1688123" cy="10843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" y="4304714"/>
            <a:ext cx="1714739" cy="14064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233" y="3757886"/>
            <a:ext cx="721289" cy="206629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41832" y="3657214"/>
            <a:ext cx="19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Unlabeled Dataset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7174" y="5723508"/>
            <a:ext cx="18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Fine tune Dataset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502758" y="23583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520316" y="483877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7363086" y="23864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4352867" y="35995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900410" y="1492835"/>
            <a:ext cx="136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CNN Model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8122190" y="47656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76011" y="5772585"/>
            <a:ext cx="136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CNN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438134" y="1690688"/>
            <a:ext cx="539441" cy="167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Representation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01292" y="3910817"/>
            <a:ext cx="539441" cy="211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Representation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69253" y="3910817"/>
            <a:ext cx="539441" cy="21129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endParaRPr lang="en-US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11394" y="582418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 label Classification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66676" y="1956697"/>
            <a:ext cx="1671305" cy="10331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019076" y="2109097"/>
            <a:ext cx="1671305" cy="10331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171476" y="2261497"/>
            <a:ext cx="1671305" cy="10331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031676" y="4450707"/>
            <a:ext cx="1671305" cy="10331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195936" y="4564499"/>
            <a:ext cx="1671305" cy="10331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4387297" y="4690328"/>
            <a:ext cx="1671305" cy="10331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83795" y="6387751"/>
            <a:ext cx="251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Self Supervised Learning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11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23417" y="4208443"/>
            <a:ext cx="1688123" cy="10843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Why move towards Self-Supervised learning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Self-supervised learning creates a data-efficient AI system that can analyze and process data without human intervention , eliminating the need for full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    “ Supervision”</a:t>
            </a:r>
          </a:p>
          <a:p>
            <a:r>
              <a:rPr lang="en-US" dirty="0">
                <a:cs typeface="Times New Roman" panose="02020603050405020304" pitchFamily="18" charset="0"/>
              </a:rPr>
              <a:t>Self-supervised learning eliminates the necessity of data labeling. It enables computers to label, categorize, and analyze data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9314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Literature</a:t>
            </a:r>
            <a:r>
              <a:rPr lang="en-US" sz="5400" b="1" dirty="0" smtClean="0"/>
              <a:t> Review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cs typeface="Times New Roman" panose="02020603050405020304" pitchFamily="18" charset="0"/>
              </a:rPr>
              <a:t>Self-supervised learning </a:t>
            </a:r>
            <a:r>
              <a:rPr lang="en-US" dirty="0">
                <a:cs typeface="Times New Roman" panose="02020603050405020304" pitchFamily="18" charset="0"/>
              </a:rPr>
              <a:t>is performed in two steps.</a:t>
            </a:r>
          </a:p>
          <a:p>
            <a:pPr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457200" indent="-457200"/>
            <a:r>
              <a:rPr lang="en-US" dirty="0">
                <a:cs typeface="Times New Roman" panose="02020603050405020304" pitchFamily="18" charset="0"/>
              </a:rPr>
              <a:t>Pretext Task</a:t>
            </a:r>
          </a:p>
          <a:p>
            <a:pPr marL="457200" indent="-457200"/>
            <a:endParaRPr lang="en-US" dirty="0">
              <a:cs typeface="Times New Roman" panose="02020603050405020304" pitchFamily="18" charset="0"/>
            </a:endParaRPr>
          </a:p>
          <a:p>
            <a:pPr marL="457200" indent="-457200"/>
            <a:r>
              <a:rPr lang="en-US" dirty="0">
                <a:cs typeface="Times New Roman" panose="02020603050405020304" pitchFamily="18" charset="0"/>
              </a:rPr>
              <a:t>Downstream Task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625"/>
          </a:xfrm>
        </p:spPr>
        <p:txBody>
          <a:bodyPr/>
          <a:lstStyle/>
          <a:p>
            <a:r>
              <a:rPr lang="en-US" b="1" dirty="0" smtClean="0"/>
              <a:t>Self-Supervised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7230"/>
            <a:ext cx="12191999" cy="5339557"/>
          </a:xfrm>
        </p:spPr>
        <p:txBody>
          <a:bodyPr/>
          <a:lstStyle/>
          <a:p>
            <a:pPr lvl="1"/>
            <a:r>
              <a:rPr lang="en-US" b="1" dirty="0"/>
              <a:t>Self-supervised learning </a:t>
            </a:r>
            <a:r>
              <a:rPr lang="en-US" dirty="0"/>
              <a:t>is a machine learning process where the model trains itself to learn one part of the input from another part of the input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Comprises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two main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stages:</a:t>
            </a:r>
          </a:p>
          <a:p>
            <a:pPr lvl="3"/>
            <a:r>
              <a:rPr lang="en-US" sz="2000" dirty="0" smtClean="0"/>
              <a:t>Pre-Text</a:t>
            </a:r>
            <a:endParaRPr lang="en-US" sz="2000" dirty="0"/>
          </a:p>
          <a:p>
            <a:pPr lvl="3"/>
            <a:r>
              <a:rPr lang="en-US" sz="2000" dirty="0" smtClean="0"/>
              <a:t>Downstream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1" y="3066127"/>
            <a:ext cx="1040952" cy="1055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56" y="3187313"/>
            <a:ext cx="989089" cy="10171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28" y="3333054"/>
            <a:ext cx="1018285" cy="10171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43" y="3011415"/>
            <a:ext cx="1104920" cy="9731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221" y="3101627"/>
            <a:ext cx="1015751" cy="9450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4" y="3243494"/>
            <a:ext cx="975831" cy="984901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2865724" y="3371923"/>
            <a:ext cx="1574175" cy="857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076723" y="3796534"/>
            <a:ext cx="818660" cy="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60000" flipV="1">
            <a:off x="6180577" y="3778477"/>
            <a:ext cx="1161762" cy="2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2" y="4999520"/>
            <a:ext cx="1766844" cy="1324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240" y="4704525"/>
            <a:ext cx="907437" cy="1672262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3055066" y="5204520"/>
            <a:ext cx="147087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Image Preprocessing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5513910" y="5451461"/>
            <a:ext cx="1764404" cy="4415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Classification Model</a:t>
            </a:r>
          </a:p>
          <a:p>
            <a:pPr algn="ctr"/>
            <a:r>
              <a:rPr lang="en-US" sz="1400" dirty="0" smtClean="0"/>
              <a:t>CNN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34" idx="3"/>
          </p:cNvCxnSpPr>
          <p:nvPr/>
        </p:nvCxnSpPr>
        <p:spPr>
          <a:xfrm>
            <a:off x="2067096" y="5661720"/>
            <a:ext cx="987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3"/>
            <a:endCxn id="38" idx="1"/>
          </p:cNvCxnSpPr>
          <p:nvPr/>
        </p:nvCxnSpPr>
        <p:spPr>
          <a:xfrm>
            <a:off x="4525940" y="5661720"/>
            <a:ext cx="987970" cy="1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3"/>
          </p:cNvCxnSpPr>
          <p:nvPr/>
        </p:nvCxnSpPr>
        <p:spPr>
          <a:xfrm>
            <a:off x="7278314" y="5672245"/>
            <a:ext cx="1534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80245" y="6271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95999" y="3312341"/>
            <a:ext cx="110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weights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464976" y="3814271"/>
            <a:ext cx="0" cy="163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0252" y="6376787"/>
            <a:ext cx="1766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Dataset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702999" y="6293942"/>
            <a:ext cx="1822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Multi label Classification</a:t>
            </a:r>
            <a:endParaRPr lang="en-US" sz="1600" dirty="0"/>
          </a:p>
        </p:txBody>
      </p:sp>
      <p:sp>
        <p:nvSpPr>
          <p:cNvPr id="52" name="Right Brace 51"/>
          <p:cNvSpPr/>
          <p:nvPr/>
        </p:nvSpPr>
        <p:spPr>
          <a:xfrm>
            <a:off x="9164174" y="309486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/>
          <p:cNvSpPr/>
          <p:nvPr/>
        </p:nvSpPr>
        <p:spPr>
          <a:xfrm>
            <a:off x="10140287" y="4704525"/>
            <a:ext cx="204813" cy="1661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24982" y="4299424"/>
            <a:ext cx="147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</a:t>
            </a:r>
            <a:r>
              <a:rPr lang="en-US" sz="1600" dirty="0" smtClean="0"/>
              <a:t>Images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371411" y="4267431"/>
            <a:ext cx="179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Images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614362" y="3344693"/>
            <a:ext cx="1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Pretext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600209" y="5451461"/>
            <a:ext cx="138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Downstream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944204" y="6415458"/>
            <a:ext cx="371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Self-Supervised Learning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994578" y="3295322"/>
            <a:ext cx="1162347" cy="93307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80000" flipV="1">
            <a:off x="4428184" y="3761537"/>
            <a:ext cx="591238" cy="3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Pre-Text Task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The Pretext task </a:t>
            </a:r>
            <a:r>
              <a:rPr lang="en-US" dirty="0" smtClean="0">
                <a:cs typeface="Times New Roman" panose="02020603050405020304" pitchFamily="18" charset="0"/>
              </a:rPr>
              <a:t>enables the model to </a:t>
            </a:r>
            <a:r>
              <a:rPr lang="en-US" dirty="0">
                <a:cs typeface="Times New Roman" panose="02020603050405020304" pitchFamily="18" charset="0"/>
              </a:rPr>
              <a:t>know the </a:t>
            </a:r>
            <a:r>
              <a:rPr lang="en-US" dirty="0" smtClean="0">
                <a:cs typeface="Times New Roman" panose="02020603050405020304" pitchFamily="18" charset="0"/>
              </a:rPr>
              <a:t>data features and generates targets. 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8434" y="3976792"/>
            <a:ext cx="1814732" cy="9433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20000" flipV="1">
            <a:off x="2592274" y="4462181"/>
            <a:ext cx="786160" cy="2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60000" flipV="1">
            <a:off x="7519488" y="4443074"/>
            <a:ext cx="753989" cy="2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5206272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68356" y="5256001"/>
            <a:ext cx="14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Image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78434" y="5726720"/>
            <a:ext cx="406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Pre-Text Task of Self Supervised Learning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296035" y="4216624"/>
            <a:ext cx="130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Pretext Task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18791" y="3976792"/>
            <a:ext cx="1491176" cy="9433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 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80000" flipV="1">
            <a:off x="5193166" y="4448471"/>
            <a:ext cx="825625" cy="5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8" y="3131630"/>
            <a:ext cx="2152950" cy="21243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363" y="3154439"/>
            <a:ext cx="1970976" cy="21243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Downstream Task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The real (downstream) task can be anything like classification or detection tasks with insufficient annotated data samples.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In this case, it fine-tunes </a:t>
            </a:r>
            <a:r>
              <a:rPr lang="en-US" dirty="0">
                <a:cs typeface="Times New Roman" panose="02020603050405020304" pitchFamily="18" charset="0"/>
              </a:rPr>
              <a:t>the learning model from the pre-text for </a:t>
            </a:r>
            <a:r>
              <a:rPr lang="en-US" dirty="0" smtClean="0">
                <a:cs typeface="Times New Roman" panose="02020603050405020304" pitchFamily="18" charset="0"/>
              </a:rPr>
              <a:t>data </a:t>
            </a:r>
            <a:r>
              <a:rPr lang="en-US" b="1" dirty="0" smtClean="0">
                <a:cs typeface="Times New Roman" panose="02020603050405020304" pitchFamily="18" charset="0"/>
              </a:rPr>
              <a:t>classification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80881" y="3664505"/>
            <a:ext cx="1885071" cy="9566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Pre-Text Task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937760" y="4001294"/>
            <a:ext cx="1885071" cy="9566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Classifier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665952" y="4142807"/>
            <a:ext cx="2264771" cy="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15794" y="4479595"/>
            <a:ext cx="1718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98855" y="4190387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Weights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751"/>
              </p:ext>
            </p:extLst>
          </p:nvPr>
        </p:nvGraphicFramePr>
        <p:xfrm>
          <a:off x="3248168" y="3597746"/>
          <a:ext cx="4351902" cy="2038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1902"/>
              </a:tblGrid>
              <a:tr h="2038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186867" y="5092505"/>
            <a:ext cx="138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Downstream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32515" y="5807090"/>
            <a:ext cx="453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Downstream Task of Self-Supervised Learning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4" y="4841199"/>
            <a:ext cx="1360684" cy="971686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13" idx="3"/>
          </p:cNvCxnSpPr>
          <p:nvPr/>
        </p:nvCxnSpPr>
        <p:spPr>
          <a:xfrm flipV="1">
            <a:off x="2373558" y="4706262"/>
            <a:ext cx="2557165" cy="620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5763156"/>
            <a:ext cx="18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Fine tune Dataset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9" y="3654780"/>
            <a:ext cx="907437" cy="167226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75668" y="5406013"/>
            <a:ext cx="1822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Multi label Classification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12225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55572"/>
                <a:gridCol w="1783896"/>
                <a:gridCol w="2204579"/>
                <a:gridCol w="1049171"/>
                <a:gridCol w="1722382"/>
              </a:tblGrid>
              <a:tr h="86240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12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Unsupervised Representational Learning by Predicting Image Rotations</a:t>
                      </a:r>
                      <a:endParaRPr lang="en-A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ICLR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CIFAR-10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ImageNet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Places-205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Conv5:36.5</a:t>
                      </a:r>
                    </a:p>
                    <a:p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373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Colorful Image Colorization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 publish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ImageNet</a:t>
                      </a:r>
                    </a:p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eTRIMS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Image Database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Conv5:32.3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37359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Unsupervised Visual Representational Learning by Solving Jigsaw Puzzles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ECCV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ImageNet2012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PASCAL VOC 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Conv5:34.6</a:t>
                      </a:r>
                    </a:p>
                  </a:txBody>
                  <a:tcPr/>
                </a:tc>
              </a:tr>
              <a:tr h="8624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Context Encoders: Feature Learning by In-painting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CVPR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PSNR:18.58dB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639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144082"/>
              </p:ext>
            </p:extLst>
          </p:nvPr>
        </p:nvGraphicFramePr>
        <p:xfrm>
          <a:off x="838200" y="365125"/>
          <a:ext cx="10515599" cy="5811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6767"/>
                <a:gridCol w="1849966"/>
                <a:gridCol w="1849966"/>
                <a:gridCol w="973666"/>
                <a:gridCol w="1655234"/>
              </a:tblGrid>
              <a:tr h="43173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59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Unsupervised Visual Representation Learning by Context Prediction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ICCV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Conv5:57.8</a:t>
                      </a:r>
                    </a:p>
                  </a:txBody>
                  <a:tcPr/>
                </a:tc>
              </a:tr>
              <a:tr h="10959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Unsupervised Learning by Cross-Channel Prediction</a:t>
                      </a:r>
                    </a:p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CVPR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Places205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Conv5:38.1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760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Photo-Realistic Single Image Super-Resolution Using a Generative Adversarial Network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CVPR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FFHQ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BSD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VGGFace2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SET14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MOS: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29.40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428052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 Clustering for Unsupervised Learning of Visual Features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ECCV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CIFAR10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ImageNet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CIFAR100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Places205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Conv5:36.1</a:t>
                      </a: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82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Pretext Task Analysis by Self-Supervised Feature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By: </a:t>
            </a:r>
            <a:r>
              <a:rPr lang="en-US" b="1" dirty="0" err="1" smtClean="0"/>
              <a:t>Anam</a:t>
            </a:r>
            <a:r>
              <a:rPr lang="en-US" b="1" dirty="0" smtClean="0"/>
              <a:t> </a:t>
            </a:r>
            <a:r>
              <a:rPr lang="en-US" b="1" dirty="0" err="1" smtClean="0"/>
              <a:t>Maqbool</a:t>
            </a:r>
            <a:endParaRPr lang="en-US" b="1" dirty="0" smtClean="0"/>
          </a:p>
          <a:p>
            <a:r>
              <a:rPr lang="en-US" b="1" dirty="0" smtClean="0"/>
              <a:t>Roll No:181506</a:t>
            </a:r>
          </a:p>
          <a:p>
            <a:pPr algn="l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09370"/>
              </p:ext>
            </p:extLst>
          </p:nvPr>
        </p:nvGraphicFramePr>
        <p:xfrm>
          <a:off x="847345" y="2267077"/>
          <a:ext cx="10515599" cy="15276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6767"/>
                <a:gridCol w="1849966"/>
                <a:gridCol w="1849966"/>
                <a:gridCol w="973666"/>
                <a:gridCol w="1655234"/>
              </a:tblGrid>
              <a:tr h="43173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59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GAN-Based Image Colorization for Self-Supervised Visual Feature Learning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MDPI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Sensors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Pascal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VOC</a:t>
                      </a:r>
                    </a:p>
                    <a:p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COCO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PSNR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SSIM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22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Research Gap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previous work the focus has been on pre-text task and downstream task of self supervised learning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comparison between supervised learning and self-supervised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multiple self-supervised learning frameworks on specific datasets to establish improved learning capacity of self-supervised algorithm in comparison with supervised learning algorithm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Research 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the following tasks for the evaluation of Pretext Task</a:t>
            </a:r>
          </a:p>
          <a:p>
            <a:pPr lvl="1"/>
            <a:r>
              <a:rPr lang="en-US" dirty="0" smtClean="0"/>
              <a:t>Image Colorization</a:t>
            </a:r>
          </a:p>
          <a:p>
            <a:pPr lvl="1"/>
            <a:r>
              <a:rPr lang="en-US" dirty="0" smtClean="0"/>
              <a:t>Image Rotation</a:t>
            </a:r>
          </a:p>
          <a:p>
            <a:pPr lvl="1"/>
            <a:r>
              <a:rPr lang="en-US" dirty="0" smtClean="0"/>
              <a:t>Jigsaw Puzzles Solving</a:t>
            </a:r>
          </a:p>
          <a:p>
            <a:r>
              <a:rPr lang="en-US" dirty="0" smtClean="0"/>
              <a:t>To evaluate their results on different state-of-art evaluation metrics</a:t>
            </a:r>
          </a:p>
          <a:p>
            <a:r>
              <a:rPr lang="en-US" dirty="0" smtClean="0"/>
              <a:t>To compare their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952463"/>
          </a:xfrm>
        </p:spPr>
        <p:txBody>
          <a:bodyPr/>
          <a:lstStyle/>
          <a:p>
            <a:pPr algn="ctr"/>
            <a:r>
              <a:rPr lang="en-US" sz="6000" b="1" dirty="0" smtClean="0"/>
              <a:t>Methodology</a:t>
            </a:r>
            <a:endParaRPr lang="en-US" sz="6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57997" y="1212572"/>
            <a:ext cx="2789673" cy="33544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323587" y="1348941"/>
            <a:ext cx="2494601" cy="12223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717"/>
            <a:ext cx="10430814" cy="904728"/>
          </a:xfrm>
        </p:spPr>
        <p:txBody>
          <a:bodyPr/>
          <a:lstStyle/>
          <a:p>
            <a:r>
              <a:rPr lang="en-US" b="1" dirty="0" smtClean="0"/>
              <a:t>Image Colorization 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744024" y="1522844"/>
            <a:ext cx="1596981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Image-Preprocessing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3239774" y="5642148"/>
            <a:ext cx="147087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Image Preprocessing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855120" y="5642148"/>
            <a:ext cx="137273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CNN Classifier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28930" y="1929985"/>
            <a:ext cx="38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4341005" y="1980044"/>
            <a:ext cx="785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867044" y="6028890"/>
            <a:ext cx="1372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227850" y="6085200"/>
            <a:ext cx="108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 rot="5400000">
            <a:off x="6381474" y="4975367"/>
            <a:ext cx="890699" cy="282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Weights</a:t>
            </a:r>
            <a:endParaRPr lang="en-US" sz="1400" dirty="0"/>
          </a:p>
        </p:txBody>
      </p:sp>
      <p:sp>
        <p:nvSpPr>
          <p:cNvPr id="12" name="Right Brace 11"/>
          <p:cNvSpPr/>
          <p:nvPr/>
        </p:nvSpPr>
        <p:spPr>
          <a:xfrm>
            <a:off x="8483842" y="1597275"/>
            <a:ext cx="137425" cy="2728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21999" y="2732758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Pretext</a:t>
            </a:r>
            <a:endParaRPr lang="en-US" b="1" dirty="0"/>
          </a:p>
        </p:txBody>
      </p:sp>
      <p:sp>
        <p:nvSpPr>
          <p:cNvPr id="16" name="Right Brace 15"/>
          <p:cNvSpPr/>
          <p:nvPr/>
        </p:nvSpPr>
        <p:spPr>
          <a:xfrm>
            <a:off x="10431208" y="558011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706777" y="5816528"/>
            <a:ext cx="1323795" cy="441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Downstream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8080" y="2444007"/>
            <a:ext cx="1618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Input Image</a:t>
            </a:r>
            <a:endParaRPr lang="en-US" sz="1400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81405"/>
              </p:ext>
            </p:extLst>
          </p:nvPr>
        </p:nvGraphicFramePr>
        <p:xfrm>
          <a:off x="5357176" y="1398177"/>
          <a:ext cx="2431626" cy="1127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5813"/>
                <a:gridCol w="1215813"/>
              </a:tblGrid>
              <a:tr h="444271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         </a:t>
                      </a:r>
                      <a:r>
                        <a:rPr lang="en-US" sz="1400" dirty="0" smtClean="0"/>
                        <a:t>Generator(U-Net</a:t>
                      </a:r>
                      <a:r>
                        <a:rPr lang="en-US" sz="1400" baseline="0" dirty="0" smtClean="0"/>
                        <a:t> Model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3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Encoder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(Down sample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Decoder</a:t>
                      </a:r>
                    </a:p>
                    <a:p>
                      <a:r>
                        <a:rPr lang="en-US" sz="1200" dirty="0" smtClean="0"/>
                        <a:t>(Up sample)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072389" y="843240"/>
            <a:ext cx="8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CGANs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893088" y="2597895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376150" y="255323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6672075" y="2822779"/>
                <a:ext cx="440564" cy="29277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75" y="2822779"/>
                <a:ext cx="440564" cy="292773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7155868" y="2789912"/>
                <a:ext cx="440564" cy="30084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68" y="2789912"/>
                <a:ext cx="440564" cy="300849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5445458" y="3354274"/>
            <a:ext cx="2218578" cy="7914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Discriminator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3400394" y="3206867"/>
            <a:ext cx="686140" cy="10426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LAB</a:t>
            </a:r>
          </a:p>
          <a:p>
            <a:pPr algn="ctr"/>
            <a:r>
              <a:rPr lang="en-US" sz="1600" dirty="0" smtClean="0"/>
              <a:t>Color Space</a:t>
            </a:r>
            <a:endParaRPr lang="en-US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080681" y="3410918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094641" y="3703323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80681" y="3975026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998098" y="3703323"/>
            <a:ext cx="40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892357" y="3074608"/>
            <a:ext cx="0" cy="24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376150" y="3085865"/>
            <a:ext cx="0" cy="26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19308" y="3138975"/>
            <a:ext cx="404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</a:t>
            </a:r>
            <a:endParaRPr 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517722" y="3396050"/>
            <a:ext cx="518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497950" y="3700275"/>
            <a:ext cx="5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</a:t>
            </a:r>
            <a:endParaRPr 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64563" y="4325441"/>
            <a:ext cx="153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Original Image</a:t>
            </a:r>
            <a:endParaRPr lang="en-US" sz="1400" b="1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51469"/>
            <a:ext cx="1028844" cy="97168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696115" y="6513260"/>
            <a:ext cx="151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Colored Dataset</a:t>
            </a:r>
            <a:endParaRPr lang="en-US" sz="1400" b="1" dirty="0"/>
          </a:p>
        </p:txBody>
      </p:sp>
      <p:cxnSp>
        <p:nvCxnSpPr>
          <p:cNvPr id="71" name="Straight Arrow Connector 70"/>
          <p:cNvCxnSpPr/>
          <p:nvPr/>
        </p:nvCxnSpPr>
        <p:spPr>
          <a:xfrm rot="-300000">
            <a:off x="4721547" y="6036820"/>
            <a:ext cx="1144472" cy="11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-360000" flipH="1">
            <a:off x="6480708" y="4566178"/>
            <a:ext cx="121554" cy="107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08" y="4994886"/>
            <a:ext cx="907437" cy="1672262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9525997" y="5209782"/>
            <a:ext cx="883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Aero plane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9520981" y="5808201"/>
            <a:ext cx="1065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Automobile</a:t>
            </a:r>
            <a:endParaRPr 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9594211" y="6391152"/>
            <a:ext cx="1178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Bird</a:t>
            </a:r>
            <a:endParaRPr 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414042" y="6556548"/>
            <a:ext cx="511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Proposed Methodology for Image Colorization by SSL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5372100" y="2034540"/>
            <a:ext cx="1059180" cy="427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14160" y="2034540"/>
            <a:ext cx="982272" cy="427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60406" y="6578676"/>
            <a:ext cx="20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Multi Label Classification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17722" y="1622561"/>
                <a:ext cx="454263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722" y="1622561"/>
                <a:ext cx="454263" cy="3755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14" y="1048335"/>
            <a:ext cx="1682705" cy="1498664"/>
          </a:xfr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20" y="2959643"/>
            <a:ext cx="1390844" cy="137179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RGB to LAB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75" y="1455472"/>
            <a:ext cx="1685925" cy="2714625"/>
          </a:xfrm>
        </p:spPr>
      </p:pic>
      <p:sp>
        <p:nvSpPr>
          <p:cNvPr id="5" name="Right Arrow 4"/>
          <p:cNvSpPr/>
          <p:nvPr/>
        </p:nvSpPr>
        <p:spPr>
          <a:xfrm>
            <a:off x="3165127" y="24457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62" y="1455472"/>
            <a:ext cx="4156187" cy="26916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1535" y="4179597"/>
            <a:ext cx="14156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RGB Image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9222" y="4147157"/>
            <a:ext cx="19704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LAB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5428189" y="4775839"/>
            <a:ext cx="2858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L=Gray scale Channel</a:t>
            </a:r>
          </a:p>
          <a:p>
            <a:r>
              <a:rPr lang="en-US" dirty="0" smtClean="0"/>
              <a:t>A= Green to Red</a:t>
            </a:r>
          </a:p>
          <a:p>
            <a:r>
              <a:rPr lang="en-US" dirty="0" smtClean="0"/>
              <a:t>B=Blue to yellow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8523" y="4775839"/>
            <a:ext cx="1021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R=Red</a:t>
            </a:r>
          </a:p>
          <a:p>
            <a:r>
              <a:rPr lang="en-US" dirty="0" smtClean="0"/>
              <a:t>G=Green</a:t>
            </a:r>
          </a:p>
          <a:p>
            <a:r>
              <a:rPr lang="en-US" dirty="0" smtClean="0"/>
              <a:t>B=Blue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CGAN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2743200" y="26569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38287" y="2243978"/>
            <a:ext cx="1493949" cy="1310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U-NET Generator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602693" y="26569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e 11"/>
          <p:cNvSpPr/>
          <p:nvPr/>
        </p:nvSpPr>
        <p:spPr>
          <a:xfrm flipH="1">
            <a:off x="8738446" y="2770485"/>
            <a:ext cx="45719" cy="3090929"/>
          </a:xfrm>
          <a:prstGeom prst="bracePair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474685" y="2899272"/>
            <a:ext cx="2637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474685" y="5499279"/>
            <a:ext cx="2637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</p:cNvCxnSpPr>
          <p:nvPr/>
        </p:nvCxnSpPr>
        <p:spPr>
          <a:xfrm flipV="1">
            <a:off x="8784165" y="4315949"/>
            <a:ext cx="424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254113" y="3623874"/>
            <a:ext cx="1538383" cy="1334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GAN Discriminator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47042" y="4131283"/>
            <a:ext cx="114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Real/Fake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56069" y="1751067"/>
            <a:ext cx="11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Greyscale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31865" y="4315949"/>
            <a:ext cx="123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3" y="2097687"/>
            <a:ext cx="2152950" cy="21243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97" y="4685281"/>
            <a:ext cx="1909901" cy="182806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10288" y="2245471"/>
            <a:ext cx="1545069" cy="1309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Images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CGAN Generator (U-Net Model)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47422" y="2601035"/>
            <a:ext cx="1760561" cy="13784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Encoder</a:t>
            </a:r>
          </a:p>
          <a:p>
            <a:pPr algn="ctr"/>
            <a:r>
              <a:rPr lang="en-US" dirty="0" smtClean="0"/>
              <a:t>(Down Sample)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51534" y="2927444"/>
            <a:ext cx="2593075" cy="50496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Condensed Bottleneck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72890" y="2399487"/>
            <a:ext cx="1774210" cy="1508077"/>
          </a:xfrm>
          <a:prstGeom prst="roundRect">
            <a:avLst>
              <a:gd name="adj" fmla="val 2209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Decoder</a:t>
            </a:r>
          </a:p>
          <a:p>
            <a:pPr algn="ctr"/>
            <a:r>
              <a:rPr lang="en-US" dirty="0" smtClean="0"/>
              <a:t>(Up sample) </a:t>
            </a:r>
          </a:p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16424" y="4071481"/>
            <a:ext cx="1221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32*32*1</a:t>
            </a:r>
          </a:p>
          <a:p>
            <a:endParaRPr lang="en-US" sz="1200" dirty="0" smtClean="0"/>
          </a:p>
          <a:p>
            <a:r>
              <a:rPr lang="en-US" sz="1200" dirty="0" smtClean="0"/>
              <a:t>16*16*32</a:t>
            </a:r>
          </a:p>
          <a:p>
            <a:endParaRPr lang="en-US" sz="1200" dirty="0" smtClean="0"/>
          </a:p>
          <a:p>
            <a:r>
              <a:rPr lang="en-US" sz="1200" dirty="0" smtClean="0"/>
              <a:t>8*8*64</a:t>
            </a:r>
          </a:p>
          <a:p>
            <a:endParaRPr lang="en-US" sz="1200" dirty="0" smtClean="0"/>
          </a:p>
          <a:p>
            <a:r>
              <a:rPr lang="en-US" sz="1200" dirty="0" smtClean="0"/>
              <a:t>4*4*128</a:t>
            </a:r>
          </a:p>
          <a:p>
            <a:endParaRPr lang="en-US" sz="1200" dirty="0" smtClean="0"/>
          </a:p>
          <a:p>
            <a:r>
              <a:rPr lang="en-US" sz="1200" dirty="0" smtClean="0"/>
              <a:t>2*2*256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02515" y="4264922"/>
            <a:ext cx="0" cy="22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02515" y="4594744"/>
            <a:ext cx="0" cy="22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02515" y="4948644"/>
            <a:ext cx="0" cy="22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02515" y="5279301"/>
            <a:ext cx="0" cy="22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00054" y="3518039"/>
            <a:ext cx="113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1*1*256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215960" y="3907564"/>
            <a:ext cx="2143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32*32*2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16*16*64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8*8*128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4*4*256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2*2*512</a:t>
            </a:r>
            <a:endParaRPr lang="en-US" sz="1200" b="1" dirty="0"/>
          </a:p>
        </p:txBody>
      </p:sp>
      <p:cxnSp>
        <p:nvCxnSpPr>
          <p:cNvPr id="30" name="Straight Arrow Connector 29"/>
          <p:cNvCxnSpPr/>
          <p:nvPr/>
        </p:nvCxnSpPr>
        <p:spPr>
          <a:xfrm rot="-10800000">
            <a:off x="8632130" y="4110560"/>
            <a:ext cx="0" cy="22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-10800000">
            <a:off x="8656609" y="4483287"/>
            <a:ext cx="0" cy="22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-10800000">
            <a:off x="8675856" y="4817658"/>
            <a:ext cx="0" cy="22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-10800000">
            <a:off x="8656609" y="5171558"/>
            <a:ext cx="0" cy="22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48814" y="5781822"/>
            <a:ext cx="452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U-Net Model Generator</a:t>
            </a:r>
            <a:endParaRPr lang="en-US" b="1" dirty="0"/>
          </a:p>
        </p:txBody>
      </p:sp>
      <p:pic>
        <p:nvPicPr>
          <p:cNvPr id="2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6" y="2634951"/>
            <a:ext cx="1634544" cy="1310591"/>
          </a:xfrm>
          <a:prstGeom prst="rect">
            <a:avLst/>
          </a:prstGeom>
        </p:spPr>
      </p:pic>
      <p:pic>
        <p:nvPicPr>
          <p:cNvPr id="29" name="Content Placeholder 2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81" y="2459727"/>
            <a:ext cx="1247949" cy="127652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980296" y="3290248"/>
            <a:ext cx="367180" cy="1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4107983" y="3290247"/>
            <a:ext cx="443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6" idx="1"/>
          </p:cNvCxnSpPr>
          <p:nvPr/>
        </p:nvCxnSpPr>
        <p:spPr>
          <a:xfrm flipV="1">
            <a:off x="7144609" y="3153526"/>
            <a:ext cx="528281" cy="2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-240000">
            <a:off x="9447100" y="3153526"/>
            <a:ext cx="528281" cy="2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011" y="3959787"/>
            <a:ext cx="1208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Input Image</a:t>
            </a:r>
          </a:p>
          <a:p>
            <a:r>
              <a:rPr lang="en-US" sz="1600" b="1" dirty="0" smtClean="0"/>
              <a:t>(Gray scale)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857164" y="3702149"/>
            <a:ext cx="13639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Output Image</a:t>
            </a:r>
          </a:p>
          <a:p>
            <a:r>
              <a:rPr lang="en-US" sz="1600" b="1" dirty="0" smtClean="0"/>
              <a:t>  (Predicted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043"/>
            <a:ext cx="10515600" cy="48632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Generator U-Net Model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307238" y="919009"/>
            <a:ext cx="251932" cy="133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92810" y="919009"/>
            <a:ext cx="243841" cy="133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70292" y="919009"/>
            <a:ext cx="225083" cy="133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70293" y="2513428"/>
            <a:ext cx="288384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5914" y="2513428"/>
            <a:ext cx="254387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47539" y="2513428"/>
            <a:ext cx="254388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7539" y="3848364"/>
            <a:ext cx="331759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81292" y="3848364"/>
            <a:ext cx="331759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41423" y="3848364"/>
            <a:ext cx="331759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1157" y="5078437"/>
            <a:ext cx="379828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99317" y="5078437"/>
            <a:ext cx="379828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17477" y="5078437"/>
            <a:ext cx="379828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906599" y="904313"/>
            <a:ext cx="243841" cy="1331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250942" y="904313"/>
            <a:ext cx="243841" cy="1331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597945" y="904313"/>
            <a:ext cx="243841" cy="1331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615736" y="2401406"/>
            <a:ext cx="254388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906599" y="2394832"/>
            <a:ext cx="254388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278223" y="2394832"/>
            <a:ext cx="254388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915895" y="3802987"/>
            <a:ext cx="331759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376026" y="3802987"/>
            <a:ext cx="331759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836157" y="3786904"/>
            <a:ext cx="331759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915969" y="4944620"/>
            <a:ext cx="379828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404174" y="4923833"/>
            <a:ext cx="379828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15895" y="4916694"/>
            <a:ext cx="379828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4481" y="6514469"/>
            <a:ext cx="1371780" cy="339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22266" y="4937412"/>
            <a:ext cx="379828" cy="6471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582974" y="3802987"/>
            <a:ext cx="331759" cy="9425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636301" y="2394832"/>
            <a:ext cx="254388" cy="1172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679642" y="904312"/>
            <a:ext cx="225083" cy="13318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rot="240000" flipV="1">
            <a:off x="1534553" y="1444712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240000" flipV="1">
            <a:off x="1922048" y="1416073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240000" flipV="1">
            <a:off x="2318772" y="3040463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240000" flipV="1">
            <a:off x="2711596" y="3015090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240000" flipV="1">
            <a:off x="3154346" y="4235647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240000" flipV="1">
            <a:off x="3564057" y="4207009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240000" flipV="1">
            <a:off x="4316675" y="5373918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240000" flipV="1">
            <a:off x="4875365" y="5359597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240000" flipV="1">
            <a:off x="8221749" y="5217726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240000" flipV="1">
            <a:off x="8749211" y="5224865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240000" flipV="1">
            <a:off x="9199241" y="4207928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718658" y="4171297"/>
            <a:ext cx="136327" cy="1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240000" flipV="1">
            <a:off x="10107674" y="2882531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240000" flipV="1">
            <a:off x="10484953" y="2868211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240000" flipV="1">
            <a:off x="10130804" y="1459032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240000" flipV="1">
            <a:off x="10458442" y="1416072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48939" y="1976929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32*32*1</a:t>
            </a:r>
            <a:endParaRPr 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150560" y="2980985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16*16*32</a:t>
            </a:r>
            <a:endParaRPr 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087861" y="4181283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8*8*64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113561" y="5255433"/>
            <a:ext cx="1035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4*4*128</a:t>
            </a:r>
            <a:endParaRPr lang="en-US" sz="1600" dirty="0"/>
          </a:p>
        </p:txBody>
      </p:sp>
      <p:sp>
        <p:nvSpPr>
          <p:cNvPr id="118" name="Rectangle 117"/>
          <p:cNvSpPr/>
          <p:nvPr/>
        </p:nvSpPr>
        <p:spPr>
          <a:xfrm>
            <a:off x="6853633" y="5894033"/>
            <a:ext cx="341194" cy="472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258227" y="5882987"/>
            <a:ext cx="341194" cy="47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733958" y="5879713"/>
            <a:ext cx="341194" cy="47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209689" y="5895675"/>
            <a:ext cx="341194" cy="47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936532" y="5911546"/>
            <a:ext cx="341194" cy="47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496321" y="5911546"/>
            <a:ext cx="341194" cy="47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056111" y="5914554"/>
            <a:ext cx="341194" cy="47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184293" y="5920357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2*2*256</a:t>
            </a:r>
            <a:endParaRPr lang="en-US" sz="1600" dirty="0"/>
          </a:p>
        </p:txBody>
      </p:sp>
      <p:cxnSp>
        <p:nvCxnSpPr>
          <p:cNvPr id="126" name="Straight Arrow Connector 125"/>
          <p:cNvCxnSpPr/>
          <p:nvPr/>
        </p:nvCxnSpPr>
        <p:spPr>
          <a:xfrm rot="240000" flipV="1">
            <a:off x="5361891" y="6153958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240000" flipV="1">
            <a:off x="5762834" y="6153960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240000" flipV="1">
            <a:off x="8098743" y="6086327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240000" flipV="1">
            <a:off x="7546868" y="6107806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231643" y="1280893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32*32*32</a:t>
            </a:r>
            <a:endParaRPr lang="en-US" sz="16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099097" y="2879392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16*16*64</a:t>
            </a:r>
            <a:endParaRPr lang="en-US" sz="1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063126" y="4030006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8*8*128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340307" y="5070974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4*4*256</a:t>
            </a:r>
            <a:endParaRPr lang="en-US" sz="1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424054" y="22498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64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239820" y="359572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128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419333" y="479089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256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971627" y="6519446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1*1*256</a:t>
            </a:r>
            <a:endParaRPr lang="en-US" sz="1600" dirty="0"/>
          </a:p>
        </p:txBody>
      </p:sp>
      <p:cxnSp>
        <p:nvCxnSpPr>
          <p:cNvPr id="145" name="Straight Arrow Connector 144"/>
          <p:cNvCxnSpPr>
            <a:endCxn id="72" idx="1"/>
          </p:cNvCxnSpPr>
          <p:nvPr/>
        </p:nvCxnSpPr>
        <p:spPr>
          <a:xfrm>
            <a:off x="2295375" y="1570223"/>
            <a:ext cx="7384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099097" y="3135293"/>
            <a:ext cx="6525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25" idx="3"/>
            <a:endCxn id="70" idx="1"/>
          </p:cNvCxnSpPr>
          <p:nvPr/>
        </p:nvCxnSpPr>
        <p:spPr>
          <a:xfrm flipV="1">
            <a:off x="4073182" y="4274255"/>
            <a:ext cx="4509792" cy="4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5358038" y="5382123"/>
            <a:ext cx="2164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7642894" y="562847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256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 flipH="1">
            <a:off x="8529614" y="5946735"/>
            <a:ext cx="1106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2*2*256</a:t>
            </a:r>
            <a:endParaRPr lang="en-US" sz="1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8323475" y="465212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256</a:t>
            </a:r>
            <a:endParaRPr lang="en-US" sz="1600" dirty="0"/>
          </a:p>
        </p:txBody>
      </p:sp>
      <p:sp>
        <p:nvSpPr>
          <p:cNvPr id="162" name="TextBox 161"/>
          <p:cNvSpPr txBox="1"/>
          <p:nvPr/>
        </p:nvSpPr>
        <p:spPr>
          <a:xfrm>
            <a:off x="9358436" y="354554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128</a:t>
            </a:r>
            <a:endParaRPr lang="en-US" sz="16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0156583" y="4030398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8*8*128</a:t>
            </a:r>
            <a:endParaRPr lang="en-US" sz="16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0201377" y="214851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64</a:t>
            </a:r>
            <a:endParaRPr lang="en-US" sz="16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1142279" y="2005936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32*32*2</a:t>
            </a:r>
            <a:endParaRPr lang="en-US" sz="16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861873" y="2780930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16*16*64</a:t>
            </a:r>
            <a:endParaRPr lang="en-US" sz="1600" dirty="0"/>
          </a:p>
        </p:txBody>
      </p:sp>
      <p:sp>
        <p:nvSpPr>
          <p:cNvPr id="167" name="TextBox 166"/>
          <p:cNvSpPr txBox="1"/>
          <p:nvPr/>
        </p:nvSpPr>
        <p:spPr>
          <a:xfrm>
            <a:off x="9263244" y="5029249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4*4*256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624108" y="642334"/>
            <a:ext cx="417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32</a:t>
            </a:r>
            <a:endParaRPr lang="en-US" sz="16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0179820" y="64584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32</a:t>
            </a:r>
            <a:endParaRPr lang="en-US" sz="1600" dirty="0"/>
          </a:p>
        </p:txBody>
      </p:sp>
      <p:sp>
        <p:nvSpPr>
          <p:cNvPr id="171" name="Rectangle 170"/>
          <p:cNvSpPr/>
          <p:nvPr/>
        </p:nvSpPr>
        <p:spPr>
          <a:xfrm>
            <a:off x="10941935" y="919009"/>
            <a:ext cx="243841" cy="1331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10885394" y="637331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32*32*2</a:t>
            </a:r>
            <a:endParaRPr lang="en-US" sz="1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482308" y="4681681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4*4*512</a:t>
            </a:r>
            <a:endParaRPr 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8502376" y="352585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8*8*256</a:t>
            </a:r>
            <a:endParaRPr 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9057196" y="2177270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16*16*128</a:t>
            </a:r>
            <a:endParaRPr 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9215810" y="655400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32*32*64</a:t>
            </a:r>
            <a:endParaRPr lang="en-US" sz="1400" dirty="0"/>
          </a:p>
        </p:txBody>
      </p:sp>
      <p:sp>
        <p:nvSpPr>
          <p:cNvPr id="179" name="TextBox 178"/>
          <p:cNvSpPr txBox="1"/>
          <p:nvPr/>
        </p:nvSpPr>
        <p:spPr>
          <a:xfrm>
            <a:off x="6199388" y="5940303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2*2*256</a:t>
            </a:r>
            <a:endParaRPr lang="en-US" sz="1200" dirty="0"/>
          </a:p>
        </p:txBody>
      </p:sp>
      <p:cxnSp>
        <p:nvCxnSpPr>
          <p:cNvPr id="181" name="Straight Arrow Connector 180"/>
          <p:cNvCxnSpPr>
            <a:stCxn id="122" idx="3"/>
            <a:endCxn id="118" idx="1"/>
          </p:cNvCxnSpPr>
          <p:nvPr/>
        </p:nvCxnSpPr>
        <p:spPr>
          <a:xfrm flipV="1">
            <a:off x="6277726" y="6130332"/>
            <a:ext cx="575907" cy="1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rot="-10800000">
            <a:off x="7194827" y="6366631"/>
            <a:ext cx="0" cy="180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-10800000">
            <a:off x="10070456" y="2214041"/>
            <a:ext cx="0" cy="180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rot="-5400000">
            <a:off x="10921035" y="1294466"/>
            <a:ext cx="0" cy="18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rot="-10800000">
            <a:off x="10047131" y="3584209"/>
            <a:ext cx="0" cy="180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-10800000">
            <a:off x="9105809" y="4745523"/>
            <a:ext cx="0" cy="180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rot="-10800000">
            <a:off x="8270746" y="5656836"/>
            <a:ext cx="0" cy="180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0069547" y="5029249"/>
            <a:ext cx="2030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Padding=Same</a:t>
            </a:r>
          </a:p>
          <a:p>
            <a:r>
              <a:rPr lang="en-US" dirty="0" smtClean="0"/>
              <a:t>Convolution     3*3</a:t>
            </a:r>
          </a:p>
          <a:p>
            <a:r>
              <a:rPr lang="en-US" dirty="0" smtClean="0"/>
              <a:t>Down sample    2*2</a:t>
            </a:r>
          </a:p>
          <a:p>
            <a:r>
              <a:rPr lang="en-US" dirty="0" smtClean="0"/>
              <a:t>Stride=2</a:t>
            </a:r>
          </a:p>
          <a:p>
            <a:r>
              <a:rPr lang="en-US" dirty="0" smtClean="0"/>
              <a:t>Up-Con            2*2</a:t>
            </a:r>
          </a:p>
          <a:p>
            <a:r>
              <a:rPr lang="en-US" dirty="0" smtClean="0"/>
              <a:t>Final Conv      2*2</a:t>
            </a:r>
            <a:endParaRPr lang="en-US" dirty="0"/>
          </a:p>
        </p:txBody>
      </p:sp>
      <p:cxnSp>
        <p:nvCxnSpPr>
          <p:cNvPr id="196" name="Straight Arrow Connector 195"/>
          <p:cNvCxnSpPr/>
          <p:nvPr/>
        </p:nvCxnSpPr>
        <p:spPr>
          <a:xfrm rot="240000" flipV="1">
            <a:off x="11341165" y="5539561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rot="-5400000">
            <a:off x="11118085" y="6207482"/>
            <a:ext cx="0" cy="180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rot="-5400000">
            <a:off x="11280495" y="6480875"/>
            <a:ext cx="0" cy="18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6838771" y="566622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2*2*512</a:t>
            </a:r>
            <a:endParaRPr lang="en-US" sz="1400" dirty="0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2195088" y="2214811"/>
            <a:ext cx="0" cy="289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013418" y="3593764"/>
            <a:ext cx="0" cy="289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3999274" y="4800894"/>
            <a:ext cx="0" cy="289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5226708" y="5642959"/>
            <a:ext cx="0" cy="289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rot="-5400000">
            <a:off x="11514332" y="5620091"/>
            <a:ext cx="0" cy="289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6107129" y="6239195"/>
            <a:ext cx="0" cy="289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7427" y="63372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32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768798" y="2227774"/>
            <a:ext cx="533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64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687041" y="354348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128</a:t>
            </a:r>
            <a:endParaRPr 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994560" y="480690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256</a:t>
            </a:r>
            <a:endParaRPr 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406567" y="562847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256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828959" y="564319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256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" y="818471"/>
            <a:ext cx="1087604" cy="11560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17" y="910930"/>
            <a:ext cx="1113128" cy="109842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GEC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cs typeface="Times New Roman" panose="02020603050405020304" pitchFamily="18" charset="0"/>
              </a:rPr>
              <a:t>Supervisor: </a:t>
            </a:r>
            <a:r>
              <a:rPr lang="en-US" dirty="0">
                <a:cs typeface="Times New Roman" panose="02020603050405020304" pitchFamily="18" charset="0"/>
              </a:rPr>
              <a:t>Dr. Muhammad Habib </a:t>
            </a:r>
            <a:r>
              <a:rPr lang="en-US" dirty="0" err="1">
                <a:cs typeface="Times New Roman" panose="02020603050405020304" pitchFamily="18" charset="0"/>
              </a:rPr>
              <a:t>Mahmood</a:t>
            </a: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 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b="1" dirty="0" smtClean="0">
                <a:cs typeface="Times New Roman" panose="02020603050405020304" pitchFamily="18" charset="0"/>
              </a:rPr>
              <a:t>Co-Supervisor: </a:t>
            </a:r>
            <a:r>
              <a:rPr lang="en-US" dirty="0" err="1" smtClean="0">
                <a:cs typeface="Times New Roman" panose="02020603050405020304" pitchFamily="18" charset="0"/>
              </a:rPr>
              <a:t>Dr.Ayesha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Sadia</a:t>
            </a: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cs typeface="Times New Roman" panose="02020603050405020304" pitchFamily="18" charset="0"/>
              </a:rPr>
              <a:t>Internal          </a:t>
            </a:r>
            <a:r>
              <a:rPr lang="en-US" dirty="0" smtClean="0">
                <a:cs typeface="Times New Roman" panose="02020603050405020304" pitchFamily="18" charset="0"/>
              </a:rPr>
              <a:t>: Dr</a:t>
            </a:r>
            <a:r>
              <a:rPr lang="en-US" dirty="0"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cs typeface="Times New Roman" panose="02020603050405020304" pitchFamily="18" charset="0"/>
              </a:rPr>
              <a:t>Waseem</a:t>
            </a:r>
            <a:r>
              <a:rPr lang="en-US" dirty="0" smtClean="0">
                <a:cs typeface="Times New Roman" panose="02020603050405020304" pitchFamily="18" charset="0"/>
              </a:rPr>
              <a:t> Khan</a:t>
            </a: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cs typeface="Times New Roman" panose="02020603050405020304" pitchFamily="18" charset="0"/>
              </a:rPr>
              <a:t>External         : </a:t>
            </a:r>
            <a:r>
              <a:rPr lang="en-US" dirty="0" smtClean="0">
                <a:cs typeface="Times New Roman" panose="02020603050405020304" pitchFamily="18" charset="0"/>
              </a:rPr>
              <a:t>Dr</a:t>
            </a:r>
            <a:r>
              <a:rPr lang="en-US" dirty="0">
                <a:cs typeface="Times New Roman" panose="02020603050405020304" pitchFamily="18" charset="0"/>
              </a:rPr>
              <a:t>. </a:t>
            </a:r>
            <a:r>
              <a:rPr lang="en-US" dirty="0" err="1">
                <a:cs typeface="Times New Roman" panose="02020603050405020304" pitchFamily="18" charset="0"/>
              </a:rPr>
              <a:t>Arslan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Shaukat</a:t>
            </a: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endParaRPr lang="en-US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>
                <a:cs typeface="Times New Roman" panose="02020603050405020304" pitchFamily="18" charset="0"/>
              </a:rPr>
              <a:t>Electrical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Computer Engineering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University Islamabad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CGAN Discriminator Model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6" y="1690688"/>
            <a:ext cx="1247949" cy="1276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96" y="3806401"/>
            <a:ext cx="1247949" cy="1314239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10800000" flipH="1">
            <a:off x="4445391" y="1690688"/>
            <a:ext cx="182880" cy="3247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118645" y="2328952"/>
            <a:ext cx="1298610" cy="2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3118645" y="4463521"/>
            <a:ext cx="1326745" cy="2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0" y="2646978"/>
            <a:ext cx="1538383" cy="1334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GAN Discriminator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1"/>
            <a:endCxn id="13" idx="1"/>
          </p:cNvCxnSpPr>
          <p:nvPr/>
        </p:nvCxnSpPr>
        <p:spPr>
          <a:xfrm>
            <a:off x="4628271" y="3314224"/>
            <a:ext cx="1467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19436" y="3129557"/>
            <a:ext cx="1146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Real/Fake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97622" y="2967216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Predicted</a:t>
            </a:r>
          </a:p>
          <a:p>
            <a:r>
              <a:rPr lang="en-US" sz="1600" b="1" dirty="0" smtClean="0"/>
              <a:t>   Image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70696" y="5109852"/>
            <a:ext cx="1423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Original Image</a:t>
            </a:r>
            <a:endParaRPr lang="en-US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Generator Loss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loss in the generator is Mean Absolute Error(MAE).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𝐌𝐀𝐄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𝐲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𝐢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𝐲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𝐢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b="1">
                                                <a:latin typeface="Cambria Math" panose="02040503050406030204" pitchFamily="18" charset="0"/>
                                              </a:rPr>
                                              <m:t>^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742950" lvl="1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sz="1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𝐀𝐜𝐭𝐮𝐚𝐥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𝐢𝐦𝐚𝐠𝐞</m:t>
                    </m:r>
                  </m:oMath>
                </a14:m>
                <a:endParaRPr lang="en-US" sz="1800" b="1" dirty="0"/>
              </a:p>
              <a:p>
                <a:pPr marL="742950" lvl="1" indent="-285750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  <m:sup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bSup>
                    <m:r>
                      <a:rPr lang="en-US" sz="1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𝐏𝐫𝐞𝐝𝐢𝐜𝐭𝐞𝐝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𝐢𝐦𝐚𝐠𝐞</m:t>
                    </m:r>
                  </m:oMath>
                </a14:m>
                <a:endParaRPr lang="en-US" sz="1800" b="1" dirty="0"/>
              </a:p>
              <a:p>
                <a:pPr marL="742950" lvl="1" indent="-285750"/>
                <a:r>
                  <a:rPr lang="en-US" sz="1800" b="1" dirty="0"/>
                  <a:t> n= Number of samples</a:t>
                </a:r>
              </a:p>
              <a:p>
                <a:pPr marL="742950" lvl="1" indent="-285750"/>
                <a:r>
                  <a:rPr lang="en-US" sz="1800" b="1" dirty="0"/>
                  <a:t>||=Norm</a:t>
                </a:r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Discriminator Loss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537915" y="2505075"/>
                <a:ext cx="5817473" cy="36845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The loss in discriminator is Binary Cross Entropy loss(BCE).</a:t>
                </a:r>
              </a:p>
              <a:p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𝑩𝑪𝑬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𝒍𝒐𝒈</m:t>
                        </m:r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537915" y="2505075"/>
                <a:ext cx="5817473" cy="3684588"/>
              </a:xfrm>
              <a:blipFill rotWithShape="0">
                <a:blip r:embed="rId3"/>
                <a:stretch>
                  <a:fillRect l="-1361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40220" y="4347369"/>
                <a:ext cx="310463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𝐀𝐜𝐭𝐮𝐚𝐥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𝐨𝐮𝐮𝐭𝐩𝐮𝐭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𝐩𝐫𝐞𝐝𝐢𝐜𝐭𝐞𝐝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𝐯𝐚𝐥𝐮𝐞</m:t>
                    </m:r>
                  </m:oMath>
                </a14:m>
                <a:endParaRPr lang="en-US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N=number of samples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220" y="4347369"/>
                <a:ext cx="3104632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179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Metrics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metrics are used for the evaluation of CGANs output are following</a:t>
                </a:r>
                <a:r>
                  <a:rPr lang="en-US" dirty="0"/>
                  <a:t>:</a:t>
                </a:r>
                <a:endParaRPr lang="en-US" dirty="0" smtClean="0"/>
              </a:p>
              <a:p>
                <a:r>
                  <a:rPr lang="en-US" dirty="0" smtClean="0"/>
                  <a:t>Peak Signal to Noise Ratio: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𝐏𝐒𝐍𝐑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b="1" i="0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p>
                                  </m:sSup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𝐌𝐒𝐄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Mean Square Error(MSE)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𝐌𝐒𝐄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𝐖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𝐇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sup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Structure Similarity Index Measure(SSIM)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𝐒𝐒𝐈𝐌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𝛅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𝛅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)(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𝛅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𝛅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14926" y="4005330"/>
                <a:ext cx="3593206" cy="24041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𝐌𝐞𝐚𝐧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𝐚𝐜𝐭𝐮𝐚𝐥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𝐈𝐦𝐚𝐠𝐞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𝐌𝐞𝐚𝐧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𝐏𝐫𝐞𝐝𝐢𝐜𝐭𝐞𝐝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𝐈𝐦𝐚𝐠𝐞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𝛅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𝐕𝐚𝐫𝐢𝐚𝐧𝐜𝐞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𝐚𝐜𝐭𝐮𝐚𝐥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𝐢𝐦𝐚𝐠𝐞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𝛅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𝐕𝐚𝐫𝐢𝐚𝐧𝐜𝐞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𝐩𝐫𝐞𝐝𝐢𝐜𝐭𝐞𝐝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𝐢𝐦𝐚𝐠𝐞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𝛅</m:t>
                        </m:r>
                      </m:e>
                      <m:sub>
                        <m:eqArr>
                          <m:eqArr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𝐱𝐲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𝐂𝐨𝐯𝐚𝐫𝐢𝐚𝐧𝐜𝐞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𝐨𝐟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𝐚𝐜𝐭𝐮𝐚𝐥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 &amp; 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𝐩𝐫𝐞𝐝𝐢𝐜𝐭𝐞𝐝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𝐢𝐦𝐚𝐠𝐞</m:t>
                            </m:r>
                          </m:e>
                        </m:eqArr>
                      </m:sub>
                    </m:sSub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dirty="0"/>
                  <a:t>=Constants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926" y="4005330"/>
                <a:ext cx="3593206" cy="2404111"/>
              </a:xfrm>
              <a:prstGeom prst="rect">
                <a:avLst/>
              </a:prstGeom>
              <a:blipFill rotWithShape="0">
                <a:blip r:embed="rId3"/>
                <a:stretch>
                  <a:fillRect l="-1015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314926" y="2189408"/>
            <a:ext cx="3593206" cy="1712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14926" y="2295524"/>
            <a:ext cx="37044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</a:t>
            </a:r>
            <a:r>
              <a:rPr lang="en-US" b="1" dirty="0" smtClean="0"/>
              <a:t>= number of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H=height of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W=width of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i,j</a:t>
            </a:r>
            <a:r>
              <a:rPr lang="en-US" b="1" dirty="0" smtClean="0"/>
              <a:t>=Pixel Coordinates of original &amp; </a:t>
            </a:r>
          </a:p>
          <a:p>
            <a:r>
              <a:rPr lang="en-US" b="1" dirty="0" smtClean="0"/>
              <a:t>     Predicted Images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975"/>
            <a:ext cx="10515600" cy="1325563"/>
          </a:xfrm>
        </p:spPr>
        <p:txBody>
          <a:bodyPr/>
          <a:lstStyle/>
          <a:p>
            <a:r>
              <a:rPr lang="en-US" b="1" dirty="0" smtClean="0"/>
              <a:t>Structure Similarity Index Measure(SSIM)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1852"/>
                <a:ext cx="1051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The parameters for the SSIM  evaluation are the following</a:t>
                </a:r>
              </a:p>
              <a:p>
                <a:endParaRPr lang="en-US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𝐒𝐒𝐈𝐌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𝛅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𝛅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)(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𝛅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𝛅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Luminance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𝒍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Contrast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Structure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600" b="1" i="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1852"/>
                <a:ext cx="10515600" cy="4351338"/>
              </a:xfrm>
              <a:blipFill rotWithShape="0">
                <a:blip r:embed="rId2"/>
                <a:stretch>
                  <a:fillRect l="-812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306873" y="4726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81934" y="495737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41331" y="3852813"/>
                <a:ext cx="3670107" cy="1685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𝐌𝐞𝐚𝐧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𝐚𝐜𝐭𝐮𝐚𝐥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𝐈𝐦𝐚𝐠𝐞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𝐌𝐞𝐚𝐧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𝐏𝐫𝐞𝐝𝐢𝐜𝐭𝐞𝐝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𝐈𝐦𝐚𝐠𝐞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𝛅</m:t>
                        </m:r>
                      </m:e>
                      <m:sub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𝐕𝐚𝐫𝐢𝐚𝐧𝐜𝐞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𝐚𝐜𝐭𝐮𝐚𝐥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𝐢𝐦𝐚𝐠𝐞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𝛅</m:t>
                        </m:r>
                      </m:e>
                      <m:sub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𝐕𝐚𝐫𝐢𝐚𝐧𝐜𝐞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𝐩𝐫𝐞𝐝𝐢𝐜𝐭𝐞𝐝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𝐢𝐦𝐚𝐠𝐞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𝛅</m:t>
                        </m:r>
                      </m:e>
                      <m:sub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𝐱𝐲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𝐂𝐨𝐯𝐚𝐫𝐢𝐚𝐧𝐜𝐞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𝐚𝐜𝐭𝐮𝐚𝐥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𝐩𝐫𝐞𝐝𝐢𝐜𝐭𝐞𝐝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𝐢𝐦𝐚𝐠𝐞</m:t>
                        </m:r>
                      </m:sub>
                    </m:sSub>
                  </m:oMath>
                </a14:m>
                <a:endParaRPr lang="en-US" sz="16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600" b="1" dirty="0" smtClean="0"/>
                  <a:t>=Constants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331" y="3852813"/>
                <a:ext cx="3670107" cy="1685718"/>
              </a:xfrm>
              <a:prstGeom prst="rect">
                <a:avLst/>
              </a:prstGeom>
              <a:blipFill rotWithShape="0">
                <a:blip r:embed="rId3"/>
                <a:stretch>
                  <a:fillRect l="-664" b="-3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OF SSL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3" y="1954237"/>
            <a:ext cx="4979534" cy="35314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42" y="1954237"/>
            <a:ext cx="4979534" cy="35314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2536" y="1941341"/>
            <a:ext cx="1350498" cy="1012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8298" y="1941340"/>
            <a:ext cx="1350498" cy="1012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45038" y="1941340"/>
            <a:ext cx="1350498" cy="1012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65035" y="1941340"/>
            <a:ext cx="1350498" cy="1012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 3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617049" y="1908077"/>
            <a:ext cx="1350498" cy="1012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 4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71559" y="3494855"/>
            <a:ext cx="1350498" cy="1012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 5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330462" y="3494852"/>
            <a:ext cx="1350498" cy="1012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 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 flipV="1">
            <a:off x="2293034" y="2447777"/>
            <a:ext cx="5052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43522" y="2447776"/>
            <a:ext cx="401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5895536" y="2447777"/>
            <a:ext cx="969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8" idx="1"/>
          </p:cNvCxnSpPr>
          <p:nvPr/>
        </p:nvCxnSpPr>
        <p:spPr>
          <a:xfrm flipV="1">
            <a:off x="8215533" y="2414514"/>
            <a:ext cx="401516" cy="3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92298" y="2954213"/>
            <a:ext cx="0" cy="54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</p:cNvCxnSpPr>
          <p:nvPr/>
        </p:nvCxnSpPr>
        <p:spPr>
          <a:xfrm flipH="1" flipV="1">
            <a:off x="7680960" y="4001291"/>
            <a:ext cx="990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10285" y="162173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32*32*3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40096" y="1616386"/>
            <a:ext cx="11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32*32*32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98858" y="3285625"/>
            <a:ext cx="267286" cy="18850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287798" y="3285624"/>
            <a:ext cx="340262" cy="1885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 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32200" y="3285625"/>
            <a:ext cx="274902" cy="18850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11" idx="1"/>
          </p:cNvCxnSpPr>
          <p:nvPr/>
        </p:nvCxnSpPr>
        <p:spPr>
          <a:xfrm flipH="1" flipV="1">
            <a:off x="5763362" y="4001287"/>
            <a:ext cx="5671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213695" y="4007353"/>
            <a:ext cx="285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619488" y="4001287"/>
            <a:ext cx="312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784497" y="3792061"/>
            <a:ext cx="914400" cy="50643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698897" y="4001287"/>
            <a:ext cx="588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79723" y="1827695"/>
            <a:ext cx="96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Pooling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11594" y="3330396"/>
            <a:ext cx="96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Pooling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6314" y="157022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32*32*3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26890" y="157022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16*16*32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52567" y="157938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16*16*64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849933" y="452496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16*16*64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63923" y="454636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8*8*64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26980" y="517069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4096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0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SSL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2" y="1690688"/>
            <a:ext cx="4903317" cy="35314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168" y="1690688"/>
            <a:ext cx="5220889" cy="35314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2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4" y="365126"/>
            <a:ext cx="10644116" cy="49468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Downstream Task: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692810" y="919009"/>
            <a:ext cx="243841" cy="133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70292" y="919009"/>
            <a:ext cx="225083" cy="133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70293" y="2513428"/>
            <a:ext cx="288384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75914" y="2513428"/>
            <a:ext cx="254387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7539" y="2513428"/>
            <a:ext cx="254388" cy="117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47539" y="3848364"/>
            <a:ext cx="331759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81292" y="3848364"/>
            <a:ext cx="331759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41423" y="3848364"/>
            <a:ext cx="331759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81157" y="5078437"/>
            <a:ext cx="379828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9317" y="5078437"/>
            <a:ext cx="379828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17477" y="5078437"/>
            <a:ext cx="379828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240000" flipV="1">
            <a:off x="1534553" y="1444712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240000" flipV="1">
            <a:off x="1922048" y="1416073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40000" flipV="1">
            <a:off x="2318772" y="3040463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240000" flipV="1">
            <a:off x="2711596" y="3015090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240000" flipV="1">
            <a:off x="3154346" y="4235647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240000" flipV="1">
            <a:off x="3564057" y="4207009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240000" flipV="1">
            <a:off x="4316675" y="5373918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240000" flipV="1">
            <a:off x="4875365" y="5359597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87861" y="4181283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8*8*64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113561" y="5255433"/>
            <a:ext cx="1035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4*4*128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936532" y="5911546"/>
            <a:ext cx="341194" cy="47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96321" y="5911546"/>
            <a:ext cx="341194" cy="47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56111" y="5914554"/>
            <a:ext cx="341194" cy="47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84293" y="5920357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2*2*256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rot="240000" flipV="1">
            <a:off x="5361891" y="6153958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240000" flipV="1">
            <a:off x="5762834" y="6153960"/>
            <a:ext cx="175846" cy="1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31643" y="1280893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32*32*32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099097" y="2879392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16*16*64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3126" y="4030006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8*8*128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340307" y="5070974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4*4*256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424054" y="22498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64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239820" y="359572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128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419333" y="479089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256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199388" y="5940303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2*2*256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6" idx="3"/>
          </p:cNvCxnSpPr>
          <p:nvPr/>
        </p:nvCxnSpPr>
        <p:spPr>
          <a:xfrm flipV="1">
            <a:off x="6277726" y="6130332"/>
            <a:ext cx="575907" cy="1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195088" y="2214811"/>
            <a:ext cx="0" cy="289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13418" y="3593764"/>
            <a:ext cx="0" cy="289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99274" y="4800894"/>
            <a:ext cx="0" cy="289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226708" y="5642959"/>
            <a:ext cx="0" cy="289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68798" y="2227774"/>
            <a:ext cx="533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64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687041" y="354348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128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4994560" y="480690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256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406567" y="562847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256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828959" y="564319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256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1307238" y="919009"/>
            <a:ext cx="251932" cy="133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909256" y="5839876"/>
            <a:ext cx="341194" cy="472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266406" y="5839876"/>
            <a:ext cx="341194" cy="47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777601" y="5508010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2*2*512</a:t>
            </a:r>
            <a:endParaRPr lang="en-US" sz="16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607600" y="6076175"/>
            <a:ext cx="38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29622" y="4836152"/>
            <a:ext cx="354842" cy="1864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Content Placeholder 4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6" y="986544"/>
            <a:ext cx="1266162" cy="1195817"/>
          </a:xfrm>
          <a:prstGeom prst="rect">
            <a:avLst/>
          </a:prstGeom>
          <a:noFill/>
        </p:spPr>
      </p:pic>
      <p:cxnSp>
        <p:nvCxnSpPr>
          <p:cNvPr id="67" name="Straight Arrow Connector 66"/>
          <p:cNvCxnSpPr>
            <a:stCxn id="64" idx="3"/>
          </p:cNvCxnSpPr>
          <p:nvPr/>
        </p:nvCxnSpPr>
        <p:spPr>
          <a:xfrm flipV="1">
            <a:off x="8384464" y="5768305"/>
            <a:ext cx="4729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359496" y="4966936"/>
            <a:ext cx="245673" cy="152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841678" y="4966936"/>
            <a:ext cx="245673" cy="152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9" idx="3"/>
            <a:endCxn id="68" idx="1"/>
          </p:cNvCxnSpPr>
          <p:nvPr/>
        </p:nvCxnSpPr>
        <p:spPr>
          <a:xfrm>
            <a:off x="9087351" y="5728076"/>
            <a:ext cx="27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890700" y="5206277"/>
            <a:ext cx="245660" cy="103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68" idx="3"/>
            <a:endCxn id="72" idx="1"/>
          </p:cNvCxnSpPr>
          <p:nvPr/>
        </p:nvCxnSpPr>
        <p:spPr>
          <a:xfrm flipV="1">
            <a:off x="9605169" y="5721608"/>
            <a:ext cx="285531" cy="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98691" y="4516331"/>
            <a:ext cx="1125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Flatten Layer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8755905" y="4699390"/>
            <a:ext cx="1070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Dense Layer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9740083" y="496693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0239917" y="553737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0-9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931967" y="667061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2048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8740964" y="644226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1024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9229223" y="642981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1024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0162952" y="5846564"/>
            <a:ext cx="1965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Multi label Classification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6199388" y="1910687"/>
            <a:ext cx="37433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encoder part of the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Hot encoding labeling is </a:t>
            </a:r>
            <a:r>
              <a:rPr lang="en-US" dirty="0" smtClean="0"/>
              <a:t>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Flatten the last concatenate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dense 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 layer is sigmoid layer</a:t>
            </a:r>
          </a:p>
          <a:p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 rot="5400000">
            <a:off x="6153706" y="6453436"/>
            <a:ext cx="170596" cy="60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5400000">
            <a:off x="6899005" y="6354385"/>
            <a:ext cx="335282" cy="60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rot="-10800000">
            <a:off x="7047878" y="6243377"/>
            <a:ext cx="0" cy="32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091532" y="6573147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1*1*256</a:t>
            </a:r>
            <a:endParaRPr lang="en-US" sz="1600" dirty="0"/>
          </a:p>
        </p:txBody>
      </p:sp>
      <p:sp>
        <p:nvSpPr>
          <p:cNvPr id="93" name="TextBox 92"/>
          <p:cNvSpPr txBox="1"/>
          <p:nvPr/>
        </p:nvSpPr>
        <p:spPr>
          <a:xfrm flipH="1">
            <a:off x="6771020" y="6524752"/>
            <a:ext cx="916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2*2*256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Downstream Task: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0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</a:t>
            </a:r>
            <a:endParaRPr lang="en-US" sz="900" dirty="0"/>
          </a:p>
        </p:txBody>
      </p:sp>
      <p:sp>
        <p:nvSpPr>
          <p:cNvPr id="4" name="Rounded Rectangle 3"/>
          <p:cNvSpPr/>
          <p:nvPr/>
        </p:nvSpPr>
        <p:spPr>
          <a:xfrm>
            <a:off x="1004551" y="2009104"/>
            <a:ext cx="1596981" cy="10818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66559" y="2050960"/>
            <a:ext cx="1223493" cy="9981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42426" y="2092816"/>
            <a:ext cx="1065191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18293" y="2266682"/>
            <a:ext cx="844637" cy="5924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Conv4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415864" y="2469523"/>
            <a:ext cx="498121" cy="1867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2601532" y="2550016"/>
            <a:ext cx="8650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4690052" y="2550016"/>
            <a:ext cx="45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6207617" y="2550016"/>
            <a:ext cx="610676" cy="1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379031" y="1917043"/>
            <a:ext cx="463640" cy="18841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765743" y="4088764"/>
            <a:ext cx="296483" cy="18750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013136" y="4339792"/>
            <a:ext cx="231819" cy="13947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463549" y="4088764"/>
            <a:ext cx="294604" cy="18967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3" idx="1"/>
          </p:cNvCxnSpPr>
          <p:nvPr/>
        </p:nvCxnSpPr>
        <p:spPr>
          <a:xfrm flipH="1">
            <a:off x="9244955" y="5026299"/>
            <a:ext cx="520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070205" y="5026299"/>
            <a:ext cx="39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8127976" y="2389031"/>
            <a:ext cx="822842" cy="3477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Conv5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7" idx="3"/>
            <a:endCxn id="39" idx="1"/>
          </p:cNvCxnSpPr>
          <p:nvPr/>
        </p:nvCxnSpPr>
        <p:spPr>
          <a:xfrm>
            <a:off x="7662930" y="2562896"/>
            <a:ext cx="465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10" idx="1"/>
          </p:cNvCxnSpPr>
          <p:nvPr/>
        </p:nvCxnSpPr>
        <p:spPr>
          <a:xfrm flipV="1">
            <a:off x="8950818" y="2562895"/>
            <a:ext cx="465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3"/>
          </p:cNvCxnSpPr>
          <p:nvPr/>
        </p:nvCxnSpPr>
        <p:spPr>
          <a:xfrm>
            <a:off x="9913985" y="2562895"/>
            <a:ext cx="466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322885" y="2205470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Bottle</a:t>
            </a:r>
            <a:r>
              <a:rPr lang="en-US" sz="900" dirty="0" smtClean="0"/>
              <a:t> neck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10307929" y="1678781"/>
            <a:ext cx="142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Flatten Layer</a:t>
            </a:r>
            <a:endParaRPr lang="en-US" sz="1000" dirty="0"/>
          </a:p>
        </p:txBody>
      </p:sp>
      <p:cxnSp>
        <p:nvCxnSpPr>
          <p:cNvPr id="60" name="Straight Arrow Connector 59"/>
          <p:cNvCxnSpPr>
            <a:stCxn id="22" idx="2"/>
            <a:endCxn id="25" idx="0"/>
          </p:cNvCxnSpPr>
          <p:nvPr/>
        </p:nvCxnSpPr>
        <p:spPr>
          <a:xfrm>
            <a:off x="10610851" y="3801176"/>
            <a:ext cx="0" cy="28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307929" y="591728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Dense</a:t>
            </a:r>
            <a:r>
              <a:rPr lang="en-US" dirty="0" smtClean="0"/>
              <a:t> </a:t>
            </a:r>
            <a:r>
              <a:rPr lang="en-US" sz="1000" dirty="0" smtClean="0"/>
              <a:t>Layer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9535530" y="591406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Dense</a:t>
            </a:r>
            <a:r>
              <a:rPr lang="en-US" dirty="0" smtClean="0"/>
              <a:t> </a:t>
            </a:r>
            <a:r>
              <a:rPr lang="en-US" sz="1000" dirty="0" smtClean="0"/>
              <a:t>Layer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8694224" y="5761216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 Layer</a:t>
            </a:r>
            <a:endParaRPr lang="en-US" sz="1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of Downstream Task: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32" y="2047953"/>
            <a:ext cx="5300713" cy="396295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Experiments &amp; 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60" y="2398214"/>
            <a:ext cx="4077269" cy="28197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672" y="2304197"/>
            <a:ext cx="3934374" cy="26102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Net 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Net model is used for Supervised Learning model.</a:t>
            </a:r>
          </a:p>
          <a:p>
            <a:r>
              <a:rPr lang="en-US" dirty="0" smtClean="0"/>
              <a:t>The parameters are same as in colorized model</a:t>
            </a:r>
          </a:p>
          <a:p>
            <a:r>
              <a:rPr lang="en-US" dirty="0" smtClean="0"/>
              <a:t>Convert the Testing dataset into LAB color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44" y="422939"/>
            <a:ext cx="10515600" cy="1325563"/>
          </a:xfrm>
        </p:spPr>
        <p:txBody>
          <a:bodyPr/>
          <a:lstStyle/>
          <a:p>
            <a:r>
              <a:rPr lang="en-US" b="1" dirty="0" smtClean="0"/>
              <a:t>Mobile Net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524710" y="2603547"/>
            <a:ext cx="1583140" cy="9985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551573" y="2603547"/>
            <a:ext cx="1353659" cy="9826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38714" y="3602096"/>
            <a:ext cx="1266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16*16*32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5677110" y="2755947"/>
            <a:ext cx="1583140" cy="9985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829510" y="2908347"/>
            <a:ext cx="1583140" cy="9985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981910" y="3060747"/>
            <a:ext cx="1583140" cy="9985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134310" y="3213147"/>
            <a:ext cx="1583140" cy="9985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286710" y="3365547"/>
            <a:ext cx="1583140" cy="9985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10" idx="1"/>
          </p:cNvCxnSpPr>
          <p:nvPr/>
        </p:nvCxnSpPr>
        <p:spPr>
          <a:xfrm flipV="1">
            <a:off x="3107777" y="3094867"/>
            <a:ext cx="443796" cy="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896062" y="3102821"/>
            <a:ext cx="571499" cy="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21080" y="4498664"/>
            <a:ext cx="1418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Depth wise convolution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8539089" y="2603547"/>
            <a:ext cx="675249" cy="4913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691489" y="2755947"/>
            <a:ext cx="675249" cy="4913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843889" y="2908347"/>
            <a:ext cx="675249" cy="4913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996289" y="3060747"/>
            <a:ext cx="675249" cy="4913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148689" y="3213147"/>
            <a:ext cx="675249" cy="4913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9301089" y="3365547"/>
            <a:ext cx="675249" cy="4913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214338" y="3952210"/>
            <a:ext cx="116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Point wise </a:t>
            </a:r>
          </a:p>
          <a:p>
            <a:r>
              <a:rPr lang="en-US" sz="1600" dirty="0" smtClean="0"/>
              <a:t>convolution</a:t>
            </a:r>
            <a:endParaRPr lang="en-US" sz="16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629179" y="3094866"/>
            <a:ext cx="821639" cy="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925597" y="4912289"/>
            <a:ext cx="375492" cy="1389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779100" y="4632329"/>
            <a:ext cx="375492" cy="18668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693990" y="4624861"/>
            <a:ext cx="375492" cy="18668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645577" y="2372991"/>
            <a:ext cx="375492" cy="18668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637209" y="2076144"/>
            <a:ext cx="599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FC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9798472" y="6499159"/>
            <a:ext cx="1272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Dense Layers</a:t>
            </a:r>
            <a:endParaRPr lang="en-US" sz="16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9798472" y="3057251"/>
            <a:ext cx="58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0833323" y="4267034"/>
            <a:ext cx="0" cy="29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9293091" y="5511067"/>
            <a:ext cx="513753" cy="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660000" flipH="1">
            <a:off x="10185285" y="5471446"/>
            <a:ext cx="478011" cy="9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12874" y="5190978"/>
            <a:ext cx="43077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Depth wise Convolution=13 Layers (3X3)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Point wise Convolution=13 layers (1X1)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Fully Connected Fc= 1024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Dense Layers=1024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 Layer= 0-9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9244" y="36722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91971" y="551859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(0-9)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9179" y="6249809"/>
            <a:ext cx="2204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Multi label Classification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9" y="2421089"/>
            <a:ext cx="1336388" cy="127232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825571" y="2671786"/>
            <a:ext cx="1393271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-660000">
            <a:off x="1446977" y="3057251"/>
            <a:ext cx="378595" cy="7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Mobile Net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38" y="1505243"/>
            <a:ext cx="4450114" cy="444418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4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 Rotation</a:t>
            </a:r>
            <a:endParaRPr lang="en-US" b="1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23" y="3632886"/>
            <a:ext cx="1154996" cy="1366745"/>
          </a:xfrm>
        </p:spPr>
      </p:pic>
      <p:sp>
        <p:nvSpPr>
          <p:cNvPr id="6" name="Rounded Rectangle 5"/>
          <p:cNvSpPr/>
          <p:nvPr/>
        </p:nvSpPr>
        <p:spPr>
          <a:xfrm>
            <a:off x="2743200" y="2039815"/>
            <a:ext cx="1342922" cy="10972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Latent Dimension</a:t>
            </a:r>
          </a:p>
          <a:p>
            <a:pPr algn="ctr"/>
            <a:r>
              <a:rPr lang="en-US" dirty="0" smtClean="0"/>
              <a:t>4096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737031" y="2039815"/>
            <a:ext cx="1720874" cy="10969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977662" y="5618230"/>
            <a:ext cx="1720874" cy="8503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Processing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388145" y="5671642"/>
            <a:ext cx="1821877" cy="8503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 Classifier Model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754710" y="3717658"/>
            <a:ext cx="1821877" cy="8769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Discriminator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2212556" y="2588455"/>
            <a:ext cx="53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3" idx="1"/>
          </p:cNvCxnSpPr>
          <p:nvPr/>
        </p:nvCxnSpPr>
        <p:spPr>
          <a:xfrm flipV="1">
            <a:off x="4086122" y="2588277"/>
            <a:ext cx="1650909" cy="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20000">
            <a:off x="6222162" y="3134644"/>
            <a:ext cx="28135" cy="58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14148" y="3137057"/>
            <a:ext cx="14068" cy="58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-900000" flipH="1">
            <a:off x="6314770" y="4645525"/>
            <a:ext cx="278596" cy="100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-300000">
            <a:off x="4698536" y="6043401"/>
            <a:ext cx="689609" cy="5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600000" flipV="1">
            <a:off x="7240770" y="5981666"/>
            <a:ext cx="625974" cy="12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0" y="5170995"/>
            <a:ext cx="1584314" cy="129757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61" y="4942193"/>
            <a:ext cx="577628" cy="149709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rot="-360000">
            <a:off x="2066724" y="5903919"/>
            <a:ext cx="910938" cy="10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1982" y="168722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8488940" y="2895071"/>
            <a:ext cx="1470204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Pretext</a:t>
            </a:r>
            <a:endParaRPr lang="en-US" dirty="0"/>
          </a:p>
        </p:txBody>
      </p:sp>
      <p:sp>
        <p:nvSpPr>
          <p:cNvPr id="40" name="Right Brace 39"/>
          <p:cNvSpPr/>
          <p:nvPr/>
        </p:nvSpPr>
        <p:spPr>
          <a:xfrm>
            <a:off x="7613858" y="2056553"/>
            <a:ext cx="258851" cy="27605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904245" y="3656202"/>
            <a:ext cx="1161535" cy="52536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938668" y="4352271"/>
            <a:ext cx="1161535" cy="52536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Rotated Dataset</a:t>
            </a:r>
            <a:endParaRPr lang="en-US" dirty="0"/>
          </a:p>
        </p:txBody>
      </p:sp>
      <p:sp>
        <p:nvSpPr>
          <p:cNvPr id="46" name="Right Brace 45"/>
          <p:cNvSpPr/>
          <p:nvPr/>
        </p:nvSpPr>
        <p:spPr>
          <a:xfrm>
            <a:off x="4174288" y="379337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328264" y="4233689"/>
            <a:ext cx="1389175" cy="1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 rot="5400000">
            <a:off x="6464672" y="4932752"/>
            <a:ext cx="827721" cy="3777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Weights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8805" y="3285826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6501" y="6439284"/>
            <a:ext cx="18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Fine tune Dataset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76340" y="3236609"/>
                <a:ext cx="48372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40" y="3236609"/>
                <a:ext cx="483722" cy="3755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11424" y="3257334"/>
                <a:ext cx="498598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424" y="3257334"/>
                <a:ext cx="498598" cy="3755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715081" y="4136222"/>
                <a:ext cx="3260316" cy="658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</m:oMath>
                </a14:m>
                <a:r>
                  <a:rPr lang="en-US" dirty="0" smtClean="0"/>
                  <a:t>=generated image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</m:oMath>
                </a14:m>
                <a:r>
                  <a:rPr lang="en-US" dirty="0" smtClean="0"/>
                  <a:t>= Rotated generated image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081" y="4136222"/>
                <a:ext cx="3260316" cy="658770"/>
              </a:xfrm>
              <a:prstGeom prst="rect">
                <a:avLst/>
              </a:prstGeom>
              <a:blipFill rotWithShape="0">
                <a:blip r:embed="rId7"/>
                <a:stretch>
                  <a:fillRect l="-1311" t="-4630" r="-93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7541948" y="6439284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 label Classification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855482" y="569073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20" y="1862052"/>
            <a:ext cx="1243859" cy="10358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057" y="2875673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Noise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8644" y="3587358"/>
            <a:ext cx="166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Normalization+Rotation 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Processing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009887"/>
              </p:ext>
            </p:extLst>
          </p:nvPr>
        </p:nvGraphicFramePr>
        <p:xfrm>
          <a:off x="1009381" y="1857555"/>
          <a:ext cx="10173237" cy="4613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079"/>
                <a:gridCol w="3693755"/>
                <a:gridCol w="3088403"/>
              </a:tblGrid>
              <a:tr h="494622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 0 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 Degree</a:t>
                      </a:r>
                      <a:endParaRPr lang="en-US" dirty="0"/>
                    </a:p>
                  </a:txBody>
                  <a:tcPr/>
                </a:tc>
              </a:tr>
              <a:tr h="9566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9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 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270 Degree</a:t>
                      </a:r>
                      <a:endParaRPr lang="en-US" dirty="0"/>
                    </a:p>
                  </a:txBody>
                  <a:tcPr/>
                </a:tc>
              </a:tr>
              <a:tr h="9566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56" y="2910578"/>
            <a:ext cx="2432225" cy="233766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403" y="2550020"/>
            <a:ext cx="1996226" cy="1558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8599" y="4744047"/>
            <a:ext cx="1772529" cy="16816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58403" y="4805701"/>
            <a:ext cx="1996226" cy="15583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44035" y="2550019"/>
            <a:ext cx="1558346" cy="15583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Generator &amp; Discriminator Model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33183095"/>
                  </p:ext>
                </p:extLst>
              </p:nvPr>
            </p:nvGraphicFramePr>
            <p:xfrm>
              <a:off x="1077350" y="1690688"/>
              <a:ext cx="3086686" cy="323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668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z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𝟑𝟐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Dense 4096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Reshape</a:t>
                          </a:r>
                          <a:r>
                            <a:rPr lang="en-US" baseline="0" dirty="0" smtClean="0"/>
                            <a:t> 4x4x256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Conv</a:t>
                          </a:r>
                          <a:r>
                            <a:rPr lang="en-US" baseline="0" dirty="0" smtClean="0"/>
                            <a:t> 1  8x8x256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Conv</a:t>
                          </a:r>
                          <a:r>
                            <a:rPr lang="en-US" baseline="0" dirty="0" smtClean="0"/>
                            <a:t> 2  16X16X256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Conv</a:t>
                          </a:r>
                          <a:r>
                            <a:rPr lang="en-US" baseline="0" dirty="0" smtClean="0"/>
                            <a:t> 3   32x32x256</a:t>
                          </a:r>
                          <a:r>
                            <a:rPr lang="en-US" dirty="0" smtClean="0"/>
                            <a:t> 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Batch</a:t>
                          </a:r>
                          <a:r>
                            <a:rPr lang="en-US" baseline="0" dirty="0" smtClean="0"/>
                            <a:t> Normalization 32x32x256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Conv</a:t>
                          </a:r>
                          <a:r>
                            <a:rPr lang="en-US" baseline="0" dirty="0" smtClean="0"/>
                            <a:t>    32x32x3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33183095"/>
                  </p:ext>
                </p:extLst>
              </p:nvPr>
            </p:nvGraphicFramePr>
            <p:xfrm>
              <a:off x="1077350" y="1690688"/>
              <a:ext cx="3086686" cy="323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6686"/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7" t="-6557" r="-787" b="-7967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Dense </a:t>
                          </a:r>
                          <a:r>
                            <a:rPr lang="en-US" dirty="0" smtClean="0"/>
                            <a:t>4096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Reshape</a:t>
                          </a:r>
                          <a:r>
                            <a:rPr lang="en-US" baseline="0" dirty="0" smtClean="0"/>
                            <a:t> 4x4x256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Conv</a:t>
                          </a:r>
                          <a:r>
                            <a:rPr lang="en-US" baseline="0" dirty="0" smtClean="0"/>
                            <a:t> 1  8x8x256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Conv</a:t>
                          </a:r>
                          <a:r>
                            <a:rPr lang="en-US" baseline="0" dirty="0" smtClean="0"/>
                            <a:t> 2  16X16X256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Conv</a:t>
                          </a:r>
                          <a:r>
                            <a:rPr lang="en-US" baseline="0" dirty="0" smtClean="0"/>
                            <a:t> 3   32x32x256</a:t>
                          </a:r>
                          <a:r>
                            <a:rPr lang="en-US" dirty="0" smtClean="0"/>
                            <a:t> 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Batch</a:t>
                          </a:r>
                          <a:r>
                            <a:rPr lang="en-US" baseline="0" dirty="0" smtClean="0"/>
                            <a:t> Normalization 32x32x256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Conv</a:t>
                          </a:r>
                          <a:r>
                            <a:rPr lang="en-US" baseline="0" dirty="0" smtClean="0"/>
                            <a:t>    32x32x3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7538792"/>
                  </p:ext>
                </p:extLst>
              </p:nvPr>
            </p:nvGraphicFramePr>
            <p:xfrm>
              <a:off x="6027224" y="1667505"/>
              <a:ext cx="4973711" cy="3338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7371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RGB Image</a:t>
                          </a:r>
                          <a:r>
                            <a:rPr lang="en-US" baseline="0" dirty="0" smtClean="0"/>
                            <a:t> x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Resnet Block down 64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Resnet Block down 128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Resnet Block down 256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Resnet Block down 512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Resnet Block down 1024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Leaky</a:t>
                          </a:r>
                          <a:r>
                            <a:rPr lang="en-US" baseline="0" dirty="0" smtClean="0"/>
                            <a:t> Relu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Average</a:t>
                          </a:r>
                          <a:r>
                            <a:rPr lang="en-US" baseline="0" dirty="0" smtClean="0"/>
                            <a:t> Pooling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Dense      (1,4)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7538792"/>
                  </p:ext>
                </p:extLst>
              </p:nvPr>
            </p:nvGraphicFramePr>
            <p:xfrm>
              <a:off x="6027224" y="1667505"/>
              <a:ext cx="4973711" cy="3338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73711"/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2" t="-6557" r="-490" b="-8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Resnet Block down 64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Resnet Block down 128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Resnet Block down 256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Resnet Block down 512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Resnet Block down 1024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Leaky</a:t>
                          </a:r>
                          <a:r>
                            <a:rPr lang="en-US" baseline="0" dirty="0" smtClean="0"/>
                            <a:t> Relu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Average</a:t>
                          </a:r>
                          <a:r>
                            <a:rPr lang="en-US" baseline="0" dirty="0" smtClean="0"/>
                            <a:t> Pooling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Dense      (1,4)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6752492" y="4853355"/>
            <a:ext cx="2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Downstream of Image Rotation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2201806"/>
            <a:ext cx="1648103" cy="1816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722021"/>
                  </p:ext>
                </p:extLst>
              </p:nvPr>
            </p:nvGraphicFramePr>
            <p:xfrm>
              <a:off x="6428530" y="2066424"/>
              <a:ext cx="2459953" cy="183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59953"/>
                  </a:tblGrid>
                  <a:tr h="33020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RGB Image</a:t>
                          </a:r>
                          <a:r>
                            <a:rPr lang="en-US" baseline="0" dirty="0" smtClean="0"/>
                            <a:t> x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2473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Resnet Block down 64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2473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Resnet Block down 128</a:t>
                          </a:r>
                        </a:p>
                      </a:txBody>
                      <a:tcPr/>
                    </a:tc>
                  </a:tr>
                  <a:tr h="32473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Resnet Block down 256</a:t>
                          </a:r>
                        </a:p>
                      </a:txBody>
                      <a:tcPr/>
                    </a:tc>
                  </a:tr>
                  <a:tr h="32473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Resnet Block down 512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722021"/>
                  </p:ext>
                </p:extLst>
              </p:nvPr>
            </p:nvGraphicFramePr>
            <p:xfrm>
              <a:off x="6428530" y="2066424"/>
              <a:ext cx="2459953" cy="183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59953"/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7" t="-6557" r="-988" b="-421311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Resnet Block down 64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Resnet Block down 128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Resnet Block down 256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Resnet Block down 512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tangle 11"/>
          <p:cNvSpPr/>
          <p:nvPr/>
        </p:nvSpPr>
        <p:spPr>
          <a:xfrm>
            <a:off x="9994006" y="2201806"/>
            <a:ext cx="399245" cy="195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54733" y="4799869"/>
            <a:ext cx="399245" cy="142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94006" y="4535612"/>
            <a:ext cx="399245" cy="195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21" idx="1"/>
          </p:cNvCxnSpPr>
          <p:nvPr/>
        </p:nvCxnSpPr>
        <p:spPr>
          <a:xfrm>
            <a:off x="1862671" y="3140401"/>
            <a:ext cx="1344168" cy="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93217" y="3075040"/>
            <a:ext cx="1073026" cy="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937149" y="3075040"/>
            <a:ext cx="8207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V="1">
            <a:off x="9989711" y="4328633"/>
            <a:ext cx="407833" cy="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9553977" y="5508521"/>
            <a:ext cx="407833" cy="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94006" y="1881758"/>
            <a:ext cx="41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731403" y="6481738"/>
            <a:ext cx="132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Dense Layer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551552" y="4470978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186" y="4799869"/>
            <a:ext cx="596964" cy="15727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562707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(0-9)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28157" y="6313831"/>
            <a:ext cx="2204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Multi label Classification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897" y="4054273"/>
            <a:ext cx="18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Fine Tune Dataset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75488" y="3841044"/>
            <a:ext cx="3378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 Trained Weights of Image Rotation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206839" y="2550017"/>
            <a:ext cx="2086378" cy="1184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Pre-trained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3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Loss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loss function of the image rotation 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Categorical Cross Entropy Loss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Hinge Loss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Metric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evaluation metric for image rotation task is</a:t>
                </a:r>
              </a:p>
              <a:p>
                <a:pPr lvl="1"/>
                <a:r>
                  <a:rPr lang="en-US" dirty="0" smtClean="0"/>
                  <a:t>Frechet Inception Distance (FID)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>
                          <a:latin typeface="Cambria Math" panose="02040503050406030204" pitchFamily="18" charset="0"/>
                        </a:rPr>
                        <m:t>FID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sz="1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sz="1800" i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e>
                        </m:mr>
                      </m:m>
                      <m:r>
                        <a:rPr lang="en-US" sz="1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i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  <m:sup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  <m:sup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  <m:sup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  <m:sup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914400" lvl="2" indent="0">
                  <a:buNone/>
                </a:pPr>
                <a:endParaRPr lang="en-US" sz="1600" dirty="0" smtClean="0"/>
              </a:p>
              <a:p>
                <a:pPr marL="914400" lvl="2" indent="0">
                  <a:buNone/>
                </a:pPr>
                <a:endParaRPr lang="en-US" sz="1600" dirty="0"/>
              </a:p>
              <a:p>
                <a:pPr lvl="2"/>
                <a:r>
                  <a:rPr lang="en-US" sz="1600" b="1" dirty="0" smtClean="0"/>
                  <a:t>μ=mean of the real &amp; generated images</a:t>
                </a:r>
              </a:p>
              <a:p>
                <a:pPr lvl="2"/>
                <a:r>
                  <a:rPr lang="en-US" sz="1600" b="1" dirty="0"/>
                  <a:t>x</a:t>
                </a:r>
                <a:r>
                  <a:rPr lang="en-US" sz="1600" b="1" dirty="0" smtClean="0"/>
                  <a:t>= real image </a:t>
                </a:r>
              </a:p>
              <a:p>
                <a:pPr lvl="2"/>
                <a:r>
                  <a:rPr lang="en-US" sz="1600" b="1" dirty="0"/>
                  <a:t>g</a:t>
                </a:r>
                <a:r>
                  <a:rPr lang="en-US" sz="1600" b="1" dirty="0" smtClean="0"/>
                  <a:t>= generated image</a:t>
                </a:r>
              </a:p>
              <a:p>
                <a:pPr lvl="2"/>
                <a:r>
                  <a:rPr lang="en-US" sz="1600" b="1" dirty="0" smtClean="0"/>
                  <a:t>∑=covariance</a:t>
                </a:r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2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31123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               </a:t>
            </a:r>
            <a:r>
              <a:rPr lang="en-US" sz="6000" b="1" dirty="0" smtClean="0"/>
              <a:t>Introduction</a:t>
            </a:r>
            <a:endParaRPr lang="en-US" sz="6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Jigsaw Puzzles Solving</a:t>
            </a:r>
            <a:endParaRPr lang="en-US" dirty="0"/>
          </a:p>
        </p:txBody>
      </p:sp>
      <p:pic>
        <p:nvPicPr>
          <p:cNvPr id="4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8" y="1537768"/>
            <a:ext cx="1714739" cy="2029108"/>
          </a:xfrm>
        </p:spPr>
      </p:pic>
      <p:sp>
        <p:nvSpPr>
          <p:cNvPr id="7" name="Rounded Rectangle 6"/>
          <p:cNvSpPr/>
          <p:nvPr/>
        </p:nvSpPr>
        <p:spPr>
          <a:xfrm>
            <a:off x="2715065" y="1955409"/>
            <a:ext cx="1642162" cy="12088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607480" y="4955139"/>
            <a:ext cx="1814732" cy="12238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 Classifier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53892" y="1650557"/>
            <a:ext cx="2881119" cy="24030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77139"/>
              </p:ext>
            </p:extLst>
          </p:nvPr>
        </p:nvGraphicFramePr>
        <p:xfrm>
          <a:off x="5278141" y="1940377"/>
          <a:ext cx="24450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511"/>
                <a:gridCol w="122251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 encoders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Encoders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Decoders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6493617" y="3164266"/>
            <a:ext cx="1142859" cy="6045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32x32x3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2029677" y="2552322"/>
            <a:ext cx="685388" cy="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</p:cNvCxnSpPr>
          <p:nvPr/>
        </p:nvCxnSpPr>
        <p:spPr>
          <a:xfrm flipV="1">
            <a:off x="4357227" y="2552322"/>
            <a:ext cx="968535" cy="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80000">
            <a:off x="6462071" y="4092872"/>
            <a:ext cx="52775" cy="86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940353" y="5030853"/>
            <a:ext cx="1814732" cy="12238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Processing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7" y="4906316"/>
            <a:ext cx="1424703" cy="1348426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rot="-120000">
            <a:off x="1902940" y="5580529"/>
            <a:ext cx="1038933" cy="1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20000" flipV="1">
            <a:off x="4752920" y="5567084"/>
            <a:ext cx="854560" cy="3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65046" y="2728941"/>
            <a:ext cx="0" cy="43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143" y="4776007"/>
            <a:ext cx="596964" cy="1572796"/>
          </a:xfrm>
          <a:prstGeom prst="rect">
            <a:avLst/>
          </a:prstGeom>
        </p:spPr>
      </p:pic>
      <p:cxnSp>
        <p:nvCxnSpPr>
          <p:cNvPr id="42" name="Straight Arrow Connector 41"/>
          <p:cNvCxnSpPr>
            <a:stCxn id="12" idx="3"/>
            <a:endCxn id="40" idx="1"/>
          </p:cNvCxnSpPr>
          <p:nvPr/>
        </p:nvCxnSpPr>
        <p:spPr>
          <a:xfrm flipV="1">
            <a:off x="7422212" y="5562405"/>
            <a:ext cx="738931" cy="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5400000">
            <a:off x="6307700" y="4356001"/>
            <a:ext cx="85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Weights</a:t>
            </a:r>
            <a:endParaRPr lang="en-US" sz="1600" dirty="0"/>
          </a:p>
        </p:txBody>
      </p:sp>
      <p:sp>
        <p:nvSpPr>
          <p:cNvPr id="44" name="Rounded Rectangle 43"/>
          <p:cNvSpPr/>
          <p:nvPr/>
        </p:nvSpPr>
        <p:spPr>
          <a:xfrm>
            <a:off x="8758107" y="2211859"/>
            <a:ext cx="1423861" cy="94861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Pretext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344695" y="5030853"/>
            <a:ext cx="1610042" cy="94861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Downstream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79389" y="6285443"/>
            <a:ext cx="2204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Multi label Classification</a:t>
            </a:r>
            <a:endParaRPr lang="en-US" sz="1600" dirty="0"/>
          </a:p>
        </p:txBody>
      </p:sp>
      <p:sp>
        <p:nvSpPr>
          <p:cNvPr id="5" name="Right Brace 4"/>
          <p:cNvSpPr/>
          <p:nvPr/>
        </p:nvSpPr>
        <p:spPr>
          <a:xfrm>
            <a:off x="8296642" y="1840924"/>
            <a:ext cx="160796" cy="17760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8900074" y="4776007"/>
            <a:ext cx="194241" cy="1403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71292" y="2271318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9x10x10x3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Processing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8" y="2058600"/>
            <a:ext cx="3075049" cy="21921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49" y="2058600"/>
            <a:ext cx="2928551" cy="219212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744097" y="3154662"/>
            <a:ext cx="2014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65915" y="5061397"/>
            <a:ext cx="2360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Size=32x32x3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Tiles=9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Tile size=10x10X3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50142" y="4286728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80333" y="4249304"/>
            <a:ext cx="14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Image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Encoders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9" y="2802836"/>
            <a:ext cx="1571844" cy="1581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65" y="2580375"/>
            <a:ext cx="1590897" cy="1609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94" y="2134181"/>
            <a:ext cx="7154064" cy="3133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846" y="4384207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55859" y="4202276"/>
            <a:ext cx="14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Downstream of Jigsaw Puzzle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16" y="1654906"/>
            <a:ext cx="3114286" cy="139047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452022" y="1589043"/>
            <a:ext cx="383059" cy="171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79957" y="3698399"/>
            <a:ext cx="383059" cy="171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52022" y="3668066"/>
            <a:ext cx="383059" cy="171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890584" y="2409137"/>
            <a:ext cx="84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6" idx="1"/>
          </p:cNvCxnSpPr>
          <p:nvPr/>
        </p:nvCxnSpPr>
        <p:spPr>
          <a:xfrm>
            <a:off x="4258962" y="2350144"/>
            <a:ext cx="387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60702" y="2458865"/>
            <a:ext cx="592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9" idx="0"/>
          </p:cNvCxnSpPr>
          <p:nvPr/>
        </p:nvCxnSpPr>
        <p:spPr>
          <a:xfrm>
            <a:off x="8643552" y="3299254"/>
            <a:ext cx="0" cy="36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1"/>
          </p:cNvCxnSpPr>
          <p:nvPr/>
        </p:nvCxnSpPr>
        <p:spPr>
          <a:xfrm flipH="1" flipV="1">
            <a:off x="7957751" y="4523171"/>
            <a:ext cx="494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37629" y="1311571"/>
            <a:ext cx="386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FC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8251328" y="5332095"/>
            <a:ext cx="1196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Dense Layer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046590" y="5366077"/>
            <a:ext cx="1273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Output Layer</a:t>
            </a:r>
            <a:endParaRPr lang="en-US" sz="1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4" y="1694188"/>
            <a:ext cx="1487633" cy="13539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72" y="3698398"/>
            <a:ext cx="525535" cy="1710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1453" y="5332095"/>
            <a:ext cx="2204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Multi label Classification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88476" y="3045382"/>
            <a:ext cx="18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Fine tune Dataset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53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730843" y="1938528"/>
            <a:ext cx="1528119" cy="11068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05738" y="452317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(0-9)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Loss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loss function for the task are following</a:t>
            </a:r>
          </a:p>
          <a:p>
            <a:pPr lvl="1"/>
            <a:r>
              <a:rPr lang="en-US" dirty="0" smtClean="0"/>
              <a:t>Mean Square Error</a:t>
            </a:r>
          </a:p>
          <a:p>
            <a:pPr lvl="1"/>
            <a:r>
              <a:rPr lang="en-US" dirty="0" smtClean="0"/>
              <a:t>Mean Absolute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7485" cy="543036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Experiments &amp; Results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49" y="2272265"/>
            <a:ext cx="4486901" cy="345805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CIFAR-10 Dataset</a:t>
            </a:r>
          </a:p>
          <a:p>
            <a:r>
              <a:rPr lang="en-US" dirty="0" smtClean="0"/>
              <a:t>Image size is 32*32*3</a:t>
            </a:r>
          </a:p>
          <a:p>
            <a:r>
              <a:rPr lang="en-US" dirty="0" smtClean="0"/>
              <a:t>It has 10 classes</a:t>
            </a:r>
          </a:p>
          <a:p>
            <a:r>
              <a:rPr lang="en-US" dirty="0" smtClean="0"/>
              <a:t>It has 60000 images</a:t>
            </a:r>
          </a:p>
          <a:p>
            <a:r>
              <a:rPr lang="en-US" dirty="0" smtClean="0"/>
              <a:t>The 50000 images are training images</a:t>
            </a:r>
          </a:p>
          <a:p>
            <a:r>
              <a:rPr lang="en-US" dirty="0" smtClean="0"/>
              <a:t>The 10000 images are testing images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1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Quantitative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833"/>
            <a:ext cx="10515600" cy="485313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096783"/>
              </p:ext>
            </p:extLst>
          </p:nvPr>
        </p:nvGraphicFramePr>
        <p:xfrm>
          <a:off x="1879077" y="388286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5998" y="5121886"/>
            <a:ext cx="403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of PSNR &amp; SSIM in Testing Images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15572"/>
              </p:ext>
            </p:extLst>
          </p:nvPr>
        </p:nvGraphicFramePr>
        <p:xfrm>
          <a:off x="1921138" y="190009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75442" y="3059199"/>
            <a:ext cx="413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of PSNR &amp; SSIM in </a:t>
            </a:r>
            <a:r>
              <a:rPr lang="en-US" dirty="0" smtClean="0"/>
              <a:t>Training </a:t>
            </a:r>
            <a:r>
              <a:rPr lang="en-US" dirty="0"/>
              <a:t>Images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Quantitative </a:t>
            </a:r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38247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Initialization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 Improvement (Accuracy)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25.43%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Colorization Pre-Training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35.47%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12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Qualitative Results: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301406"/>
              </p:ext>
            </p:extLst>
          </p:nvPr>
        </p:nvGraphicFramePr>
        <p:xfrm>
          <a:off x="838200" y="1365250"/>
          <a:ext cx="10515600" cy="493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416816">
                <a:tc>
                  <a:txBody>
                    <a:bodyPr/>
                    <a:lstStyle/>
                    <a:p>
                      <a:r>
                        <a:rPr lang="en-US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06753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06753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06753">
                <a:tc>
                  <a:txBody>
                    <a:bodyPr/>
                    <a:lstStyle/>
                    <a:p>
                      <a:r>
                        <a:rPr lang="en-US" dirty="0" smtClean="0"/>
                        <a:t>Ground Truth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394" y="1887635"/>
            <a:ext cx="1343212" cy="4179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32" y="1890200"/>
            <a:ext cx="1381318" cy="43249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Machine learning paradigms are :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cs typeface="Times New Roman" panose="02020603050405020304" pitchFamily="18" charset="0"/>
              </a:rPr>
              <a:t>Supervised Learning</a:t>
            </a:r>
          </a:p>
          <a:p>
            <a:r>
              <a:rPr lang="en-US" dirty="0">
                <a:cs typeface="Times New Roman" panose="02020603050405020304" pitchFamily="18" charset="0"/>
              </a:rPr>
              <a:t>Unsupervised Learning</a:t>
            </a:r>
          </a:p>
          <a:p>
            <a:r>
              <a:rPr lang="en-US" dirty="0">
                <a:cs typeface="Times New Roman" panose="02020603050405020304" pitchFamily="18" charset="0"/>
              </a:rPr>
              <a:t>Reinforcement Learning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 Graphs  of Image Colorization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2011681"/>
            <a:ext cx="4786957" cy="3332826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39" y="2197289"/>
            <a:ext cx="3982006" cy="314721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Downstream Task of Image Colorization: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r>
              <a:rPr lang="en-US" dirty="0" smtClean="0"/>
              <a:t>Downstream task is evaluated on confusion matrix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40" y="2162663"/>
            <a:ext cx="4900428" cy="2448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1139" y="2278966"/>
            <a:ext cx="48880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Parameters for evaluation of 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10930"/>
            <a:ext cx="2734057" cy="1793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21463" y="4364956"/>
                <a:ext cx="4312078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rue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Negative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Specificity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463" y="4364956"/>
                <a:ext cx="4312078" cy="441211"/>
              </a:xfrm>
              <a:prstGeom prst="rect">
                <a:avLst/>
              </a:prstGeom>
              <a:blipFill rotWithShape="0">
                <a:blip r:embed="rId4"/>
                <a:stretch>
                  <a:fillRect l="-3112" t="-2778" r="-1132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60812" y="2745200"/>
                <a:ext cx="2853345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812" y="2745200"/>
                <a:ext cx="2853345" cy="441211"/>
              </a:xfrm>
              <a:prstGeom prst="rect">
                <a:avLst/>
              </a:prstGeom>
              <a:blipFill rotWithShape="0">
                <a:blip r:embed="rId5"/>
                <a:stretch>
                  <a:fillRect l="-4487" t="-2740" r="-2350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11303" y="3321961"/>
                <a:ext cx="2194512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recision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303" y="3321961"/>
                <a:ext cx="2194512" cy="441211"/>
              </a:xfrm>
              <a:prstGeom prst="rect">
                <a:avLst/>
              </a:prstGeom>
              <a:blipFill rotWithShape="0">
                <a:blip r:embed="rId6"/>
                <a:stretch>
                  <a:fillRect l="-5833" t="-2778" r="-3333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60812" y="3788195"/>
                <a:ext cx="2975173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ecall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Senstivity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812" y="3788195"/>
                <a:ext cx="2975173" cy="441211"/>
              </a:xfrm>
              <a:prstGeom prst="rect">
                <a:avLst/>
              </a:prstGeom>
              <a:blipFill rotWithShape="0">
                <a:blip r:embed="rId7"/>
                <a:stretch>
                  <a:fillRect l="-4303" t="-2740" r="-2049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Baseline Evaluation of Image Colorization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Net model </a:t>
            </a:r>
            <a:r>
              <a:rPr lang="en-US" dirty="0"/>
              <a:t>is evaluated on confusion </a:t>
            </a:r>
            <a:r>
              <a:rPr lang="en-US" dirty="0" smtClean="0"/>
              <a:t>matrix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9953"/>
            <a:ext cx="3842982" cy="2898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24" y="5157318"/>
            <a:ext cx="3454280" cy="1533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1139" y="2278966"/>
            <a:ext cx="48880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Parameters for evaluation of 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60812" y="2745200"/>
                <a:ext cx="2853345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812" y="2745200"/>
                <a:ext cx="2853345" cy="441211"/>
              </a:xfrm>
              <a:prstGeom prst="rect">
                <a:avLst/>
              </a:prstGeom>
              <a:blipFill rotWithShape="0">
                <a:blip r:embed="rId4"/>
                <a:stretch>
                  <a:fillRect l="-4487" t="-2740" r="-2350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11303" y="3321961"/>
                <a:ext cx="2194512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recision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303" y="3321961"/>
                <a:ext cx="2194512" cy="441211"/>
              </a:xfrm>
              <a:prstGeom prst="rect">
                <a:avLst/>
              </a:prstGeom>
              <a:blipFill rotWithShape="0">
                <a:blip r:embed="rId5"/>
                <a:stretch>
                  <a:fillRect l="-5833" t="-2778" r="-3333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60812" y="3788195"/>
                <a:ext cx="2975173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ecall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Senstivity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812" y="3788195"/>
                <a:ext cx="2975173" cy="441211"/>
              </a:xfrm>
              <a:prstGeom prst="rect">
                <a:avLst/>
              </a:prstGeom>
              <a:blipFill rotWithShape="0">
                <a:blip r:embed="rId6"/>
                <a:stretch>
                  <a:fillRect l="-4303" t="-2740" r="-2049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21463" y="4364956"/>
                <a:ext cx="4312078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rue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Negative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Specificity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463" y="4364956"/>
                <a:ext cx="4312078" cy="441211"/>
              </a:xfrm>
              <a:prstGeom prst="rect">
                <a:avLst/>
              </a:prstGeom>
              <a:blipFill rotWithShape="0">
                <a:blip r:embed="rId7"/>
                <a:stretch>
                  <a:fillRect l="-3112" t="-2778" r="-1132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 Rotation Loss Function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" y="2011680"/>
            <a:ext cx="5181600" cy="322150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11680"/>
            <a:ext cx="5181600" cy="337338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818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Metric Graph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928" y="2396107"/>
            <a:ext cx="6569613" cy="321037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69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Confusion Matrix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Baseline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624" y="2630658"/>
            <a:ext cx="4381074" cy="289605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Image Rotation Pre-Train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30658"/>
            <a:ext cx="4041701" cy="28960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9788" y="5756866"/>
            <a:ext cx="710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evaluation metric for Self Supervised Learning &amp; Supervised Learning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778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 Base line </a:t>
            </a:r>
            <a:r>
              <a:rPr lang="en-US" b="1" dirty="0" err="1" smtClean="0"/>
              <a:t>vs</a:t>
            </a:r>
            <a:r>
              <a:rPr lang="en-US" b="1" dirty="0" smtClean="0"/>
              <a:t> Proposed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" t="5311" r="-780" b="-5443"/>
          <a:stretch/>
        </p:blipFill>
        <p:spPr>
          <a:xfrm>
            <a:off x="725893" y="2263023"/>
            <a:ext cx="4687025" cy="358928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6"/>
          <a:stretch/>
        </p:blipFill>
        <p:spPr>
          <a:xfrm>
            <a:off x="5997576" y="2243328"/>
            <a:ext cx="4778276" cy="341391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64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Loss Function of Jigsaw Puzzle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9477"/>
            <a:ext cx="5181600" cy="329992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9477"/>
            <a:ext cx="5181600" cy="314517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44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Matrix for Jigsaw Puzzles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Baseline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Jigsaw Puzzles Pre-Train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321" y="2505075"/>
            <a:ext cx="4074945" cy="3684588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813" y="2505075"/>
            <a:ext cx="4087737" cy="36845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68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6001" y="6088341"/>
            <a:ext cx="710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evaluation metric for Self Supervised Learning &amp; Supervised Learning  </a:t>
            </a:r>
            <a:endParaRPr lang="en-US" dirty="0"/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13" y="2657475"/>
            <a:ext cx="4087737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976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Graphs Baseline </a:t>
            </a:r>
            <a:r>
              <a:rPr lang="en-US" dirty="0" err="1" smtClean="0"/>
              <a:t>vs</a:t>
            </a:r>
            <a:r>
              <a:rPr lang="en-US" dirty="0" smtClean="0"/>
              <a:t> Proposed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8" y="1991238"/>
            <a:ext cx="5137434" cy="4020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649" y="1976949"/>
            <a:ext cx="4965896" cy="404869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Supervised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cs typeface="Times New Roman" panose="02020603050405020304" pitchFamily="18" charset="0"/>
              </a:rPr>
              <a:t>  Supervised </a:t>
            </a:r>
            <a:r>
              <a:rPr lang="en-US" b="1" dirty="0">
                <a:cs typeface="Times New Roman" panose="02020603050405020304" pitchFamily="18" charset="0"/>
              </a:rPr>
              <a:t>learning</a:t>
            </a:r>
            <a:r>
              <a:rPr lang="en-US" dirty="0">
                <a:cs typeface="Times New Roman" panose="02020603050405020304" pitchFamily="18" charset="0"/>
              </a:rPr>
              <a:t> is learning with labels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20" y="2667000"/>
            <a:ext cx="8305800" cy="3414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7158" y="6311900"/>
            <a:ext cx="401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</a:t>
            </a:r>
            <a:r>
              <a:rPr lang="en-US" b="1" dirty="0" smtClean="0"/>
              <a:t>Supervised Learning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Graph for all Methodologies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9"/>
          <a:stretch/>
        </p:blipFill>
        <p:spPr>
          <a:xfrm>
            <a:off x="1681668" y="2023871"/>
            <a:ext cx="8828664" cy="469760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70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89636" y="1672614"/>
            <a:ext cx="481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Evaluation Scores between Baseline </a:t>
            </a:r>
            <a:r>
              <a:rPr lang="en-US" dirty="0" err="1" smtClean="0"/>
              <a:t>vs</a:t>
            </a:r>
            <a:r>
              <a:rPr lang="en-US" dirty="0" smtClean="0"/>
              <a:t> Proposed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Research on image colorization and rotation using GANs has shown promising results in enhancing and manipulating images.</a:t>
            </a:r>
          </a:p>
          <a:p>
            <a:r>
              <a:rPr lang="en-US" dirty="0"/>
              <a:t>GANs allow for the generation of high-quality, realistic images with </a:t>
            </a:r>
            <a:r>
              <a:rPr lang="en-US" dirty="0" smtClean="0"/>
              <a:t>improved </a:t>
            </a:r>
            <a:r>
              <a:rPr lang="en-US" dirty="0"/>
              <a:t>colorization and rotation compared to </a:t>
            </a:r>
            <a:r>
              <a:rPr lang="en-US" dirty="0" smtClean="0"/>
              <a:t>traditional methods.</a:t>
            </a:r>
          </a:p>
          <a:p>
            <a:r>
              <a:rPr lang="en-US" dirty="0" smtClean="0"/>
              <a:t>The proposed architecture are nor well perform on jigsaw puzzles.</a:t>
            </a:r>
          </a:p>
          <a:p>
            <a:r>
              <a:rPr lang="en-US" dirty="0" smtClean="0"/>
              <a:t>The </a:t>
            </a:r>
            <a:r>
              <a:rPr lang="en-US" dirty="0"/>
              <a:t>future work could include incorporating additional image manipulation techniques, such as image super-resolution or </a:t>
            </a:r>
            <a:r>
              <a:rPr lang="en-US" dirty="0" smtClean="0"/>
              <a:t>de-noising</a:t>
            </a:r>
            <a:r>
              <a:rPr lang="en-US" dirty="0"/>
              <a:t>, into the GAN framework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architecture of auto encoders for jigsaw puzzles could be improved.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11786"/>
          </a:xfrm>
        </p:spPr>
        <p:txBody>
          <a:bodyPr/>
          <a:lstStyle/>
          <a:p>
            <a:r>
              <a:rPr lang="en-US" dirty="0" smtClean="0"/>
              <a:t>                               </a:t>
            </a:r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970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1952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            Questions &amp; Answers</a:t>
            </a:r>
            <a:endParaRPr lang="en-US" sz="6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Unsupervised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Un-supervised learning </a:t>
            </a:r>
            <a:r>
              <a:rPr lang="en-US" dirty="0">
                <a:cs typeface="Times New Roman" panose="02020603050405020304" pitchFamily="18" charset="0"/>
              </a:rPr>
              <a:t>is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learning without labels.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07975" y="6176963"/>
            <a:ext cx="371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b="1" dirty="0" smtClean="0"/>
              <a:t>Unsupervised Learning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4" y="2456597"/>
            <a:ext cx="9831172" cy="35854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Reinforcement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Reinforcement Learning </a:t>
            </a:r>
            <a:r>
              <a:rPr lang="en-US" dirty="0">
                <a:cs typeface="Times New Roman" panose="02020603050405020304" pitchFamily="18" charset="0"/>
              </a:rPr>
              <a:t> is objective </a:t>
            </a:r>
            <a:r>
              <a:rPr lang="en-US" dirty="0" smtClean="0">
                <a:cs typeface="Times New Roman" panose="02020603050405020304" pitchFamily="18" charset="0"/>
              </a:rPr>
              <a:t>based learning.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Algorithm improves by learning from its </a:t>
            </a:r>
            <a:r>
              <a:rPr lang="en-US" dirty="0" smtClean="0">
                <a:cs typeface="Times New Roman" panose="02020603050405020304" pitchFamily="18" charset="0"/>
              </a:rPr>
              <a:t>mistakes(feedback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61" y="2890630"/>
            <a:ext cx="8095239" cy="3295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463" y="6365255"/>
            <a:ext cx="590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</a:t>
            </a:r>
            <a:r>
              <a:rPr lang="en-US" b="1" dirty="0" smtClean="0"/>
              <a:t>Reinforcement Leaning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D938-DB6F-44DF-83AE-EED74DC359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11498</TotalTime>
  <Words>1813</Words>
  <Application>Microsoft Office PowerPoint</Application>
  <PresentationFormat>Widescreen</PresentationFormat>
  <Paragraphs>771</Paragraphs>
  <Slides>73</Slides>
  <Notes>3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Pretext Task Analysis by Self-Supervised Feature Learning</vt:lpstr>
      <vt:lpstr>GEC Members</vt:lpstr>
      <vt:lpstr>Contents</vt:lpstr>
      <vt:lpstr>               Introduction</vt:lpstr>
      <vt:lpstr>Introduction</vt:lpstr>
      <vt:lpstr>Supervised Learning</vt:lpstr>
      <vt:lpstr>Unsupervised Learning</vt:lpstr>
      <vt:lpstr>Reinforcement Learning</vt:lpstr>
      <vt:lpstr>Limitations</vt:lpstr>
      <vt:lpstr>Self Supervised Learning</vt:lpstr>
      <vt:lpstr>Why move towards Self-Supervised learning</vt:lpstr>
      <vt:lpstr>Literature Review</vt:lpstr>
      <vt:lpstr>Literature Review</vt:lpstr>
      <vt:lpstr>Self-Supervised Learning</vt:lpstr>
      <vt:lpstr>Pre-Text Task</vt:lpstr>
      <vt:lpstr>Downstream Task</vt:lpstr>
      <vt:lpstr>PowerPoint Presentation</vt:lpstr>
      <vt:lpstr>PowerPoint Presentation</vt:lpstr>
      <vt:lpstr>PowerPoint Presentation</vt:lpstr>
      <vt:lpstr>Research Gap</vt:lpstr>
      <vt:lpstr>Problem Statement</vt:lpstr>
      <vt:lpstr>Research Goals</vt:lpstr>
      <vt:lpstr>Methodology</vt:lpstr>
      <vt:lpstr>Image Colorization </vt:lpstr>
      <vt:lpstr>RGB to LAB</vt:lpstr>
      <vt:lpstr>CGAN</vt:lpstr>
      <vt:lpstr>CGAN Generator (U-Net Model)</vt:lpstr>
      <vt:lpstr>Generator U-Net Model</vt:lpstr>
      <vt:lpstr>CGAN Discriminator Model</vt:lpstr>
      <vt:lpstr>Loss Functions</vt:lpstr>
      <vt:lpstr>Evaluation Metrics</vt:lpstr>
      <vt:lpstr>Structure Similarity Index Measure(SSIM)</vt:lpstr>
      <vt:lpstr>Results OF SSL</vt:lpstr>
      <vt:lpstr>Discriminator Model</vt:lpstr>
      <vt:lpstr>Results of SSL</vt:lpstr>
      <vt:lpstr>Downstream Task:</vt:lpstr>
      <vt:lpstr>Downstream Task:</vt:lpstr>
      <vt:lpstr>Evaluation of Downstream Task:</vt:lpstr>
      <vt:lpstr>Comparison Graph</vt:lpstr>
      <vt:lpstr>Mobile Net Model:</vt:lpstr>
      <vt:lpstr>Mobile Net Model</vt:lpstr>
      <vt:lpstr>Results of Mobile Net</vt:lpstr>
      <vt:lpstr>Image Rotation</vt:lpstr>
      <vt:lpstr>Data Processing</vt:lpstr>
      <vt:lpstr>Generator &amp; Discriminator Model</vt:lpstr>
      <vt:lpstr>Downstream of Image Rotation</vt:lpstr>
      <vt:lpstr>Loss Function</vt:lpstr>
      <vt:lpstr>Evaluation Metric</vt:lpstr>
      <vt:lpstr>Jigsaw Puzzles Solving</vt:lpstr>
      <vt:lpstr>Data Processing</vt:lpstr>
      <vt:lpstr>Auto Encoders </vt:lpstr>
      <vt:lpstr>Downstream of Jigsaw Puzzle</vt:lpstr>
      <vt:lpstr>Loss Functions</vt:lpstr>
      <vt:lpstr>Experiments &amp; Results</vt:lpstr>
      <vt:lpstr>Dataset</vt:lpstr>
      <vt:lpstr>Quantitative Results</vt:lpstr>
      <vt:lpstr>Quantitative Results</vt:lpstr>
      <vt:lpstr>Qualitative Results:</vt:lpstr>
      <vt:lpstr>Comparison Graphs  of Image Colorization</vt:lpstr>
      <vt:lpstr> Downstream Task of Image Colorization:</vt:lpstr>
      <vt:lpstr>Baseline Evaluation of Image Colorization</vt:lpstr>
      <vt:lpstr>Image Rotation Loss Function</vt:lpstr>
      <vt:lpstr>Evaluation Metric Graph</vt:lpstr>
      <vt:lpstr>Confusion Matrix</vt:lpstr>
      <vt:lpstr>Comparison Base line vs Proposed</vt:lpstr>
      <vt:lpstr>Loss Function of Jigsaw Puzzle </vt:lpstr>
      <vt:lpstr>Evaluation Matrix for Jigsaw Puzzles</vt:lpstr>
      <vt:lpstr>Comparison Graphs Baseline vs Proposed</vt:lpstr>
      <vt:lpstr>Comparison Graph for all Methodologies</vt:lpstr>
      <vt:lpstr>Conclusion</vt:lpstr>
      <vt:lpstr>                               Thank You</vt:lpstr>
      <vt:lpstr>            Questions &amp;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Presentation</dc:title>
  <dc:creator>Lenovo</dc:creator>
  <cp:lastModifiedBy>Lenovo</cp:lastModifiedBy>
  <cp:revision>262</cp:revision>
  <dcterms:created xsi:type="dcterms:W3CDTF">2022-09-23T03:48:28Z</dcterms:created>
  <dcterms:modified xsi:type="dcterms:W3CDTF">2023-01-23T07:47:51Z</dcterms:modified>
</cp:coreProperties>
</file>