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Lst>
  <p:sldSz cx="6858000" cy="9144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380" y="-7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316523" y="1828800"/>
            <a:ext cx="6172200" cy="24384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s-ES" smtClean="0"/>
              <a:t>Haga clic para modificar el estilo de título del patrón</a:t>
            </a:r>
            <a:endParaRPr kumimoji="0" lang="en-US"/>
          </a:p>
        </p:txBody>
      </p:sp>
      <p:sp>
        <p:nvSpPr>
          <p:cNvPr id="28" name="27 Marcador de fecha"/>
          <p:cNvSpPr>
            <a:spLocks noGrp="1"/>
          </p:cNvSpPr>
          <p:nvPr>
            <p:ph type="dt" sz="half" idx="10"/>
          </p:nvPr>
        </p:nvSpPr>
        <p:spPr/>
        <p:txBody>
          <a:bodyPr/>
          <a:lstStyle/>
          <a:p>
            <a:fld id="{7A847CFC-816F-41D0-AAC0-9BF4FEBC753E}" type="datetimeFigureOut">
              <a:rPr lang="es-ES" smtClean="0"/>
              <a:t>14/02/2016</a:t>
            </a:fld>
            <a:endParaRPr lang="es-ES"/>
          </a:p>
        </p:txBody>
      </p:sp>
      <p:sp>
        <p:nvSpPr>
          <p:cNvPr id="17" name="16 Marcador de pie de página"/>
          <p:cNvSpPr>
            <a:spLocks noGrp="1"/>
          </p:cNvSpPr>
          <p:nvPr>
            <p:ph type="ftr" sz="quarter" idx="11"/>
          </p:nvPr>
        </p:nvSpPr>
        <p:spPr/>
        <p:txBody>
          <a:bodyPr/>
          <a:lstStyle/>
          <a:p>
            <a:endParaRPr lang="es-ES"/>
          </a:p>
        </p:txBody>
      </p:sp>
      <p:sp>
        <p:nvSpPr>
          <p:cNvPr id="29" name="2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
        <p:nvSpPr>
          <p:cNvPr id="9" name="8 Subtítulo"/>
          <p:cNvSpPr>
            <a:spLocks noGrp="1"/>
          </p:cNvSpPr>
          <p:nvPr>
            <p:ph type="subTitle" idx="1"/>
          </p:nvPr>
        </p:nvSpPr>
        <p:spPr>
          <a:xfrm>
            <a:off x="1028700" y="4442264"/>
            <a:ext cx="4800600" cy="23368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14/02/2016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4972050" y="366185"/>
            <a:ext cx="1543050" cy="780203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342900" y="366185"/>
            <a:ext cx="4514850" cy="780203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14/02/2016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14/02/2016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3">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200150" y="812800"/>
            <a:ext cx="5314950" cy="24384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200150" y="3343715"/>
            <a:ext cx="5314950" cy="2012949"/>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14/02/2016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a:xfrm>
            <a:off x="5943600" y="8555568"/>
            <a:ext cx="571500" cy="486833"/>
          </a:xfrm>
        </p:spPr>
        <p:txBody>
          <a:bodyPr/>
          <a:lstStyle/>
          <a:p>
            <a:fld id="{132FADFE-3B8F-471C-ABF0-DBC7717ECBBC}"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342900" y="2133601"/>
            <a:ext cx="3028950" cy="6034617"/>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3486150" y="2133601"/>
            <a:ext cx="3028950" cy="6034617"/>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t>14/02/2016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42900" y="364067"/>
            <a:ext cx="6172200" cy="15240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42900" y="2046817"/>
            <a:ext cx="3030141" cy="1001183"/>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3483769" y="2046817"/>
            <a:ext cx="3031331" cy="1001183"/>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342900" y="3149601"/>
            <a:ext cx="3030141" cy="5018617"/>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3483769" y="3149601"/>
            <a:ext cx="3031331" cy="5018617"/>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7A847CFC-816F-41D0-AAC0-9BF4FEBC753E}" type="datetimeFigureOut">
              <a:rPr lang="es-ES" smtClean="0"/>
              <a:t>14/02/2016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A847CFC-816F-41D0-AAC0-9BF4FEBC753E}" type="datetimeFigureOut">
              <a:rPr lang="es-ES" smtClean="0"/>
              <a:t>14/02/2016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14/02/2016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42900" y="364067"/>
            <a:ext cx="2256235" cy="154940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342900" y="2032001"/>
            <a:ext cx="2256235" cy="6136217"/>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2681287" y="364067"/>
            <a:ext cx="3833813" cy="7804151"/>
          </a:xfrm>
        </p:spPr>
        <p:txBody>
          <a:bodyPr/>
          <a:lstStyle>
            <a:lvl1pPr>
              <a:defRPr sz="2600"/>
            </a:lvl1pPr>
            <a:lvl2pPr>
              <a:defRPr sz="2400"/>
            </a:lvl2pPr>
            <a:lvl3pPr>
              <a:defRPr sz="22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t>14/02/2016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371600" y="812800"/>
            <a:ext cx="4114800" cy="696384"/>
          </a:xfrm>
        </p:spPr>
        <p:txBody>
          <a:bodyPr lIns="45720" rIns="45720" bIns="0" anchor="b">
            <a:sp3d prstMaterial="softEdge"/>
          </a:bodyPr>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371600" y="2442633"/>
            <a:ext cx="4114800" cy="52832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s-ES" smtClean="0">
                <a:solidFill>
                  <a:schemeClr val="lt1"/>
                </a:solidFill>
                <a:latin typeface="+mn-lt"/>
                <a:ea typeface="+mn-ea"/>
                <a:cs typeface="+mn-cs"/>
              </a:rPr>
              <a:t>Haga clic en el icono para agregar una imagen</a:t>
            </a:r>
            <a:endParaRPr kumimoji="0" lang="en-US" dirty="0">
              <a:solidFill>
                <a:schemeClr val="lt1"/>
              </a:solidFill>
              <a:latin typeface="+mn-lt"/>
              <a:ea typeface="+mn-ea"/>
              <a:cs typeface="+mn-cs"/>
            </a:endParaRPr>
          </a:p>
        </p:txBody>
      </p:sp>
      <p:sp>
        <p:nvSpPr>
          <p:cNvPr id="4" name="3 Marcador de texto"/>
          <p:cNvSpPr>
            <a:spLocks noGrp="1"/>
          </p:cNvSpPr>
          <p:nvPr>
            <p:ph type="body" sz="half" idx="2"/>
          </p:nvPr>
        </p:nvSpPr>
        <p:spPr>
          <a:xfrm>
            <a:off x="1371600" y="1555716"/>
            <a:ext cx="4114800" cy="707136"/>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14/02/2016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342900" y="366184"/>
            <a:ext cx="6172200" cy="1524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342900" y="2133600"/>
            <a:ext cx="6172200" cy="627888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342900" y="8555568"/>
            <a:ext cx="1600200" cy="486833"/>
          </a:xfrm>
          <a:prstGeom prst="rect">
            <a:avLst/>
          </a:prstGeom>
        </p:spPr>
        <p:txBody>
          <a:bodyPr vert="horz" anchor="b"/>
          <a:lstStyle>
            <a:lvl1pPr algn="l" eaLnBrk="1" latinLnBrk="0" hangingPunct="1">
              <a:defRPr kumimoji="0" sz="1200">
                <a:solidFill>
                  <a:schemeClr val="tx1">
                    <a:shade val="50000"/>
                  </a:schemeClr>
                </a:solidFill>
              </a:defRPr>
            </a:lvl1pPr>
          </a:lstStyle>
          <a:p>
            <a:fld id="{7A847CFC-816F-41D0-AAC0-9BF4FEBC753E}" type="datetimeFigureOut">
              <a:rPr lang="es-ES" smtClean="0"/>
              <a:t>14/02/2016</a:t>
            </a:fld>
            <a:endParaRPr lang="es-ES"/>
          </a:p>
        </p:txBody>
      </p:sp>
      <p:sp>
        <p:nvSpPr>
          <p:cNvPr id="3" name="2 Marcador de pie de página"/>
          <p:cNvSpPr>
            <a:spLocks noGrp="1"/>
          </p:cNvSpPr>
          <p:nvPr>
            <p:ph type="ftr" sz="quarter" idx="3"/>
          </p:nvPr>
        </p:nvSpPr>
        <p:spPr>
          <a:xfrm>
            <a:off x="2343150" y="8555568"/>
            <a:ext cx="2171700" cy="486833"/>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s-ES"/>
          </a:p>
        </p:txBody>
      </p:sp>
      <p:sp>
        <p:nvSpPr>
          <p:cNvPr id="23" name="22 Marcador de número de diapositiva"/>
          <p:cNvSpPr>
            <a:spLocks noGrp="1"/>
          </p:cNvSpPr>
          <p:nvPr>
            <p:ph type="sldNum" sz="quarter" idx="4"/>
          </p:nvPr>
        </p:nvSpPr>
        <p:spPr>
          <a:xfrm>
            <a:off x="5943600" y="8555568"/>
            <a:ext cx="571500" cy="486833"/>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132FADFE-3B8F-471C-ABF0-DBC7717ECBBC}" type="slidenum">
              <a:rPr lang="es-ES" smtClean="0"/>
              <a:t>‹Nº›</a:t>
            </a:fld>
            <a:endParaRPr lang="es-E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5868" y="6971"/>
            <a:ext cx="6875934" cy="517698"/>
          </a:xfrm>
        </p:spPr>
        <p:txBody>
          <a:bodyPr>
            <a:normAutofit/>
          </a:bodyPr>
          <a:lstStyle/>
          <a:p>
            <a:r>
              <a:rPr lang="es-ES" sz="1400" dirty="0">
                <a:latin typeface="Aharoni" pitchFamily="2" charset="-79"/>
                <a:cs typeface="Aharoni" pitchFamily="2" charset="-79"/>
              </a:rPr>
              <a:t>Protección de los servicios  </a:t>
            </a:r>
            <a:r>
              <a:rPr lang="es-ES" sz="1400" dirty="0" err="1" smtClean="0">
                <a:latin typeface="Aharoni" pitchFamily="2" charset="-79"/>
                <a:cs typeface="Aharoni" pitchFamily="2" charset="-79"/>
              </a:rPr>
              <a:t>ecosistémicos</a:t>
            </a:r>
            <a:r>
              <a:rPr lang="es-ES" sz="1400" dirty="0" smtClean="0">
                <a:latin typeface="Aharoni" pitchFamily="2" charset="-79"/>
                <a:cs typeface="Aharoni" pitchFamily="2" charset="-79"/>
              </a:rPr>
              <a:t> clave  </a:t>
            </a:r>
            <a:r>
              <a:rPr lang="es-ES" sz="1400" dirty="0">
                <a:latin typeface="Aharoni" pitchFamily="2" charset="-79"/>
                <a:cs typeface="Aharoni" pitchFamily="2" charset="-79"/>
              </a:rPr>
              <a:t>mediante el manejo adaptativo del cambio climático </a:t>
            </a:r>
            <a:r>
              <a:rPr lang="es-ES" sz="1400" dirty="0" smtClean="0">
                <a:latin typeface="Aharoni" pitchFamily="2" charset="-79"/>
                <a:cs typeface="Aharoni" pitchFamily="2" charset="-79"/>
              </a:rPr>
              <a:t>en </a:t>
            </a:r>
            <a:r>
              <a:rPr lang="es-ES" sz="1400" dirty="0" smtClean="0">
                <a:latin typeface="Aharoni" pitchFamily="2" charset="-79"/>
                <a:cs typeface="Aharoni" pitchFamily="2" charset="-79"/>
              </a:rPr>
              <a:t>el enebral de sierra nevada</a:t>
            </a:r>
            <a:endParaRPr lang="es-ES" sz="1400" dirty="0"/>
          </a:p>
        </p:txBody>
      </p:sp>
      <p:sp>
        <p:nvSpPr>
          <p:cNvPr id="3" name="2 Subtítulo"/>
          <p:cNvSpPr>
            <a:spLocks noGrp="1"/>
          </p:cNvSpPr>
          <p:nvPr>
            <p:ph type="subTitle" idx="1"/>
          </p:nvPr>
        </p:nvSpPr>
        <p:spPr>
          <a:xfrm>
            <a:off x="-17934" y="755576"/>
            <a:ext cx="6741368" cy="1296144"/>
          </a:xfrm>
        </p:spPr>
        <p:txBody>
          <a:bodyPr>
            <a:normAutofit/>
          </a:bodyPr>
          <a:lstStyle/>
          <a:p>
            <a:pPr algn="just"/>
            <a:r>
              <a:rPr lang="es-ES_tradnl" sz="1400" b="1" dirty="0" smtClean="0"/>
              <a:t>Introducción</a:t>
            </a:r>
          </a:p>
          <a:p>
            <a:pPr algn="just"/>
            <a:r>
              <a:rPr lang="es-ES" sz="1100" dirty="0" smtClean="0"/>
              <a:t>En enebral es típico de Sierra Nevada. Posee forma almohadillada y semiesférica, que les permite soportar condiciones climáticas adversas como fuertes vientos, frío o altas temperaturas. Sin embargo, las futuras condiciones de cambio climático ponen en peligro la integridad de estas poblaciones en Sierra Nevada.</a:t>
            </a:r>
            <a:endParaRPr lang="es-ES" sz="1100" dirty="0"/>
          </a:p>
        </p:txBody>
      </p:sp>
      <p:sp>
        <p:nvSpPr>
          <p:cNvPr id="5" name="2 Subtítulo"/>
          <p:cNvSpPr txBox="1">
            <a:spLocks/>
          </p:cNvSpPr>
          <p:nvPr/>
        </p:nvSpPr>
        <p:spPr>
          <a:xfrm>
            <a:off x="-35868" y="1614352"/>
            <a:ext cx="6875934" cy="18002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just"/>
            <a:r>
              <a:rPr lang="es-ES_tradnl" sz="1400" b="1" dirty="0" smtClean="0"/>
              <a:t>Objetivo</a:t>
            </a:r>
          </a:p>
          <a:p>
            <a:pPr algn="just"/>
            <a:r>
              <a:rPr lang="es-ES_tradnl" sz="1100" dirty="0" smtClean="0"/>
              <a:t>Diseñar mapas que nos muestren los lugares en el presente, futuro cercano y futuro lejano, en los que sería conveniente plantar enebro y pudiera sobrevivir.</a:t>
            </a:r>
            <a:endParaRPr lang="es-ES" sz="1100" dirty="0"/>
          </a:p>
        </p:txBody>
      </p:sp>
      <p:sp>
        <p:nvSpPr>
          <p:cNvPr id="6" name="2 Subtítulo"/>
          <p:cNvSpPr txBox="1">
            <a:spLocks/>
          </p:cNvSpPr>
          <p:nvPr/>
        </p:nvSpPr>
        <p:spPr>
          <a:xfrm>
            <a:off x="-35868" y="2298428"/>
            <a:ext cx="4800600" cy="432048"/>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r>
              <a:rPr lang="es-ES_tradnl" sz="1400" b="1" dirty="0" smtClean="0"/>
              <a:t>Metodología</a:t>
            </a:r>
            <a:endParaRPr lang="es-ES" sz="1400" b="1" dirty="0"/>
          </a:p>
        </p:txBody>
      </p:sp>
      <p:pic>
        <p:nvPicPr>
          <p:cNvPr id="1027" name="Picture 3" descr="C:\Users\Ana\Documents\Ana\Universidad\Máster\7. Ecoinformática\Reto_7\Entregar\Flujo de trabajo\Flujo_trabajo_Ana_Maiquez.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0137" y="2418079"/>
            <a:ext cx="4708948" cy="1992947"/>
          </a:xfrm>
          <a:prstGeom prst="rect">
            <a:avLst/>
          </a:prstGeom>
          <a:noFill/>
          <a:extLst>
            <a:ext uri="{909E8E84-426E-40DD-AFC4-6F175D3DCCD1}">
              <a14:hiddenFill xmlns:a14="http://schemas.microsoft.com/office/drawing/2010/main">
                <a:solidFill>
                  <a:srgbClr val="FFFFFF"/>
                </a:solidFill>
              </a14:hiddenFill>
            </a:ext>
          </a:extLst>
        </p:spPr>
      </p:pic>
      <p:sp>
        <p:nvSpPr>
          <p:cNvPr id="8" name="2 Subtítulo"/>
          <p:cNvSpPr txBox="1">
            <a:spLocks/>
          </p:cNvSpPr>
          <p:nvPr/>
        </p:nvSpPr>
        <p:spPr>
          <a:xfrm>
            <a:off x="-20757" y="5301610"/>
            <a:ext cx="4800600" cy="432048"/>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r>
              <a:rPr lang="es-ES_tradnl" sz="1400" b="1" dirty="0" smtClean="0"/>
              <a:t>Resultados</a:t>
            </a:r>
            <a:endParaRPr lang="es-ES" sz="1400" b="1" dirty="0"/>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16" y="5773621"/>
            <a:ext cx="1906438" cy="1201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9395" y="5773621"/>
            <a:ext cx="1949858" cy="1223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2103" y="5765304"/>
            <a:ext cx="1967033" cy="1209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0073" y="5984463"/>
            <a:ext cx="46355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2 Subtítulo"/>
          <p:cNvSpPr txBox="1">
            <a:spLocks/>
          </p:cNvSpPr>
          <p:nvPr/>
        </p:nvSpPr>
        <p:spPr>
          <a:xfrm>
            <a:off x="813123" y="5546516"/>
            <a:ext cx="720080" cy="216024"/>
          </a:xfrm>
          <a:prstGeom prst="rect">
            <a:avLst/>
          </a:prstGeom>
        </p:spPr>
        <p:txBody>
          <a:bodyPr vert="horz">
            <a:normAutofit fontScale="92500" lnSpcReduction="10000"/>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r>
              <a:rPr lang="es-ES_tradnl" sz="1000" b="1" dirty="0" smtClean="0"/>
              <a:t>Presente</a:t>
            </a:r>
            <a:endParaRPr lang="es-ES" sz="1000" b="1" dirty="0"/>
          </a:p>
        </p:txBody>
      </p:sp>
      <p:sp>
        <p:nvSpPr>
          <p:cNvPr id="18" name="2 Subtítulo"/>
          <p:cNvSpPr txBox="1">
            <a:spLocks/>
          </p:cNvSpPr>
          <p:nvPr/>
        </p:nvSpPr>
        <p:spPr>
          <a:xfrm>
            <a:off x="2834284" y="5546516"/>
            <a:ext cx="720080" cy="216024"/>
          </a:xfrm>
          <a:prstGeom prst="rect">
            <a:avLst/>
          </a:prstGeom>
        </p:spPr>
        <p:txBody>
          <a:bodyPr vert="horz">
            <a:normAutofit fontScale="92500" lnSpcReduction="10000"/>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r>
              <a:rPr lang="es-ES_tradnl" sz="1000" b="1" dirty="0" smtClean="0"/>
              <a:t>2020</a:t>
            </a:r>
            <a:endParaRPr lang="es-ES" sz="1000" b="1" dirty="0"/>
          </a:p>
        </p:txBody>
      </p:sp>
      <p:sp>
        <p:nvSpPr>
          <p:cNvPr id="19" name="2 Subtítulo"/>
          <p:cNvSpPr txBox="1">
            <a:spLocks/>
          </p:cNvSpPr>
          <p:nvPr/>
        </p:nvSpPr>
        <p:spPr>
          <a:xfrm>
            <a:off x="4825580" y="5546516"/>
            <a:ext cx="720080" cy="216024"/>
          </a:xfrm>
          <a:prstGeom prst="rect">
            <a:avLst/>
          </a:prstGeom>
        </p:spPr>
        <p:txBody>
          <a:bodyPr vert="horz">
            <a:normAutofit fontScale="92500" lnSpcReduction="10000"/>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r>
              <a:rPr lang="es-ES_tradnl" sz="1000" b="1" dirty="0" smtClean="0"/>
              <a:t>2050</a:t>
            </a:r>
            <a:endParaRPr lang="es-ES" sz="1000" b="1" dirty="0"/>
          </a:p>
        </p:txBody>
      </p:sp>
      <p:sp>
        <p:nvSpPr>
          <p:cNvPr id="20" name="2 Subtítulo"/>
          <p:cNvSpPr txBox="1">
            <a:spLocks/>
          </p:cNvSpPr>
          <p:nvPr/>
        </p:nvSpPr>
        <p:spPr>
          <a:xfrm>
            <a:off x="-17934" y="7026949"/>
            <a:ext cx="4800600" cy="432048"/>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r>
              <a:rPr lang="es-ES_tradnl" sz="1400" b="1" dirty="0" smtClean="0"/>
              <a:t>Discusión y conclusiones</a:t>
            </a:r>
            <a:endParaRPr lang="es-ES" sz="1400" b="1" dirty="0"/>
          </a:p>
        </p:txBody>
      </p:sp>
      <p:sp>
        <p:nvSpPr>
          <p:cNvPr id="21" name="2 Subtítulo"/>
          <p:cNvSpPr txBox="1">
            <a:spLocks/>
          </p:cNvSpPr>
          <p:nvPr/>
        </p:nvSpPr>
        <p:spPr>
          <a:xfrm>
            <a:off x="12255" y="4411026"/>
            <a:ext cx="6741368" cy="890584"/>
          </a:xfrm>
          <a:prstGeom prst="rect">
            <a:avLst/>
          </a:prstGeom>
        </p:spPr>
        <p:txBody>
          <a:bodyPr vert="horz">
            <a:normAutofit lnSpcReduction="10000"/>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just"/>
            <a:r>
              <a:rPr lang="es-ES_tradnl" sz="1100" b="1" dirty="0" smtClean="0"/>
              <a:t>Problemas en la metodología</a:t>
            </a:r>
          </a:p>
          <a:p>
            <a:pPr algn="just"/>
            <a:r>
              <a:rPr lang="es-ES_tradnl" sz="1100" b="1" dirty="0" smtClean="0"/>
              <a:t>No supe como acotar las variables de toda Andalucía a Sierra Nevada.</a:t>
            </a:r>
            <a:r>
              <a:rPr lang="es-ES_tradnl" sz="1100" b="1" dirty="0"/>
              <a:t> </a:t>
            </a:r>
            <a:r>
              <a:rPr lang="es-ES_tradnl" sz="1100" b="1" dirty="0" smtClean="0"/>
              <a:t>A </a:t>
            </a:r>
            <a:r>
              <a:rPr lang="es-ES_tradnl" sz="1100" b="1" dirty="0"/>
              <a:t>pesar de </a:t>
            </a:r>
            <a:r>
              <a:rPr lang="es-ES_tradnl" sz="1100" b="1" dirty="0" smtClean="0"/>
              <a:t>haber conseguido realizar la </a:t>
            </a:r>
            <a:r>
              <a:rPr lang="es-ES_tradnl" sz="1100" b="1" dirty="0"/>
              <a:t>consulta en la base de </a:t>
            </a:r>
            <a:r>
              <a:rPr lang="es-ES_tradnl" sz="1100" b="1" dirty="0" smtClean="0"/>
              <a:t>datos, </a:t>
            </a:r>
            <a:r>
              <a:rPr lang="es-ES_tradnl" sz="1100" b="1" dirty="0"/>
              <a:t>n</a:t>
            </a:r>
            <a:r>
              <a:rPr lang="es-ES_tradnl" sz="1100" b="1" dirty="0" smtClean="0"/>
              <a:t>o pude implementar como variable la nieve que había por pixel y por año. Tampoco pude obtener los datos del NDVI por no saber como acotar los resultados mundiales que se obtenían a Sierra Nevada y como extraerlos y convertirlos en una variable.</a:t>
            </a:r>
          </a:p>
          <a:p>
            <a:pPr algn="just"/>
            <a:endParaRPr lang="es-ES_tradnl" sz="1100" dirty="0" smtClean="0"/>
          </a:p>
        </p:txBody>
      </p:sp>
      <p:sp>
        <p:nvSpPr>
          <p:cNvPr id="22" name="2 Subtítulo"/>
          <p:cNvSpPr txBox="1">
            <a:spLocks/>
          </p:cNvSpPr>
          <p:nvPr/>
        </p:nvSpPr>
        <p:spPr>
          <a:xfrm>
            <a:off x="31415" y="7308304"/>
            <a:ext cx="6741368" cy="1649506"/>
          </a:xfrm>
          <a:prstGeom prst="rect">
            <a:avLst/>
          </a:prstGeom>
        </p:spPr>
        <p:txBody>
          <a:bodyPr vert="horz">
            <a:no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just"/>
            <a:r>
              <a:rPr lang="es-ES_tradnl" sz="1100" b="1" dirty="0" smtClean="0"/>
              <a:t>A pesar de las dificultades metodológicas, podemos obtener valiosa información de los resultados obtenidos. La variedad de colores muestra donde existe mayor o menor probabilidad de que el enebro se desarrolle plenamente, siendo las zonas de color verde y amarillo las más favorables y de naranja y blanco las menos. </a:t>
            </a:r>
            <a:endParaRPr lang="es-ES_tradnl" sz="1100" b="1" dirty="0"/>
          </a:p>
          <a:p>
            <a:pPr algn="just"/>
            <a:r>
              <a:rPr lang="es-ES_tradnl" sz="1100" b="1" dirty="0" smtClean="0"/>
              <a:t>Como podemos observar la situación en Sierra Nevada empeora en el 2020 siendo a 2050 mucho peor. Para esta zona encontramos una clara progresión hacia el naranja. Sin embargo,  parece que el amarillo se conserva en la partes de mayor altitud, por lo que se sugiere plantar enebro en esta zona.</a:t>
            </a:r>
          </a:p>
          <a:p>
            <a:pPr algn="just"/>
            <a:r>
              <a:rPr lang="es-ES_tradnl" sz="1100" b="1" dirty="0" smtClean="0"/>
              <a:t>Por otra parte, en el resto de Andalucía aparecen zonas cada vez más optimas para el enebro, presentándose como lugares potenciales donde podría crecer y desarrollarse incluso con el panorama de cambio climático futuro.</a:t>
            </a:r>
            <a:endParaRPr lang="es-ES_tradnl" sz="1100" b="1" dirty="0" smtClean="0"/>
          </a:p>
          <a:p>
            <a:pPr algn="just"/>
            <a:endParaRPr lang="es-ES_tradnl" sz="1100" dirty="0" smtClean="0"/>
          </a:p>
        </p:txBody>
      </p:sp>
      <p:sp>
        <p:nvSpPr>
          <p:cNvPr id="23" name="2 Subtítulo"/>
          <p:cNvSpPr txBox="1">
            <a:spLocks/>
          </p:cNvSpPr>
          <p:nvPr/>
        </p:nvSpPr>
        <p:spPr>
          <a:xfrm>
            <a:off x="1173163" y="539552"/>
            <a:ext cx="4800600" cy="432048"/>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r>
              <a:rPr lang="es-ES_tradnl" sz="1200" b="1" dirty="0" smtClean="0">
                <a:solidFill>
                  <a:schemeClr val="accent1">
                    <a:lumMod val="60000"/>
                    <a:lumOff val="40000"/>
                  </a:schemeClr>
                </a:solidFill>
              </a:rPr>
              <a:t>Ana María </a:t>
            </a:r>
            <a:r>
              <a:rPr lang="es-ES_tradnl" sz="1200" b="1" dirty="0" err="1" smtClean="0">
                <a:solidFill>
                  <a:schemeClr val="accent1">
                    <a:lumMod val="60000"/>
                    <a:lumOff val="40000"/>
                  </a:schemeClr>
                </a:solidFill>
              </a:rPr>
              <a:t>Maiquez</a:t>
            </a:r>
            <a:r>
              <a:rPr lang="es-ES_tradnl" sz="1200" b="1" dirty="0" smtClean="0">
                <a:solidFill>
                  <a:schemeClr val="accent1">
                    <a:lumMod val="60000"/>
                    <a:lumOff val="40000"/>
                  </a:schemeClr>
                </a:solidFill>
              </a:rPr>
              <a:t> Rodríguez</a:t>
            </a:r>
            <a:endParaRPr lang="es-ES" sz="1200" b="1" dirty="0">
              <a:solidFill>
                <a:schemeClr val="accent1">
                  <a:lumMod val="60000"/>
                  <a:lumOff val="40000"/>
                </a:schemeClr>
              </a:solidFill>
            </a:endParaRPr>
          </a:p>
        </p:txBody>
      </p:sp>
    </p:spTree>
    <p:extLst>
      <p:ext uri="{BB962C8B-B14F-4D97-AF65-F5344CB8AC3E}">
        <p14:creationId xmlns:p14="http://schemas.microsoft.com/office/powerpoint/2010/main" val="39840780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értice">
  <a:themeElements>
    <a:clrScheme name="Vértice">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Vértice">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Vértice">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138</TotalTime>
  <Words>335</Words>
  <Application>Microsoft Office PowerPoint</Application>
  <PresentationFormat>Presentación en pantalla (4:3)</PresentationFormat>
  <Paragraphs>17</Paragraphs>
  <Slides>1</Slides>
  <Notes>0</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Vértice</vt:lpstr>
      <vt:lpstr>Protección de los servicios  ecosistémicos clave  mediante el manejo adaptativo del cambio climático en el enebral de sierra nevada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Ana</dc:creator>
  <cp:lastModifiedBy>Ana</cp:lastModifiedBy>
  <cp:revision>12</cp:revision>
  <dcterms:created xsi:type="dcterms:W3CDTF">2016-02-11T12:32:19Z</dcterms:created>
  <dcterms:modified xsi:type="dcterms:W3CDTF">2016-02-14T16:14:12Z</dcterms:modified>
</cp:coreProperties>
</file>