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21492"/>
            <a:ext cx="7766936" cy="3064475"/>
          </a:xfrm>
        </p:spPr>
        <p:txBody>
          <a:bodyPr/>
          <a:lstStyle/>
          <a:p>
            <a:pPr algn="l"/>
            <a:r>
              <a:rPr lang="en-US" sz="2800" dirty="0" smtClean="0"/>
              <a:t>Name: Md. Mahfuzur Rahman</a:t>
            </a:r>
            <a:br>
              <a:rPr lang="en-US" sz="2800" dirty="0" smtClean="0"/>
            </a:br>
            <a:r>
              <a:rPr lang="en-US" sz="2800" dirty="0" smtClean="0"/>
              <a:t>Roll No : 180134</a:t>
            </a:r>
            <a:br>
              <a:rPr lang="en-US" sz="2800" dirty="0" smtClean="0"/>
            </a:br>
            <a:r>
              <a:rPr lang="en-US" sz="2800" dirty="0" smtClean="0"/>
              <a:t>Session : 2017-18</a:t>
            </a:r>
            <a:br>
              <a:rPr lang="en-US" sz="2800" dirty="0" smtClean="0"/>
            </a:br>
            <a:r>
              <a:rPr lang="en-US" sz="2800" dirty="0" smtClean="0"/>
              <a:t>Dept. of CSE, PUST</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Subtitle 2"/>
          <p:cNvSpPr>
            <a:spLocks noGrp="1"/>
          </p:cNvSpPr>
          <p:nvPr>
            <p:ph type="subTitle" idx="1"/>
          </p:nvPr>
        </p:nvSpPr>
        <p:spPr>
          <a:xfrm>
            <a:off x="1507067" y="3402227"/>
            <a:ext cx="7766936" cy="1927654"/>
          </a:xfrm>
        </p:spPr>
        <p:txBody>
          <a:bodyPr/>
          <a:lstStyle/>
          <a:p>
            <a:pPr algn="l"/>
            <a:r>
              <a:rPr lang="en-US" dirty="0" smtClean="0">
                <a:solidFill>
                  <a:srgbClr val="0070C0"/>
                </a:solidFill>
              </a:rPr>
              <a:t>Lab Report  : 01 </a:t>
            </a:r>
          </a:p>
          <a:p>
            <a:pPr algn="l"/>
            <a:r>
              <a:rPr lang="en-US" dirty="0" smtClean="0">
                <a:solidFill>
                  <a:srgbClr val="0070C0"/>
                </a:solidFill>
              </a:rPr>
              <a:t>Course Name : Digital Signal Processing Sessional</a:t>
            </a:r>
          </a:p>
          <a:p>
            <a:pPr algn="l"/>
            <a:r>
              <a:rPr lang="en-US" dirty="0" smtClean="0">
                <a:solidFill>
                  <a:srgbClr val="0070C0"/>
                </a:solidFill>
              </a:rPr>
              <a:t>Course Code : CSE-3208</a:t>
            </a:r>
          </a:p>
          <a:p>
            <a:endParaRPr lang="en-US" dirty="0"/>
          </a:p>
        </p:txBody>
      </p:sp>
    </p:spTree>
    <p:extLst>
      <p:ext uri="{BB962C8B-B14F-4D97-AF65-F5344CB8AC3E}">
        <p14:creationId xmlns:p14="http://schemas.microsoft.com/office/powerpoint/2010/main" val="3687589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5016"/>
          </a:xfrm>
        </p:spPr>
        <p:txBody>
          <a:bodyPr>
            <a:normAutofit/>
          </a:bodyPr>
          <a:lstStyle/>
          <a:p>
            <a:r>
              <a:rPr lang="en-US" sz="3200" b="1" dirty="0"/>
              <a:t>Filtering the </a:t>
            </a:r>
            <a:r>
              <a:rPr lang="en-US" sz="3200" b="1" dirty="0" smtClean="0"/>
              <a:t>signal</a:t>
            </a:r>
            <a:endParaRPr lang="en-US" sz="3200" dirty="0"/>
          </a:p>
        </p:txBody>
      </p:sp>
      <p:sp>
        <p:nvSpPr>
          <p:cNvPr id="3" name="Content Placeholder 2"/>
          <p:cNvSpPr>
            <a:spLocks noGrp="1"/>
          </p:cNvSpPr>
          <p:nvPr>
            <p:ph idx="1"/>
          </p:nvPr>
        </p:nvSpPr>
        <p:spPr>
          <a:xfrm>
            <a:off x="677334" y="1960605"/>
            <a:ext cx="8596668" cy="4080757"/>
          </a:xfrm>
        </p:spPr>
        <p:txBody>
          <a:bodyPr/>
          <a:lstStyle/>
          <a:p>
            <a:r>
              <a:rPr lang="en-GB" dirty="0"/>
              <a:t>Sound can be expressed in terms of waves, which in turn have frequency components. If we mask some frequency, we can remove noise. Which frequency to mask is the matter of trial and error. Since we </a:t>
            </a:r>
            <a:r>
              <a:rPr lang="en-GB" dirty="0" smtClean="0"/>
              <a:t>don’t </a:t>
            </a:r>
            <a:r>
              <a:rPr lang="en-GB" dirty="0"/>
              <a:t>have past data to train on it cannot be a ML based task</a:t>
            </a:r>
            <a:r>
              <a:rPr lang="en-GB" dirty="0" smtClean="0"/>
              <a:t>.</a:t>
            </a:r>
          </a:p>
          <a:p>
            <a:endParaRPr lang="en-GB" dirty="0"/>
          </a:p>
          <a:p>
            <a:r>
              <a:rPr lang="en-GB" dirty="0"/>
              <a:t>In simplicity we want to allow a certain range of </a:t>
            </a:r>
            <a:r>
              <a:rPr lang="en-GB" dirty="0" smtClean="0"/>
              <a:t>frequency </a:t>
            </a:r>
            <a:r>
              <a:rPr lang="en-GB" dirty="0"/>
              <a:t>and mask other, like </a:t>
            </a:r>
            <a:r>
              <a:rPr lang="en-GB" dirty="0" smtClean="0"/>
              <a:t>applying </a:t>
            </a:r>
            <a:r>
              <a:rPr lang="en-GB" dirty="0"/>
              <a:t>a rectangular window over the whole signal. Now </a:t>
            </a:r>
            <a:r>
              <a:rPr lang="en-GB" dirty="0" err="1"/>
              <a:t>sinc</a:t>
            </a:r>
            <a:r>
              <a:rPr lang="en-GB" dirty="0"/>
              <a:t> </a:t>
            </a:r>
            <a:r>
              <a:rPr lang="en-GB" dirty="0" smtClean="0"/>
              <a:t>function representation </a:t>
            </a:r>
            <a:r>
              <a:rPr lang="en-GB" dirty="0"/>
              <a:t>in frequency domain is a </a:t>
            </a:r>
            <a:r>
              <a:rPr lang="en-GB" dirty="0" smtClean="0"/>
              <a:t>rectangle , </a:t>
            </a:r>
            <a:r>
              <a:rPr lang="en-GB" dirty="0"/>
              <a:t>we can use it as an ideal filter. We just need to place this over our signal in </a:t>
            </a:r>
            <a:r>
              <a:rPr lang="en-GB" dirty="0" smtClean="0"/>
              <a:t>frequency </a:t>
            </a:r>
            <a:r>
              <a:rPr lang="en-GB" dirty="0"/>
              <a:t>domain and multiply </a:t>
            </a:r>
            <a:r>
              <a:rPr lang="en-GB" b="1" dirty="0"/>
              <a:t>(Amplitude modulation)</a:t>
            </a:r>
            <a:r>
              <a:rPr lang="en-GB" dirty="0"/>
              <a:t>, then take a IFFT and get filtered </a:t>
            </a:r>
            <a:r>
              <a:rPr lang="en-GB" dirty="0" err="1" smtClean="0"/>
              <a:t>singal</a:t>
            </a:r>
            <a:r>
              <a:rPr lang="en-GB" dirty="0" smtClean="0"/>
              <a:t>  </a:t>
            </a:r>
            <a:r>
              <a:rPr lang="en-GB" dirty="0"/>
              <a:t>back.</a:t>
            </a:r>
          </a:p>
          <a:p>
            <a:endParaRPr lang="en-US" dirty="0"/>
          </a:p>
        </p:txBody>
      </p:sp>
    </p:spTree>
    <p:extLst>
      <p:ext uri="{BB962C8B-B14F-4D97-AF65-F5344CB8AC3E}">
        <p14:creationId xmlns:p14="http://schemas.microsoft.com/office/powerpoint/2010/main" val="2301488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Filtering the signal</a:t>
            </a:r>
            <a:endParaRPr lang="en-US" dirty="0"/>
          </a:p>
        </p:txBody>
      </p:sp>
      <p:sp>
        <p:nvSpPr>
          <p:cNvPr id="3" name="Content Placeholder 2"/>
          <p:cNvSpPr>
            <a:spLocks noGrp="1"/>
          </p:cNvSpPr>
          <p:nvPr>
            <p:ph idx="1"/>
          </p:nvPr>
        </p:nvSpPr>
        <p:spPr/>
        <p:txBody>
          <a:bodyPr/>
          <a:lstStyle/>
          <a:p>
            <a:r>
              <a:rPr lang="en-GB" dirty="0"/>
              <a:t>But based on nature of </a:t>
            </a:r>
            <a:r>
              <a:rPr lang="en-GB" dirty="0" err="1"/>
              <a:t>sinc</a:t>
            </a:r>
            <a:r>
              <a:rPr lang="en-GB" dirty="0"/>
              <a:t> it is not possible since it never reaches zero and if we have to use this we need to calculate value till infinity. So we can take a approximation here and settle with something in between.</a:t>
            </a:r>
          </a:p>
          <a:p>
            <a:r>
              <a:rPr lang="en-GB" dirty="0"/>
              <a:t>Now above is just a explanation and their are many filters and their types. </a:t>
            </a:r>
            <a:r>
              <a:rPr lang="en-GB" dirty="0" err="1"/>
              <a:t>scipy</a:t>
            </a:r>
            <a:r>
              <a:rPr lang="en-GB" dirty="0"/>
              <a:t> comes with lots of them already built in and their is no need to dive in the maths, we just need to use the functions exposed.</a:t>
            </a:r>
          </a:p>
          <a:p>
            <a:endParaRPr lang="en-US" dirty="0" smtClean="0"/>
          </a:p>
          <a:p>
            <a:r>
              <a:rPr lang="en-GB" b="1" dirty="0"/>
              <a:t>Filters never add any new frequency components to the sound. They can only scale the amplitudes of already existing frequencies.</a:t>
            </a:r>
            <a:endParaRPr lang="en-US" dirty="0"/>
          </a:p>
        </p:txBody>
      </p:sp>
    </p:spTree>
    <p:extLst>
      <p:ext uri="{BB962C8B-B14F-4D97-AF65-F5344CB8AC3E}">
        <p14:creationId xmlns:p14="http://schemas.microsoft.com/office/powerpoint/2010/main" val="326284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8497"/>
          </a:xfrm>
        </p:spPr>
        <p:txBody>
          <a:bodyPr/>
          <a:lstStyle/>
          <a:p>
            <a:r>
              <a:rPr lang="en-US" b="1" dirty="0"/>
              <a:t>Filtering the signal</a:t>
            </a:r>
            <a:endParaRPr lang="en-US" dirty="0"/>
          </a:p>
        </p:txBody>
      </p:sp>
      <p:sp>
        <p:nvSpPr>
          <p:cNvPr id="3" name="Content Placeholder 2"/>
          <p:cNvSpPr>
            <a:spLocks noGrp="1"/>
          </p:cNvSpPr>
          <p:nvPr>
            <p:ph idx="1"/>
          </p:nvPr>
        </p:nvSpPr>
        <p:spPr>
          <a:xfrm>
            <a:off x="677334" y="1622855"/>
            <a:ext cx="8596668" cy="4418508"/>
          </a:xfrm>
        </p:spPr>
        <p:txBody>
          <a:bodyPr/>
          <a:lstStyle/>
          <a:p>
            <a:r>
              <a:rPr lang="en-US" dirty="0" smtClean="0"/>
              <a:t>Import library function </a:t>
            </a:r>
            <a:r>
              <a:rPr lang="en-US" dirty="0" err="1" smtClean="0"/>
              <a:t>scipy</a:t>
            </a:r>
            <a:r>
              <a:rPr lang="en-US" dirty="0" smtClean="0"/>
              <a:t> and signal and buffer pass filter</a:t>
            </a:r>
          </a:p>
          <a:p>
            <a:r>
              <a:rPr lang="en-US" dirty="0" smtClean="0"/>
              <a:t>It  has </a:t>
            </a:r>
            <a:r>
              <a:rPr lang="en-US" dirty="0" err="1" smtClean="0"/>
              <a:t>Nyquest</a:t>
            </a:r>
            <a:r>
              <a:rPr lang="en-US" dirty="0" smtClean="0"/>
              <a:t> frequency. A fraction is 0 and 1 of sample rate </a:t>
            </a:r>
          </a:p>
          <a:p>
            <a:r>
              <a:rPr lang="en-US" dirty="0" smtClean="0"/>
              <a:t>We get the filter coefficients so we can check that’s frequency response</a:t>
            </a:r>
          </a:p>
          <a:p>
            <a:r>
              <a:rPr lang="en-US" dirty="0" smtClean="0"/>
              <a:t>The response is plot type like plot/subplot</a:t>
            </a:r>
          </a:p>
          <a:p>
            <a:r>
              <a:rPr lang="en-US" dirty="0" smtClean="0"/>
              <a:t>It using signal </a:t>
            </a:r>
            <a:r>
              <a:rPr lang="en-US" dirty="0" err="1" smtClean="0"/>
              <a:t>freqz</a:t>
            </a:r>
            <a:r>
              <a:rPr lang="en-US" dirty="0" smtClean="0"/>
              <a:t> and abs.</a:t>
            </a:r>
          </a:p>
          <a:p>
            <a:r>
              <a:rPr lang="en-US" dirty="0" smtClean="0"/>
              <a:t>The sample </a:t>
            </a:r>
            <a:r>
              <a:rPr lang="en-US" dirty="0" err="1" smtClean="0"/>
              <a:t>framerate</a:t>
            </a:r>
            <a:r>
              <a:rPr lang="en-US" dirty="0" smtClean="0"/>
              <a:t> of sample rate (Hz) and desired cutoff frequency of filter(Hz).</a:t>
            </a:r>
          </a:p>
          <a:p>
            <a:pPr marL="0" indent="0">
              <a:buNone/>
            </a:pPr>
            <a:endParaRPr lang="en-US" dirty="0" smtClean="0"/>
          </a:p>
          <a:p>
            <a:endParaRPr lang="en-US" dirty="0"/>
          </a:p>
        </p:txBody>
      </p:sp>
    </p:spTree>
    <p:extLst>
      <p:ext uri="{BB962C8B-B14F-4D97-AF65-F5344CB8AC3E}">
        <p14:creationId xmlns:p14="http://schemas.microsoft.com/office/powerpoint/2010/main" val="323860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normAutofit/>
          </a:bodyPr>
          <a:lstStyle/>
          <a:p>
            <a:r>
              <a:rPr lang="en-US" sz="3200" b="1" dirty="0"/>
              <a:t>Filtering the signal</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718" y="1366838"/>
            <a:ext cx="7796602" cy="4675187"/>
          </a:xfrm>
        </p:spPr>
      </p:pic>
    </p:spTree>
    <p:extLst>
      <p:ext uri="{BB962C8B-B14F-4D97-AF65-F5344CB8AC3E}">
        <p14:creationId xmlns:p14="http://schemas.microsoft.com/office/powerpoint/2010/main" val="279990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8454"/>
          </a:xfrm>
        </p:spPr>
        <p:txBody>
          <a:bodyPr/>
          <a:lstStyle/>
          <a:p>
            <a:r>
              <a:rPr lang="en-US" b="1" dirty="0"/>
              <a:t>Filtering the signal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453569"/>
            <a:ext cx="8596312" cy="4755725"/>
          </a:xfrm>
        </p:spPr>
      </p:pic>
    </p:spTree>
    <p:extLst>
      <p:ext uri="{BB962C8B-B14F-4D97-AF65-F5344CB8AC3E}">
        <p14:creationId xmlns:p14="http://schemas.microsoft.com/office/powerpoint/2010/main" val="192981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881"/>
          </a:xfrm>
        </p:spPr>
        <p:txBody>
          <a:bodyPr>
            <a:normAutofit fontScale="90000"/>
          </a:bodyPr>
          <a:lstStyle/>
          <a:p>
            <a:r>
              <a:rPr lang="en-GB" sz="3200" b="1" dirty="0"/>
              <a:t>Writing Filtered signal back to file</a:t>
            </a:r>
            <a:r>
              <a:rPr lang="en-GB" b="1" dirty="0"/>
              <a:t/>
            </a:r>
            <a:br>
              <a:rPr lang="en-GB" b="1" dirty="0"/>
            </a:br>
            <a:endParaRPr lang="en-US" dirty="0"/>
          </a:p>
        </p:txBody>
      </p:sp>
      <p:sp>
        <p:nvSpPr>
          <p:cNvPr id="3" name="Content Placeholder 2"/>
          <p:cNvSpPr>
            <a:spLocks noGrp="1"/>
          </p:cNvSpPr>
          <p:nvPr>
            <p:ph idx="1"/>
          </p:nvPr>
        </p:nvSpPr>
        <p:spPr>
          <a:xfrm>
            <a:off x="677334" y="1367481"/>
            <a:ext cx="8596668" cy="4673881"/>
          </a:xfrm>
        </p:spPr>
        <p:txBody>
          <a:bodyPr/>
          <a:lstStyle/>
          <a:p>
            <a:r>
              <a:rPr lang="en-US" dirty="0" smtClean="0"/>
              <a:t>The filtered signal is </a:t>
            </a:r>
            <a:r>
              <a:rPr lang="en-US" dirty="0" smtClean="0">
                <a:solidFill>
                  <a:schemeClr val="accent1"/>
                </a:solidFill>
              </a:rPr>
              <a:t>mahfuz1_filtered.wav</a:t>
            </a:r>
          </a:p>
          <a:p>
            <a:r>
              <a:rPr lang="en-US" dirty="0"/>
              <a:t>The </a:t>
            </a:r>
            <a:r>
              <a:rPr lang="en-US" dirty="0" smtClean="0"/>
              <a:t>filtered file is write mood, ‘w’</a:t>
            </a:r>
          </a:p>
          <a:p>
            <a:r>
              <a:rPr lang="en-US" dirty="0" smtClean="0">
                <a:solidFill>
                  <a:schemeClr val="tx1"/>
                </a:solidFill>
              </a:rPr>
              <a:t>It is using various tuple like </a:t>
            </a:r>
            <a:r>
              <a:rPr lang="en-US" dirty="0" err="1" smtClean="0">
                <a:solidFill>
                  <a:schemeClr val="tx1"/>
                </a:solidFill>
              </a:rPr>
              <a:t>nchannels</a:t>
            </a:r>
            <a:r>
              <a:rPr lang="en-US" dirty="0" smtClean="0">
                <a:solidFill>
                  <a:schemeClr val="tx1"/>
                </a:solidFill>
              </a:rPr>
              <a:t>, </a:t>
            </a:r>
            <a:r>
              <a:rPr lang="en-US" dirty="0" err="1" smtClean="0">
                <a:solidFill>
                  <a:schemeClr val="tx1"/>
                </a:solidFill>
              </a:rPr>
              <a:t>sampwidth</a:t>
            </a:r>
            <a:r>
              <a:rPr lang="en-US" dirty="0" smtClean="0">
                <a:solidFill>
                  <a:schemeClr val="tx1"/>
                </a:solidFill>
              </a:rPr>
              <a:t>, </a:t>
            </a:r>
            <a:r>
              <a:rPr lang="en-US" dirty="0" err="1" smtClean="0">
                <a:solidFill>
                  <a:schemeClr val="tx1"/>
                </a:solidFill>
              </a:rPr>
              <a:t>framerate</a:t>
            </a:r>
            <a:r>
              <a:rPr lang="en-US" dirty="0" smtClean="0">
                <a:solidFill>
                  <a:schemeClr val="tx1"/>
                </a:solidFill>
              </a:rPr>
              <a:t>, </a:t>
            </a:r>
            <a:r>
              <a:rPr lang="en-US" dirty="0" err="1" smtClean="0">
                <a:solidFill>
                  <a:schemeClr val="tx1"/>
                </a:solidFill>
              </a:rPr>
              <a:t>nframes</a:t>
            </a:r>
            <a:r>
              <a:rPr lang="en-US" dirty="0" smtClean="0">
                <a:solidFill>
                  <a:schemeClr val="tx1"/>
                </a:solidFill>
              </a:rPr>
              <a:t>, </a:t>
            </a:r>
            <a:r>
              <a:rPr lang="en-US" dirty="0" err="1" smtClean="0">
                <a:solidFill>
                  <a:schemeClr val="tx1"/>
                </a:solidFill>
              </a:rPr>
              <a:t>comptype</a:t>
            </a:r>
            <a:r>
              <a:rPr lang="en-US" dirty="0" smtClean="0">
                <a:solidFill>
                  <a:schemeClr val="tx1"/>
                </a:solidFill>
              </a:rPr>
              <a:t>, </a:t>
            </a:r>
            <a:r>
              <a:rPr lang="en-US" dirty="0" err="1" smtClean="0">
                <a:solidFill>
                  <a:schemeClr val="tx1"/>
                </a:solidFill>
              </a:rPr>
              <a:t>compname</a:t>
            </a:r>
            <a:r>
              <a:rPr lang="en-US" dirty="0" smtClean="0">
                <a:solidFill>
                  <a:schemeClr val="tx1"/>
                </a:solidFill>
              </a:rPr>
              <a:t> and </a:t>
            </a:r>
            <a:r>
              <a:rPr lang="en-US" dirty="0" err="1" smtClean="0">
                <a:solidFill>
                  <a:schemeClr val="tx1"/>
                </a:solidFill>
              </a:rPr>
              <a:t>struct</a:t>
            </a:r>
            <a:r>
              <a:rPr lang="en-US" dirty="0" smtClean="0">
                <a:solidFill>
                  <a:schemeClr val="tx1"/>
                </a:solidFill>
              </a:rPr>
              <a:t> that is Python library which takes our data </a:t>
            </a:r>
            <a:r>
              <a:rPr lang="en-US" dirty="0" err="1" smtClean="0">
                <a:solidFill>
                  <a:schemeClr val="tx1"/>
                </a:solidFill>
              </a:rPr>
              <a:t>ans</a:t>
            </a:r>
            <a:r>
              <a:rPr lang="en-US" dirty="0" smtClean="0">
                <a:solidFill>
                  <a:schemeClr val="tx1"/>
                </a:solidFill>
              </a:rPr>
              <a:t> packs it as binary data.</a:t>
            </a:r>
          </a:p>
          <a:p>
            <a:endParaRPr lang="en-US" dirty="0">
              <a:solidFill>
                <a:schemeClr val="tx1"/>
              </a:solidFill>
            </a:endParaRPr>
          </a:p>
          <a:p>
            <a:r>
              <a:rPr lang="en-US" dirty="0" smtClean="0">
                <a:solidFill>
                  <a:schemeClr val="tx1"/>
                </a:solidFill>
              </a:rPr>
              <a:t>The signal is </a:t>
            </a:r>
            <a:r>
              <a:rPr lang="en-US" dirty="0" err="1" smtClean="0">
                <a:solidFill>
                  <a:schemeClr val="tx1"/>
                </a:solidFill>
              </a:rPr>
              <a:t>filterd</a:t>
            </a:r>
            <a:r>
              <a:rPr lang="en-US" dirty="0" smtClean="0">
                <a:solidFill>
                  <a:schemeClr val="tx1"/>
                </a:solidFill>
              </a:rPr>
              <a:t> , it has no noisy signal, it’s pure signal.</a:t>
            </a:r>
          </a:p>
          <a:p>
            <a:r>
              <a:rPr lang="en-US" dirty="0" smtClean="0">
                <a:solidFill>
                  <a:schemeClr val="tx1"/>
                </a:solidFill>
              </a:rPr>
              <a:t>So at last, we are completed successfully and separate noisy </a:t>
            </a:r>
            <a:r>
              <a:rPr lang="en-US" dirty="0" err="1" smtClean="0">
                <a:solidFill>
                  <a:schemeClr val="tx1"/>
                </a:solidFill>
              </a:rPr>
              <a:t>signan</a:t>
            </a:r>
            <a:r>
              <a:rPr lang="en-US" dirty="0" smtClean="0">
                <a:solidFill>
                  <a:schemeClr val="tx1"/>
                </a:solidFill>
              </a:rPr>
              <a:t> and also given fresh signal.</a:t>
            </a:r>
          </a:p>
          <a:p>
            <a:endParaRPr lang="en-US" dirty="0">
              <a:solidFill>
                <a:schemeClr val="tx1"/>
              </a:solidFill>
            </a:endParaRPr>
          </a:p>
          <a:p>
            <a:endParaRPr lang="en-US" dirty="0"/>
          </a:p>
        </p:txBody>
      </p:sp>
    </p:spTree>
    <p:extLst>
      <p:ext uri="{BB962C8B-B14F-4D97-AF65-F5344CB8AC3E}">
        <p14:creationId xmlns:p14="http://schemas.microsoft.com/office/powerpoint/2010/main" val="319513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normAutofit fontScale="90000"/>
          </a:bodyPr>
          <a:lstStyle/>
          <a:p>
            <a:r>
              <a:rPr lang="en-US" b="1" dirty="0"/>
              <a:t>Filtered </a:t>
            </a:r>
            <a:r>
              <a:rPr lang="en-US" b="1" dirty="0" smtClean="0"/>
              <a:t>signal and without noisy sounds</a:t>
            </a:r>
            <a:r>
              <a:rPr lang="en-US" b="1" dirty="0"/>
              <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17185"/>
            <a:ext cx="8596312" cy="3991955"/>
          </a:xfrm>
        </p:spPr>
      </p:pic>
    </p:spTree>
    <p:extLst>
      <p:ext uri="{BB962C8B-B14F-4D97-AF65-F5344CB8AC3E}">
        <p14:creationId xmlns:p14="http://schemas.microsoft.com/office/powerpoint/2010/main" val="24349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name: </a:t>
            </a:r>
            <a:r>
              <a:rPr lang="en-US" b="1" smtClean="0"/>
              <a:t>Noise Cancelation</a:t>
            </a:r>
            <a:r>
              <a:rPr lang="en-US" dirty="0"/>
              <a:t/>
            </a:r>
            <a:br>
              <a:rPr lang="en-US" dirty="0"/>
            </a:br>
            <a:r>
              <a:rPr lang="en-US" sz="3100" dirty="0" smtClean="0"/>
              <a:t>Noise </a:t>
            </a:r>
            <a:r>
              <a:rPr lang="en-US" sz="3100" dirty="0"/>
              <a:t>Removal from </a:t>
            </a:r>
            <a:r>
              <a:rPr lang="en-US" sz="3100" dirty="0" smtClean="0"/>
              <a:t>Audio</a:t>
            </a:r>
            <a:r>
              <a:rPr lang="en-US" b="1" dirty="0"/>
              <a:t/>
            </a:r>
            <a:br>
              <a:rPr lang="en-US" b="1" dirty="0"/>
            </a:br>
            <a:endParaRPr lang="en-US" dirty="0"/>
          </a:p>
        </p:txBody>
      </p:sp>
      <p:sp>
        <p:nvSpPr>
          <p:cNvPr id="3" name="Content Placeholder 2"/>
          <p:cNvSpPr>
            <a:spLocks noGrp="1"/>
          </p:cNvSpPr>
          <p:nvPr>
            <p:ph idx="1"/>
          </p:nvPr>
        </p:nvSpPr>
        <p:spPr/>
        <p:txBody>
          <a:bodyPr/>
          <a:lstStyle/>
          <a:p>
            <a:r>
              <a:rPr lang="en-GB" dirty="0"/>
              <a:t>Import various library function.</a:t>
            </a:r>
          </a:p>
          <a:p>
            <a:r>
              <a:rPr lang="en-GB" dirty="0"/>
              <a:t>Connected </a:t>
            </a:r>
            <a:r>
              <a:rPr lang="en-GB" dirty="0" err="1"/>
              <a:t>google</a:t>
            </a:r>
            <a:r>
              <a:rPr lang="en-GB" dirty="0"/>
              <a:t> drive which have stored audio file like m4a. </a:t>
            </a:r>
          </a:p>
          <a:p>
            <a:r>
              <a:rPr lang="en-GB" dirty="0"/>
              <a:t>File source: /content/drive/</a:t>
            </a:r>
            <a:r>
              <a:rPr lang="en-GB" dirty="0" err="1"/>
              <a:t>MyDrive</a:t>
            </a:r>
            <a:r>
              <a:rPr lang="en-GB" dirty="0"/>
              <a:t>/sound/mahfuz2_withoutac.m4a.</a:t>
            </a:r>
          </a:p>
          <a:p>
            <a:r>
              <a:rPr lang="en-GB" dirty="0"/>
              <a:t>The Audio file is displayed in </a:t>
            </a:r>
            <a:r>
              <a:rPr lang="en-GB" dirty="0" err="1"/>
              <a:t>google</a:t>
            </a:r>
            <a:r>
              <a:rPr lang="en-GB" dirty="0"/>
              <a:t> </a:t>
            </a:r>
            <a:r>
              <a:rPr lang="en-GB" dirty="0" err="1"/>
              <a:t>Colab</a:t>
            </a:r>
            <a:r>
              <a:rPr lang="en-GB" dirty="0"/>
              <a:t>.</a:t>
            </a:r>
          </a:p>
          <a:p>
            <a:r>
              <a:rPr lang="en-GB" dirty="0"/>
              <a:t>The Audio file time duration in 15 seconds. That is have original signal</a:t>
            </a:r>
          </a:p>
          <a:p>
            <a:r>
              <a:rPr lang="en-GB" dirty="0"/>
              <a:t>and noisy signal. This noisy signal is separated from original signal</a:t>
            </a:r>
          </a:p>
          <a:p>
            <a:endParaRPr lang="en-US" dirty="0"/>
          </a:p>
        </p:txBody>
      </p:sp>
    </p:spTree>
    <p:extLst>
      <p:ext uri="{BB962C8B-B14F-4D97-AF65-F5344CB8AC3E}">
        <p14:creationId xmlns:p14="http://schemas.microsoft.com/office/powerpoint/2010/main" val="194054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7838"/>
            <a:ext cx="8596668" cy="1312562"/>
          </a:xfrm>
        </p:spPr>
        <p:txBody>
          <a:bodyPr>
            <a:noAutofit/>
          </a:bodyPr>
          <a:lstStyle/>
          <a:p>
            <a:r>
              <a:rPr lang="en-US" sz="2400" dirty="0" smtClean="0">
                <a:solidFill>
                  <a:srgbClr val="0070C0"/>
                </a:solidFill>
              </a:rPr>
              <a:t>The library function, audio file and display</a:t>
            </a:r>
            <a:br>
              <a:rPr lang="en-US" sz="2400" dirty="0" smtClean="0">
                <a:solidFill>
                  <a:srgbClr val="0070C0"/>
                </a:solidFill>
              </a:rPr>
            </a:br>
            <a:r>
              <a:rPr lang="en-US" sz="2400" dirty="0" smtClean="0">
                <a:solidFill>
                  <a:srgbClr val="0070C0"/>
                </a:solidFill>
              </a:rPr>
              <a:t>the audio file code and output is given below: </a:t>
            </a:r>
            <a:br>
              <a:rPr lang="en-US" sz="2400" dirty="0" smtClean="0">
                <a:solidFill>
                  <a:srgbClr val="0070C0"/>
                </a:solidFill>
              </a:rPr>
            </a:br>
            <a:r>
              <a:rPr lang="en-US" sz="2400" dirty="0" smtClean="0">
                <a:solidFill>
                  <a:srgbClr val="0070C0"/>
                </a:solidFill>
              </a:rPr>
              <a:t>The audio file is .m4a file like </a:t>
            </a:r>
            <a:br>
              <a:rPr lang="en-US" sz="2400" dirty="0" smtClean="0">
                <a:solidFill>
                  <a:srgbClr val="0070C0"/>
                </a:solidFill>
              </a:rPr>
            </a:br>
            <a:r>
              <a:rPr lang="en-US" sz="2800" dirty="0" smtClean="0"/>
              <a:t>mahfuz2_withoutac.m4a</a:t>
            </a:r>
            <a:r>
              <a:rPr lang="en-US" sz="2800" dirty="0"/>
              <a:t/>
            </a:r>
            <a:br>
              <a:rPr lang="en-US" sz="2800" dirty="0"/>
            </a:br>
            <a:endParaRPr lang="en-US" sz="2800"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45" y="2644345"/>
            <a:ext cx="7593456" cy="3418703"/>
          </a:xfrm>
        </p:spPr>
      </p:pic>
    </p:spTree>
    <p:extLst>
      <p:ext uri="{BB962C8B-B14F-4D97-AF65-F5344CB8AC3E}">
        <p14:creationId xmlns:p14="http://schemas.microsoft.com/office/powerpoint/2010/main" val="376364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200" dirty="0" smtClean="0">
                <a:solidFill>
                  <a:srgbClr val="0070C0"/>
                </a:solidFill>
              </a:rPr>
              <a:t>The .m4a audio file Convert into .wav format. </a:t>
            </a:r>
            <a:r>
              <a:rPr lang="en-GB" sz="2200" dirty="0">
                <a:solidFill>
                  <a:srgbClr val="0070C0"/>
                </a:solidFill>
              </a:rPr>
              <a:t>Since the original file is m4a format, we need to convert it in wav format for performing any </a:t>
            </a:r>
            <a:r>
              <a:rPr lang="en-GB" sz="2200" dirty="0" smtClean="0">
                <a:solidFill>
                  <a:srgbClr val="0070C0"/>
                </a:solidFill>
              </a:rPr>
              <a:t>operations. Install </a:t>
            </a:r>
            <a:r>
              <a:rPr lang="en-GB" sz="2200" dirty="0" err="1" smtClean="0">
                <a:solidFill>
                  <a:srgbClr val="0070C0"/>
                </a:solidFill>
              </a:rPr>
              <a:t>pydub</a:t>
            </a:r>
            <a:r>
              <a:rPr lang="en-GB" sz="2200" dirty="0" smtClean="0">
                <a:solidFill>
                  <a:srgbClr val="0070C0"/>
                </a:solidFill>
              </a:rPr>
              <a:t> library function. The .wav audio file like </a:t>
            </a:r>
            <a:r>
              <a:rPr lang="en-US" sz="2000" dirty="0"/>
              <a:t>mahfuz2_withoutac.wav</a:t>
            </a:r>
            <a:r>
              <a:rPr lang="en-GB" sz="2200" dirty="0">
                <a:solidFill>
                  <a:srgbClr val="0070C0"/>
                </a:solidFill>
              </a:rPr>
              <a:t/>
            </a:r>
            <a:br>
              <a:rPr lang="en-GB" sz="2200" dirty="0">
                <a:solidFill>
                  <a:srgbClr val="0070C0"/>
                </a:solidFill>
              </a:rPr>
            </a:br>
            <a:endParaRPr lang="en-US" sz="2200"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539" y="2257962"/>
            <a:ext cx="8306959" cy="3686689"/>
          </a:xfrm>
        </p:spPr>
      </p:pic>
    </p:spTree>
    <p:extLst>
      <p:ext uri="{BB962C8B-B14F-4D97-AF65-F5344CB8AC3E}">
        <p14:creationId xmlns:p14="http://schemas.microsoft.com/office/powerpoint/2010/main" val="236717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normAutofit fontScale="90000"/>
          </a:bodyPr>
          <a:lstStyle/>
          <a:p>
            <a:r>
              <a:rPr lang="en-US" b="1" dirty="0"/>
              <a:t>Reading wav file</a:t>
            </a:r>
            <a:br>
              <a:rPr lang="en-US" b="1" dirty="0"/>
            </a:br>
            <a:endParaRPr lang="en-US" dirty="0"/>
          </a:p>
        </p:txBody>
      </p:sp>
      <p:sp>
        <p:nvSpPr>
          <p:cNvPr id="3" name="Content Placeholder 2"/>
          <p:cNvSpPr>
            <a:spLocks noGrp="1"/>
          </p:cNvSpPr>
          <p:nvPr>
            <p:ph idx="1"/>
          </p:nvPr>
        </p:nvSpPr>
        <p:spPr>
          <a:xfrm>
            <a:off x="677334" y="1515763"/>
            <a:ext cx="8596668" cy="4525600"/>
          </a:xfrm>
        </p:spPr>
        <p:txBody>
          <a:bodyPr/>
          <a:lstStyle/>
          <a:p>
            <a:pPr marL="0" indent="0">
              <a:buNone/>
            </a:pPr>
            <a:r>
              <a:rPr lang="en-GB" b="1" dirty="0"/>
              <a:t>Channels:</a:t>
            </a:r>
            <a:r>
              <a:rPr lang="en-GB" dirty="0"/>
              <a:t> A standard wave file consist of 2 </a:t>
            </a:r>
            <a:r>
              <a:rPr lang="en-GB" dirty="0" smtClean="0"/>
              <a:t>channels. One is single channels and another double channel.</a:t>
            </a:r>
          </a:p>
          <a:p>
            <a:pPr marL="0" indent="0">
              <a:buNone/>
            </a:pPr>
            <a:r>
              <a:rPr lang="en-GB" dirty="0"/>
              <a:t>Each Channel sample is stored as a 16bit Signed number Hence can have range </a:t>
            </a:r>
            <a:r>
              <a:rPr lang="en-GB" dirty="0" smtClean="0"/>
              <a:t>like -</a:t>
            </a:r>
            <a:r>
              <a:rPr lang="en-GB" b="1" dirty="0" smtClean="0"/>
              <a:t>32768  to  +32767</a:t>
            </a:r>
            <a:r>
              <a:rPr lang="en-GB" dirty="0"/>
              <a:t> </a:t>
            </a:r>
            <a:endParaRPr lang="en-GB" dirty="0" smtClean="0"/>
          </a:p>
          <a:p>
            <a:r>
              <a:rPr lang="en-GB" b="1" dirty="0"/>
              <a:t>Sample rate:</a:t>
            </a:r>
            <a:r>
              <a:rPr lang="en-GB" dirty="0"/>
              <a:t> </a:t>
            </a:r>
            <a:r>
              <a:rPr lang="en-GB" dirty="0" smtClean="0"/>
              <a:t>The audio </a:t>
            </a:r>
            <a:r>
              <a:rPr lang="en-GB" dirty="0"/>
              <a:t>signals are </a:t>
            </a:r>
            <a:r>
              <a:rPr lang="en-GB" dirty="0" err="1" smtClean="0"/>
              <a:t>analog</a:t>
            </a:r>
            <a:r>
              <a:rPr lang="en-GB" dirty="0" smtClean="0"/>
              <a:t>, </a:t>
            </a:r>
            <a:r>
              <a:rPr lang="en-GB" dirty="0"/>
              <a:t>but we want to represent them digitally. Meaning we want to discretize them in value and in time. The sample rate gives how many times per second we get a value. The unit is Hz.</a:t>
            </a:r>
          </a:p>
          <a:p>
            <a:r>
              <a:rPr lang="en-GB" dirty="0"/>
              <a:t>The sample rate needs to be at least double of the highest frequency in the original sound [Based on </a:t>
            </a:r>
            <a:r>
              <a:rPr lang="en-GB" dirty="0" err="1"/>
              <a:t>Nyquist</a:t>
            </a:r>
            <a:r>
              <a:rPr lang="en-GB" dirty="0"/>
              <a:t> </a:t>
            </a:r>
            <a:r>
              <a:rPr lang="en-GB" dirty="0" err="1"/>
              <a:t>theorm</a:t>
            </a:r>
            <a:r>
              <a:rPr lang="en-GB" dirty="0"/>
              <a:t> which states that to retain </a:t>
            </a:r>
            <a:r>
              <a:rPr lang="en-GB" dirty="0" smtClean="0"/>
              <a:t>frequency </a:t>
            </a:r>
            <a:r>
              <a:rPr lang="en-GB" dirty="0"/>
              <a:t>f we should sample at rate </a:t>
            </a:r>
            <a:r>
              <a:rPr lang="en-GB" dirty="0" smtClean="0"/>
              <a:t>2f, </a:t>
            </a:r>
            <a:r>
              <a:rPr lang="en-GB" dirty="0"/>
              <a:t>otherwise you get aliasing.</a:t>
            </a:r>
          </a:p>
          <a:p>
            <a:r>
              <a:rPr lang="en-GB" dirty="0"/>
              <a:t>Human hearing range goes from ~20Hz to ~20kHz, so you can cut off anything above 20kHZ. Meaning a sample rate of more than 40kHz does not make much sense</a:t>
            </a:r>
          </a:p>
          <a:p>
            <a:pPr marL="0" indent="0">
              <a:buNone/>
            </a:pPr>
            <a:endParaRPr lang="en-US" dirty="0"/>
          </a:p>
        </p:txBody>
      </p:sp>
    </p:spTree>
    <p:extLst>
      <p:ext uri="{BB962C8B-B14F-4D97-AF65-F5344CB8AC3E}">
        <p14:creationId xmlns:p14="http://schemas.microsoft.com/office/powerpoint/2010/main" val="373162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474" y="906161"/>
            <a:ext cx="8596668" cy="1046205"/>
          </a:xfrm>
        </p:spPr>
        <p:txBody>
          <a:bodyPr>
            <a:normAutofit/>
          </a:bodyPr>
          <a:lstStyle/>
          <a:p>
            <a:r>
              <a:rPr lang="en-US" sz="3200" b="1" dirty="0"/>
              <a:t>Reading wav file</a:t>
            </a:r>
            <a:endParaRPr lang="en-US" sz="3200" dirty="0"/>
          </a:p>
        </p:txBody>
      </p:sp>
      <p:sp>
        <p:nvSpPr>
          <p:cNvPr id="3" name="Content Placeholder 2"/>
          <p:cNvSpPr>
            <a:spLocks noGrp="1"/>
          </p:cNvSpPr>
          <p:nvPr>
            <p:ph idx="1"/>
          </p:nvPr>
        </p:nvSpPr>
        <p:spPr>
          <a:xfrm>
            <a:off x="677334" y="2059459"/>
            <a:ext cx="8596668" cy="3981904"/>
          </a:xfrm>
        </p:spPr>
        <p:txBody>
          <a:bodyPr/>
          <a:lstStyle/>
          <a:p>
            <a:r>
              <a:rPr lang="en-GB" b="1" dirty="0"/>
              <a:t>Bit-depth:</a:t>
            </a:r>
            <a:r>
              <a:rPr lang="en-GB" dirty="0"/>
              <a:t> The higher the bit-depth, the more dynamic range can be captured. Dynamic range is the difference between the quietest and loudest volume of an instrument, part or piece of music. A typical value seems to be 16 bit or 24 bit. A bit-depth of 16 bit has a theoretical dynamic range of 96 dB, whereas 24 bit has a dynamic range of 144 dB (source).</a:t>
            </a:r>
          </a:p>
          <a:p>
            <a:r>
              <a:rPr lang="en-GB" b="1" dirty="0"/>
              <a:t>Subtype:</a:t>
            </a:r>
            <a:r>
              <a:rPr lang="en-GB" dirty="0"/>
              <a:t> PCM_16 means 16 bit depth, where PCM stands for Pulse-Code Modulation.</a:t>
            </a:r>
          </a:p>
          <a:p>
            <a:endParaRPr lang="en-US" dirty="0" smtClean="0"/>
          </a:p>
          <a:p>
            <a:r>
              <a:rPr lang="en-US" dirty="0" smtClean="0"/>
              <a:t>Min value : -32426 and Max value : 32767</a:t>
            </a:r>
          </a:p>
          <a:p>
            <a:endParaRPr lang="en-US" dirty="0" smtClean="0"/>
          </a:p>
        </p:txBody>
      </p:sp>
    </p:spTree>
    <p:extLst>
      <p:ext uri="{BB962C8B-B14F-4D97-AF65-F5344CB8AC3E}">
        <p14:creationId xmlns:p14="http://schemas.microsoft.com/office/powerpoint/2010/main" val="165216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9157"/>
          </a:xfrm>
        </p:spPr>
        <p:txBody>
          <a:bodyPr>
            <a:normAutofit/>
          </a:bodyPr>
          <a:lstStyle/>
          <a:p>
            <a:r>
              <a:rPr lang="en-US" sz="2800" dirty="0" smtClean="0"/>
              <a:t>Reading wav format data from wav file</a:t>
            </a:r>
            <a:br>
              <a:rPr lang="en-US" sz="2800" dirty="0" smtClean="0"/>
            </a:br>
            <a:r>
              <a:rPr lang="en-US" sz="2800" dirty="0" smtClean="0"/>
              <a:t>and </a:t>
            </a:r>
            <a:r>
              <a:rPr lang="en-US" sz="2800" dirty="0" err="1" smtClean="0"/>
              <a:t>Deserializing</a:t>
            </a:r>
            <a:r>
              <a:rPr lang="en-US" sz="2800" dirty="0" smtClean="0"/>
              <a:t>.</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902940"/>
            <a:ext cx="8596312" cy="4209535"/>
          </a:xfrm>
        </p:spPr>
      </p:pic>
    </p:spTree>
    <p:extLst>
      <p:ext uri="{BB962C8B-B14F-4D97-AF65-F5344CB8AC3E}">
        <p14:creationId xmlns:p14="http://schemas.microsoft.com/office/powerpoint/2010/main" val="173015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5990"/>
            <a:ext cx="8596668" cy="626075"/>
          </a:xfrm>
        </p:spPr>
        <p:txBody>
          <a:bodyPr>
            <a:normAutofit fontScale="90000"/>
          </a:bodyPr>
          <a:lstStyle/>
          <a:p>
            <a:r>
              <a:rPr lang="en-US" b="1" dirty="0"/>
              <a:t>Applying Fourier</a:t>
            </a:r>
            <a:br>
              <a:rPr lang="en-US" b="1" dirty="0"/>
            </a:br>
            <a:endParaRPr lang="en-US" dirty="0"/>
          </a:p>
        </p:txBody>
      </p:sp>
      <p:sp>
        <p:nvSpPr>
          <p:cNvPr id="3" name="Content Placeholder 2"/>
          <p:cNvSpPr>
            <a:spLocks noGrp="1"/>
          </p:cNvSpPr>
          <p:nvPr>
            <p:ph idx="1"/>
          </p:nvPr>
        </p:nvSpPr>
        <p:spPr>
          <a:xfrm>
            <a:off x="677334" y="1186249"/>
            <a:ext cx="8596668" cy="4855114"/>
          </a:xfrm>
        </p:spPr>
        <p:txBody>
          <a:bodyPr>
            <a:normAutofit/>
          </a:bodyPr>
          <a:lstStyle/>
          <a:p>
            <a:r>
              <a:rPr lang="en-GB" dirty="0"/>
              <a:t>The response of a filter for a single frequency can be expressed as a complex number such that it represent 2 parts of wave (Amplitude and Phase), where the angle is the phase response of the filter and the absolute value the magnitude response</a:t>
            </a:r>
            <a:r>
              <a:rPr lang="en-GB" dirty="0" smtClean="0"/>
              <a:t>.</a:t>
            </a:r>
          </a:p>
          <a:p>
            <a:r>
              <a:rPr lang="en-GB" dirty="0" smtClean="0"/>
              <a:t>The Role is : </a:t>
            </a:r>
          </a:p>
          <a:p>
            <a:r>
              <a:rPr lang="en-GB" dirty="0" smtClean="0">
                <a:solidFill>
                  <a:srgbClr val="0070C0"/>
                </a:solidFill>
              </a:rPr>
              <a:t>Amplitude*e^(</a:t>
            </a:r>
            <a:r>
              <a:rPr lang="en-GB" dirty="0" err="1" smtClean="0">
                <a:solidFill>
                  <a:srgbClr val="0070C0"/>
                </a:solidFill>
              </a:rPr>
              <a:t>i</a:t>
            </a:r>
            <a:r>
              <a:rPr lang="en-GB" dirty="0" smtClean="0">
                <a:solidFill>
                  <a:srgbClr val="0070C0"/>
                </a:solidFill>
              </a:rPr>
              <a:t>*phase) = amplitude*</a:t>
            </a:r>
            <a:r>
              <a:rPr lang="en-GB" dirty="0" err="1" smtClean="0">
                <a:solidFill>
                  <a:srgbClr val="0070C0"/>
                </a:solidFill>
              </a:rPr>
              <a:t>cos</a:t>
            </a:r>
            <a:r>
              <a:rPr lang="en-GB" dirty="0" smtClean="0">
                <a:solidFill>
                  <a:srgbClr val="0070C0"/>
                </a:solidFill>
              </a:rPr>
              <a:t>(phase)+</a:t>
            </a:r>
            <a:r>
              <a:rPr lang="en-GB" dirty="0" err="1" smtClean="0">
                <a:solidFill>
                  <a:srgbClr val="0070C0"/>
                </a:solidFill>
              </a:rPr>
              <a:t>i</a:t>
            </a:r>
            <a:r>
              <a:rPr lang="en-GB" dirty="0" smtClean="0">
                <a:solidFill>
                  <a:srgbClr val="0070C0"/>
                </a:solidFill>
              </a:rPr>
              <a:t>*amplitude*sin(phase)</a:t>
            </a:r>
          </a:p>
          <a:p>
            <a:r>
              <a:rPr lang="en-GB" dirty="0" smtClean="0">
                <a:solidFill>
                  <a:srgbClr val="0070C0"/>
                </a:solidFill>
              </a:rPr>
              <a:t>Fast Fourier Transform</a:t>
            </a:r>
          </a:p>
          <a:p>
            <a:r>
              <a:rPr lang="en-GB" dirty="0" smtClean="0">
                <a:solidFill>
                  <a:srgbClr val="0070C0"/>
                </a:solidFill>
              </a:rPr>
              <a:t>The Value is complex number but we want absolute number and frequency.</a:t>
            </a:r>
          </a:p>
          <a:p>
            <a:r>
              <a:rPr lang="en-GB" dirty="0" smtClean="0">
                <a:solidFill>
                  <a:srgbClr val="0070C0"/>
                </a:solidFill>
              </a:rPr>
              <a:t>Normalizing Magnitude three different subplot.</a:t>
            </a:r>
          </a:p>
          <a:p>
            <a:r>
              <a:rPr lang="en-GB" dirty="0"/>
              <a:t>If we </a:t>
            </a:r>
            <a:r>
              <a:rPr lang="en-GB" dirty="0" smtClean="0"/>
              <a:t>have not </a:t>
            </a:r>
            <a:r>
              <a:rPr lang="en-GB" dirty="0"/>
              <a:t>limited the output to 44100 Hz in Frequency domain plot, you would have notice that first half and second half are almost same, complex conjugate (due to above and below </a:t>
            </a:r>
            <a:r>
              <a:rPr lang="en-GB" dirty="0" smtClean="0"/>
              <a:t>sin waves</a:t>
            </a:r>
            <a:r>
              <a:rPr lang="en-GB" dirty="0"/>
              <a:t>).</a:t>
            </a:r>
          </a:p>
          <a:p>
            <a:r>
              <a:rPr lang="en-GB" dirty="0" smtClean="0"/>
              <a:t>Since </a:t>
            </a:r>
            <a:r>
              <a:rPr lang="en-GB" dirty="0"/>
              <a:t>human being can only hear </a:t>
            </a:r>
            <a:r>
              <a:rPr lang="en-GB" dirty="0" smtClean="0"/>
              <a:t>up to </a:t>
            </a:r>
            <a:r>
              <a:rPr lang="en-GB" dirty="0"/>
              <a:t>44100Hz Frequency we are not interested in above ranges.</a:t>
            </a:r>
          </a:p>
          <a:p>
            <a:endParaRPr lang="en-GB" dirty="0" smtClean="0"/>
          </a:p>
          <a:p>
            <a:endParaRPr lang="en-GB" dirty="0" smtClean="0"/>
          </a:p>
          <a:p>
            <a:endParaRPr lang="en-US" dirty="0"/>
          </a:p>
        </p:txBody>
      </p:sp>
    </p:spTree>
    <p:extLst>
      <p:ext uri="{BB962C8B-B14F-4D97-AF65-F5344CB8AC3E}">
        <p14:creationId xmlns:p14="http://schemas.microsoft.com/office/powerpoint/2010/main" val="24246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8942"/>
          </a:xfrm>
        </p:spPr>
        <p:txBody>
          <a:bodyPr>
            <a:normAutofit/>
          </a:bodyPr>
          <a:lstStyle/>
          <a:p>
            <a:r>
              <a:rPr lang="en-US" sz="1800" b="1" dirty="0"/>
              <a:t>Applying Fourier</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10962"/>
            <a:ext cx="8534400" cy="4831064"/>
          </a:xfrm>
        </p:spPr>
      </p:pic>
    </p:spTree>
    <p:extLst>
      <p:ext uri="{BB962C8B-B14F-4D97-AF65-F5344CB8AC3E}">
        <p14:creationId xmlns:p14="http://schemas.microsoft.com/office/powerpoint/2010/main" val="115844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696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Name: Md. Mahfuzur Rahman Roll No : 180134 Session : 2017-18 Dept. of CSE, PUST   </vt:lpstr>
      <vt:lpstr>Project name: Noise Cancelation Noise Removal from Audio </vt:lpstr>
      <vt:lpstr>The library function, audio file and display the audio file code and output is given below:  The audio file is .m4a file like  mahfuz2_withoutac.m4a </vt:lpstr>
      <vt:lpstr>The .m4a audio file Convert into .wav format. Since the original file is m4a format, we need to convert it in wav format for performing any operations. Install pydub library function. The .wav audio file like mahfuz2_withoutac.wav </vt:lpstr>
      <vt:lpstr>Reading wav file </vt:lpstr>
      <vt:lpstr>Reading wav file</vt:lpstr>
      <vt:lpstr>Reading wav format data from wav file and Deserializing.</vt:lpstr>
      <vt:lpstr>Applying Fourier </vt:lpstr>
      <vt:lpstr>Applying Fourier</vt:lpstr>
      <vt:lpstr>Filtering the signal</vt:lpstr>
      <vt:lpstr>Filtering the signal</vt:lpstr>
      <vt:lpstr>Filtering the signal</vt:lpstr>
      <vt:lpstr>Filtering the signal</vt:lpstr>
      <vt:lpstr>Filtering the signal</vt:lpstr>
      <vt:lpstr>Writing Filtered signal back to file </vt:lpstr>
      <vt:lpstr>Filtered signal and without noisy sounds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Md. Mahfuzur Rahman Roll No : 180134 Session : 2017-18 Dept. of CSE</dc:title>
  <dc:creator>Admin</dc:creator>
  <cp:lastModifiedBy>Admin</cp:lastModifiedBy>
  <cp:revision>15</cp:revision>
  <dcterms:created xsi:type="dcterms:W3CDTF">2022-09-18T11:05:24Z</dcterms:created>
  <dcterms:modified xsi:type="dcterms:W3CDTF">2022-09-18T15:55:09Z</dcterms:modified>
</cp:coreProperties>
</file>