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51ea7e89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51ea7e89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1ea7e89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1ea7e89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51ea7e89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51ea7e89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51ea7e89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51ea7e89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1ea7e89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1ea7e89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51ea7e89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51ea7e89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51ea7e89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51ea7e89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1ea7e89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1ea7e89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1ea7e89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51ea7e89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1ea7e89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51ea7e89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51ea7e89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51ea7e89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1ea7e89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51ea7e89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1ea7e89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51ea7e89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1ea7e89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51ea7e89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51ea7e89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51ea7e89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51ea7e89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51ea7e89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51ea7e89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51ea7e89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51ea7e89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51ea7e89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51ea7e893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51ea7e893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51ea7e893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51ea7e893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51ea7e893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51ea7e893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1ea7e89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1ea7e89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51ea7e893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51ea7e893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51ea7e893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51ea7e893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51ea7e893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51ea7e893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51ea7e893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51ea7e893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51ea7e893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51ea7e893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51ea7e893_4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51ea7e893_4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1ea7e89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1ea7e89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1ea7e89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1ea7e89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51ea7e89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51ea7e89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1ea7e89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51ea7e89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1ea7e89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1ea7e89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1ea7e89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1ea7e89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Digital-Image-Processing-IIITH/dip-project-bellissim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researchgate.net/publication/281228015_Fingerprint_Image_Enhancement_And_Its_Feature_Extraction_For_Recogni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497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DIP Project Final Presentation Team Bellissimo</a:t>
            </a:r>
            <a:endParaRPr/>
          </a:p>
        </p:txBody>
      </p:sp>
      <p:sp>
        <p:nvSpPr>
          <p:cNvPr id="55" name="Google Shape;55;p13"/>
          <p:cNvSpPr txBox="1"/>
          <p:nvPr>
            <p:ph idx="1" type="subTitle"/>
          </p:nvPr>
        </p:nvSpPr>
        <p:spPr>
          <a:xfrm>
            <a:off x="311700" y="3481050"/>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t>Team Members: Ainesh Sannidhi, Anandhini Rajendran, Kunwar Maheep Singh, Mayank Jain</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TA: Haripraveen Subramanian</a:t>
            </a:r>
            <a:endParaRPr/>
          </a:p>
        </p:txBody>
      </p:sp>
      <p:sp>
        <p:nvSpPr>
          <p:cNvPr id="56" name="Google Shape;56;p13"/>
          <p:cNvSpPr txBox="1"/>
          <p:nvPr/>
        </p:nvSpPr>
        <p:spPr>
          <a:xfrm>
            <a:off x="311700" y="2384425"/>
            <a:ext cx="85206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900">
                <a:solidFill>
                  <a:schemeClr val="dk2"/>
                </a:solidFill>
              </a:rPr>
              <a:t>Project: Weak-Light Image Enhancement Method Based on Adaptive Local Gamma Transform and Color Compensation</a:t>
            </a:r>
            <a:endParaRPr sz="1900">
              <a:solidFill>
                <a:schemeClr val="dk2"/>
              </a:solidFill>
            </a:endParaRPr>
          </a:p>
          <a:p>
            <a:pPr indent="0" lvl="0" marL="0" rtl="0" algn="l">
              <a:spcBef>
                <a:spcPts val="0"/>
              </a:spcBef>
              <a:spcAft>
                <a:spcPts val="0"/>
              </a:spcAft>
              <a:buNone/>
            </a:pPr>
            <a:r>
              <a:rPr lang="en-GB" sz="1900">
                <a:solidFill>
                  <a:schemeClr val="dk2"/>
                </a:solidFill>
              </a:rPr>
              <a:t>  </a:t>
            </a:r>
            <a:endParaRPr sz="1900">
              <a:solidFill>
                <a:schemeClr val="dk2"/>
              </a:solidFill>
            </a:endParaRPr>
          </a:p>
          <a:p>
            <a:pPr indent="0" lvl="0" marL="0" rtl="0" algn="l">
              <a:spcBef>
                <a:spcPts val="0"/>
              </a:spcBef>
              <a:spcAft>
                <a:spcPts val="0"/>
              </a:spcAft>
              <a:buClr>
                <a:schemeClr val="dk1"/>
              </a:buClr>
              <a:buSzPts val="1100"/>
              <a:buFont typeface="Arial"/>
              <a:buNone/>
            </a:pPr>
            <a:r>
              <a:t/>
            </a:r>
            <a:endParaRPr sz="1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Steps for Guided Filter</a:t>
            </a:r>
            <a:endParaRPr/>
          </a:p>
        </p:txBody>
      </p:sp>
      <p:sp>
        <p:nvSpPr>
          <p:cNvPr id="117" name="Google Shape;117;p22"/>
          <p:cNvSpPr txBox="1"/>
          <p:nvPr/>
        </p:nvSpPr>
        <p:spPr>
          <a:xfrm>
            <a:off x="1344300" y="1422250"/>
            <a:ext cx="6455400" cy="24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chemeClr val="dk1"/>
                </a:solidFill>
              </a:rPr>
              <a:t>This gives output: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where ‘a</a:t>
            </a:r>
            <a:r>
              <a:rPr baseline="-25000" lang="en-GB" sz="1100">
                <a:solidFill>
                  <a:schemeClr val="dk1"/>
                </a:solidFill>
              </a:rPr>
              <a:t>j</a:t>
            </a:r>
            <a:r>
              <a:rPr lang="en-GB" sz="1100">
                <a:solidFill>
                  <a:schemeClr val="dk1"/>
                </a:solidFill>
              </a:rPr>
              <a:t>’ and  ‘b</a:t>
            </a:r>
            <a:r>
              <a:rPr baseline="-25000" lang="en-GB" sz="1100">
                <a:solidFill>
                  <a:schemeClr val="dk1"/>
                </a:solidFill>
              </a:rPr>
              <a:t>j</a:t>
            </a:r>
            <a:r>
              <a:rPr lang="en-GB" sz="1100">
                <a:solidFill>
                  <a:schemeClr val="dk1"/>
                </a:solidFill>
              </a:rPr>
              <a:t>’ are the mean values of ‘a’ and ‘b’, respectively, within the neighborhood window omega</a:t>
            </a:r>
            <a:r>
              <a:rPr baseline="-25000" lang="en-GB" sz="1100">
                <a:solidFill>
                  <a:schemeClr val="dk1"/>
                </a:solidFill>
              </a:rPr>
              <a:t>s</a:t>
            </a:r>
            <a:r>
              <a:rPr lang="en-GB" sz="1100">
                <a:solidFill>
                  <a:schemeClr val="dk1"/>
                </a:solidFill>
              </a:rPr>
              <a:t> centered on pixel ‘j’.</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18" name="Google Shape;118;p22"/>
          <p:cNvPicPr preferRelativeResize="0"/>
          <p:nvPr/>
        </p:nvPicPr>
        <p:blipFill>
          <a:blip r:embed="rId3">
            <a:alphaModFix/>
          </a:blip>
          <a:stretch>
            <a:fillRect/>
          </a:stretch>
        </p:blipFill>
        <p:spPr>
          <a:xfrm>
            <a:off x="3639850" y="1823450"/>
            <a:ext cx="1809750" cy="101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Notes</a:t>
            </a:r>
            <a:r>
              <a:rPr lang="en-GB" sz="2600"/>
              <a:t> for Guided Filter</a:t>
            </a:r>
            <a:endParaRPr/>
          </a:p>
        </p:txBody>
      </p:sp>
      <p:sp>
        <p:nvSpPr>
          <p:cNvPr id="124" name="Google Shape;124;p23"/>
          <p:cNvSpPr txBox="1"/>
          <p:nvPr/>
        </p:nvSpPr>
        <p:spPr>
          <a:xfrm>
            <a:off x="1344300" y="1552150"/>
            <a:ext cx="6455400" cy="2301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GB" sz="1100">
                <a:solidFill>
                  <a:schemeClr val="dk1"/>
                </a:solidFill>
              </a:rPr>
              <a:t>In the paper, the guidance image was not specified, neither was a standard given to choose the parameter ‘ξ’.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After reading about self guided filter and using some hints from the flowchart in the paper, we assumed the guide to be the image itself and ‘ξ’ to be the standard deviation of all the pixels in the image.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Instead of multiscale illumination which is the weighted mean of guided filters with different window sizes, single scale illumination was chosen for computational benefit with window size as floor(min(h, w) / 4) where ‘h’, ‘w’ are the dimensions of the image.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Local Gamma Transform</a:t>
            </a:r>
            <a:endParaRPr/>
          </a:p>
        </p:txBody>
      </p:sp>
      <p:sp>
        <p:nvSpPr>
          <p:cNvPr id="130" name="Google Shape;130;p24"/>
          <p:cNvSpPr txBox="1"/>
          <p:nvPr/>
        </p:nvSpPr>
        <p:spPr>
          <a:xfrm>
            <a:off x="1344300" y="1552150"/>
            <a:ext cx="6455400" cy="17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chemeClr val="dk1"/>
                </a:solidFill>
              </a:rPr>
              <a:t>We choose γ = m</a:t>
            </a:r>
            <a:r>
              <a:rPr baseline="30000" lang="en-GB" sz="1100">
                <a:solidFill>
                  <a:schemeClr val="dk1"/>
                </a:solidFill>
              </a:rPr>
              <a:t>2G(x, y) - 1</a:t>
            </a:r>
            <a:r>
              <a:rPr lang="en-GB" sz="1100">
                <a:solidFill>
                  <a:schemeClr val="dk1"/>
                </a:solidFill>
              </a:rPr>
              <a:t> where G(x, y) is the illumination extracted component. For images with excessively high contrast, a ‘γ’ value greater than 1 should be adopted, i.e., the value of ‘m’ should be low, to suppress the illumination intensity. As such, an adaptive brightness adjustment function based on local gamma transformation was proposed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31" name="Google Shape;131;p24"/>
          <p:cNvPicPr preferRelativeResize="0"/>
          <p:nvPr/>
        </p:nvPicPr>
        <p:blipFill>
          <a:blip r:embed="rId3">
            <a:alphaModFix/>
          </a:blip>
          <a:stretch>
            <a:fillRect/>
          </a:stretch>
        </p:blipFill>
        <p:spPr>
          <a:xfrm>
            <a:off x="3267075" y="2499250"/>
            <a:ext cx="2609850" cy="333375"/>
          </a:xfrm>
          <a:prstGeom prst="rect">
            <a:avLst/>
          </a:prstGeom>
          <a:noFill/>
          <a:ln>
            <a:noFill/>
          </a:ln>
        </p:spPr>
      </p:pic>
      <p:pic>
        <p:nvPicPr>
          <p:cNvPr id="132" name="Google Shape;132;p24"/>
          <p:cNvPicPr preferRelativeResize="0"/>
          <p:nvPr/>
        </p:nvPicPr>
        <p:blipFill>
          <a:blip r:embed="rId4">
            <a:alphaModFix/>
          </a:blip>
          <a:stretch>
            <a:fillRect/>
          </a:stretch>
        </p:blipFill>
        <p:spPr>
          <a:xfrm>
            <a:off x="2871788" y="3181150"/>
            <a:ext cx="3400425"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Result for Different ‘m’ Values</a:t>
            </a:r>
            <a:endParaRPr/>
          </a:p>
        </p:txBody>
      </p:sp>
      <p:pic>
        <p:nvPicPr>
          <p:cNvPr id="138" name="Google Shape;138;p25"/>
          <p:cNvPicPr preferRelativeResize="0"/>
          <p:nvPr/>
        </p:nvPicPr>
        <p:blipFill>
          <a:blip r:embed="rId3">
            <a:alphaModFix/>
          </a:blip>
          <a:stretch>
            <a:fillRect/>
          </a:stretch>
        </p:blipFill>
        <p:spPr>
          <a:xfrm>
            <a:off x="444650" y="1269175"/>
            <a:ext cx="2860975" cy="1907325"/>
          </a:xfrm>
          <a:prstGeom prst="rect">
            <a:avLst/>
          </a:prstGeom>
          <a:noFill/>
          <a:ln>
            <a:noFill/>
          </a:ln>
        </p:spPr>
      </p:pic>
      <p:pic>
        <p:nvPicPr>
          <p:cNvPr id="139" name="Google Shape;139;p25"/>
          <p:cNvPicPr preferRelativeResize="0"/>
          <p:nvPr/>
        </p:nvPicPr>
        <p:blipFill>
          <a:blip r:embed="rId4">
            <a:alphaModFix/>
          </a:blip>
          <a:stretch>
            <a:fillRect/>
          </a:stretch>
        </p:blipFill>
        <p:spPr>
          <a:xfrm>
            <a:off x="5529700" y="1288612"/>
            <a:ext cx="2984325" cy="1937200"/>
          </a:xfrm>
          <a:prstGeom prst="rect">
            <a:avLst/>
          </a:prstGeom>
          <a:noFill/>
          <a:ln>
            <a:noFill/>
          </a:ln>
        </p:spPr>
      </p:pic>
      <p:pic>
        <p:nvPicPr>
          <p:cNvPr id="140" name="Google Shape;140;p25"/>
          <p:cNvPicPr preferRelativeResize="0"/>
          <p:nvPr/>
        </p:nvPicPr>
        <p:blipFill>
          <a:blip r:embed="rId5">
            <a:alphaModFix/>
          </a:blip>
          <a:stretch>
            <a:fillRect/>
          </a:stretch>
        </p:blipFill>
        <p:spPr>
          <a:xfrm>
            <a:off x="444650" y="3176505"/>
            <a:ext cx="2860975" cy="1812895"/>
          </a:xfrm>
          <a:prstGeom prst="rect">
            <a:avLst/>
          </a:prstGeom>
          <a:noFill/>
          <a:ln>
            <a:noFill/>
          </a:ln>
        </p:spPr>
      </p:pic>
      <p:pic>
        <p:nvPicPr>
          <p:cNvPr id="141" name="Google Shape;141;p25"/>
          <p:cNvPicPr preferRelativeResize="0"/>
          <p:nvPr/>
        </p:nvPicPr>
        <p:blipFill>
          <a:blip r:embed="rId6">
            <a:alphaModFix/>
          </a:blip>
          <a:stretch>
            <a:fillRect/>
          </a:stretch>
        </p:blipFill>
        <p:spPr>
          <a:xfrm>
            <a:off x="5789025" y="3225813"/>
            <a:ext cx="2465678" cy="1612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Grayscale Linear Stretching</a:t>
            </a:r>
            <a:endParaRPr/>
          </a:p>
        </p:txBody>
      </p:sp>
      <p:sp>
        <p:nvSpPr>
          <p:cNvPr id="147" name="Google Shape;147;p26"/>
          <p:cNvSpPr txBox="1"/>
          <p:nvPr/>
        </p:nvSpPr>
        <p:spPr>
          <a:xfrm>
            <a:off x="1344300" y="1552150"/>
            <a:ext cx="6455400" cy="19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chemeClr val="dk1"/>
                </a:solidFill>
              </a:rPr>
              <a:t>We use simple linear stretching to include the entire grayscale range.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where Y’ is the Y component after local gamma transform.</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48" name="Google Shape;148;p26"/>
          <p:cNvPicPr preferRelativeResize="0"/>
          <p:nvPr/>
        </p:nvPicPr>
        <p:blipFill>
          <a:blip r:embed="rId3">
            <a:alphaModFix/>
          </a:blip>
          <a:stretch>
            <a:fillRect/>
          </a:stretch>
        </p:blipFill>
        <p:spPr>
          <a:xfrm>
            <a:off x="2943225" y="2006600"/>
            <a:ext cx="3257550" cy="685800"/>
          </a:xfrm>
          <a:prstGeom prst="rect">
            <a:avLst/>
          </a:prstGeom>
          <a:noFill/>
          <a:ln>
            <a:noFill/>
          </a:ln>
        </p:spPr>
      </p:pic>
      <p:pic>
        <p:nvPicPr>
          <p:cNvPr id="149" name="Google Shape;149;p26"/>
          <p:cNvPicPr preferRelativeResize="0"/>
          <p:nvPr/>
        </p:nvPicPr>
        <p:blipFill>
          <a:blip r:embed="rId4">
            <a:alphaModFix/>
          </a:blip>
          <a:stretch>
            <a:fillRect/>
          </a:stretch>
        </p:blipFill>
        <p:spPr>
          <a:xfrm>
            <a:off x="2380887" y="3142075"/>
            <a:ext cx="4382225" cy="1767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Color Compensation</a:t>
            </a:r>
            <a:endParaRPr sz="2600"/>
          </a:p>
        </p:txBody>
      </p:sp>
      <p:sp>
        <p:nvSpPr>
          <p:cNvPr id="155" name="Google Shape;155;p27"/>
          <p:cNvSpPr txBox="1"/>
          <p:nvPr/>
        </p:nvSpPr>
        <p:spPr>
          <a:xfrm>
            <a:off x="1344300" y="1305375"/>
            <a:ext cx="64554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chemeClr val="dk1"/>
                </a:solidFill>
              </a:rPr>
              <a:t>The YUV space is converted back to RGB using the following matrix:</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After conversion, decrease in color saturation is fixed using the following transforms: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457200" lvl="0" marL="3657600" rtl="0" algn="l">
              <a:lnSpc>
                <a:spcPct val="115000"/>
              </a:lnSpc>
              <a:spcBef>
                <a:spcPts val="0"/>
              </a:spcBef>
              <a:spcAft>
                <a:spcPts val="0"/>
              </a:spcAft>
              <a:buNone/>
            </a:pPr>
            <a:r>
              <a:rPr lang="en-GB" sz="1100">
                <a:solidFill>
                  <a:schemeClr val="dk1"/>
                </a:solidFill>
              </a:rPr>
              <a:t>with e = 0.5</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56" name="Google Shape;156;p27"/>
          <p:cNvPicPr preferRelativeResize="0"/>
          <p:nvPr/>
        </p:nvPicPr>
        <p:blipFill>
          <a:blip r:embed="rId3">
            <a:alphaModFix/>
          </a:blip>
          <a:stretch>
            <a:fillRect/>
          </a:stretch>
        </p:blipFill>
        <p:spPr>
          <a:xfrm>
            <a:off x="2868750" y="1778900"/>
            <a:ext cx="3276600" cy="1009650"/>
          </a:xfrm>
          <a:prstGeom prst="rect">
            <a:avLst/>
          </a:prstGeom>
          <a:noFill/>
          <a:ln>
            <a:noFill/>
          </a:ln>
        </p:spPr>
      </p:pic>
      <p:pic>
        <p:nvPicPr>
          <p:cNvPr id="157" name="Google Shape;157;p27"/>
          <p:cNvPicPr preferRelativeResize="0"/>
          <p:nvPr/>
        </p:nvPicPr>
        <p:blipFill>
          <a:blip r:embed="rId4">
            <a:alphaModFix/>
          </a:blip>
          <a:stretch>
            <a:fillRect/>
          </a:stretch>
        </p:blipFill>
        <p:spPr>
          <a:xfrm>
            <a:off x="3583125" y="3217725"/>
            <a:ext cx="1847850" cy="120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Issues with C</a:t>
            </a:r>
            <a:r>
              <a:rPr lang="en-GB" sz="2600"/>
              <a:t>olor Compensation</a:t>
            </a:r>
            <a:endParaRPr sz="2600"/>
          </a:p>
        </p:txBody>
      </p:sp>
      <p:sp>
        <p:nvSpPr>
          <p:cNvPr id="163" name="Google Shape;163;p28"/>
          <p:cNvSpPr txBox="1"/>
          <p:nvPr/>
        </p:nvSpPr>
        <p:spPr>
          <a:xfrm>
            <a:off x="1344300" y="1305375"/>
            <a:ext cx="6455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chemeClr val="dk1"/>
                </a:solidFill>
              </a:rPr>
              <a:t>In our tests this led to over-saturation of the images. The results are as follows: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64" name="Google Shape;164;p28"/>
          <p:cNvPicPr preferRelativeResize="0"/>
          <p:nvPr/>
        </p:nvPicPr>
        <p:blipFill>
          <a:blip r:embed="rId3">
            <a:alphaModFix/>
          </a:blip>
          <a:stretch>
            <a:fillRect/>
          </a:stretch>
        </p:blipFill>
        <p:spPr>
          <a:xfrm>
            <a:off x="1028063" y="1834475"/>
            <a:ext cx="6957975" cy="261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Results</a:t>
            </a:r>
            <a:endParaRPr sz="2600"/>
          </a:p>
        </p:txBody>
      </p:sp>
      <p:sp>
        <p:nvSpPr>
          <p:cNvPr id="170" name="Google Shape;170;p29"/>
          <p:cNvSpPr txBox="1"/>
          <p:nvPr/>
        </p:nvSpPr>
        <p:spPr>
          <a:xfrm>
            <a:off x="1344300" y="1305375"/>
            <a:ext cx="6455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1"/>
                </a:solidFill>
              </a:rPr>
              <a:t>Result 1:</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71" name="Google Shape;171;p29"/>
          <p:cNvPicPr preferRelativeResize="0"/>
          <p:nvPr/>
        </p:nvPicPr>
        <p:blipFill>
          <a:blip r:embed="rId3">
            <a:alphaModFix/>
          </a:blip>
          <a:stretch>
            <a:fillRect/>
          </a:stretch>
        </p:blipFill>
        <p:spPr>
          <a:xfrm>
            <a:off x="2161755" y="1600675"/>
            <a:ext cx="4820500" cy="299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Results</a:t>
            </a:r>
            <a:endParaRPr sz="2600"/>
          </a:p>
        </p:txBody>
      </p:sp>
      <p:sp>
        <p:nvSpPr>
          <p:cNvPr id="177" name="Google Shape;177;p30"/>
          <p:cNvSpPr txBox="1"/>
          <p:nvPr/>
        </p:nvSpPr>
        <p:spPr>
          <a:xfrm>
            <a:off x="1344300" y="1305375"/>
            <a:ext cx="6455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1"/>
                </a:solidFill>
              </a:rPr>
              <a:t>Result 1:</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78" name="Google Shape;178;p30"/>
          <p:cNvPicPr preferRelativeResize="0"/>
          <p:nvPr/>
        </p:nvPicPr>
        <p:blipFill>
          <a:blip r:embed="rId3">
            <a:alphaModFix/>
          </a:blip>
          <a:stretch>
            <a:fillRect/>
          </a:stretch>
        </p:blipFill>
        <p:spPr>
          <a:xfrm>
            <a:off x="1657350" y="1814513"/>
            <a:ext cx="5829300" cy="151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Results</a:t>
            </a:r>
            <a:endParaRPr sz="2600"/>
          </a:p>
        </p:txBody>
      </p:sp>
      <p:sp>
        <p:nvSpPr>
          <p:cNvPr id="184" name="Google Shape;184;p31"/>
          <p:cNvSpPr txBox="1"/>
          <p:nvPr/>
        </p:nvSpPr>
        <p:spPr>
          <a:xfrm>
            <a:off x="1344300" y="1305375"/>
            <a:ext cx="6455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1"/>
                </a:solidFill>
              </a:rPr>
              <a:t>Result 2:</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85" name="Google Shape;185;p31"/>
          <p:cNvPicPr preferRelativeResize="0"/>
          <p:nvPr/>
        </p:nvPicPr>
        <p:blipFill>
          <a:blip r:embed="rId3">
            <a:alphaModFix/>
          </a:blip>
          <a:stretch>
            <a:fillRect/>
          </a:stretch>
        </p:blipFill>
        <p:spPr>
          <a:xfrm>
            <a:off x="2256525" y="1745925"/>
            <a:ext cx="4630925" cy="295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311700" y="1391850"/>
            <a:ext cx="8520600" cy="24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700"/>
              <a:t>Project ID: 14</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Github Link: </a:t>
            </a:r>
            <a:r>
              <a:rPr lang="en-GB" sz="1700" u="sng">
                <a:solidFill>
                  <a:schemeClr val="hlink"/>
                </a:solidFill>
                <a:hlinkClick r:id="rId3"/>
              </a:rPr>
              <a:t>https://github.com/Digital-Image-Processing-IIITH/dip-project-bellissimo</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Results</a:t>
            </a:r>
            <a:endParaRPr sz="2600"/>
          </a:p>
        </p:txBody>
      </p:sp>
      <p:sp>
        <p:nvSpPr>
          <p:cNvPr id="191" name="Google Shape;191;p32"/>
          <p:cNvSpPr txBox="1"/>
          <p:nvPr/>
        </p:nvSpPr>
        <p:spPr>
          <a:xfrm>
            <a:off x="1344300" y="1305375"/>
            <a:ext cx="6455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1"/>
                </a:solidFill>
              </a:rPr>
              <a:t>Result 2:</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92" name="Google Shape;192;p32"/>
          <p:cNvPicPr preferRelativeResize="0"/>
          <p:nvPr/>
        </p:nvPicPr>
        <p:blipFill>
          <a:blip r:embed="rId3">
            <a:alphaModFix/>
          </a:blip>
          <a:stretch>
            <a:fillRect/>
          </a:stretch>
        </p:blipFill>
        <p:spPr>
          <a:xfrm>
            <a:off x="1633525" y="1860425"/>
            <a:ext cx="5876925" cy="1543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Results</a:t>
            </a:r>
            <a:endParaRPr sz="2600"/>
          </a:p>
        </p:txBody>
      </p:sp>
      <p:sp>
        <p:nvSpPr>
          <p:cNvPr id="198" name="Google Shape;198;p33"/>
          <p:cNvSpPr txBox="1"/>
          <p:nvPr/>
        </p:nvSpPr>
        <p:spPr>
          <a:xfrm>
            <a:off x="1344300" y="1305375"/>
            <a:ext cx="6455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1"/>
                </a:solidFill>
              </a:rPr>
              <a:t>Result 3:</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99" name="Google Shape;199;p33"/>
          <p:cNvPicPr preferRelativeResize="0"/>
          <p:nvPr/>
        </p:nvPicPr>
        <p:blipFill>
          <a:blip r:embed="rId3">
            <a:alphaModFix/>
          </a:blip>
          <a:stretch>
            <a:fillRect/>
          </a:stretch>
        </p:blipFill>
        <p:spPr>
          <a:xfrm>
            <a:off x="2170613" y="1548650"/>
            <a:ext cx="4672875" cy="3284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ctrTitle"/>
          </p:nvPr>
        </p:nvSpPr>
        <p:spPr>
          <a:xfrm>
            <a:off x="24675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Results</a:t>
            </a:r>
            <a:endParaRPr sz="2600"/>
          </a:p>
        </p:txBody>
      </p:sp>
      <p:sp>
        <p:nvSpPr>
          <p:cNvPr id="205" name="Google Shape;205;p34"/>
          <p:cNvSpPr txBox="1"/>
          <p:nvPr/>
        </p:nvSpPr>
        <p:spPr>
          <a:xfrm>
            <a:off x="1344300" y="1305375"/>
            <a:ext cx="6455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chemeClr val="dk1"/>
                </a:solidFill>
              </a:rPr>
              <a:t>Result 3:</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06" name="Google Shape;206;p34"/>
          <p:cNvPicPr preferRelativeResize="0"/>
          <p:nvPr/>
        </p:nvPicPr>
        <p:blipFill>
          <a:blip r:embed="rId3">
            <a:alphaModFix/>
          </a:blip>
          <a:stretch>
            <a:fillRect/>
          </a:stretch>
        </p:blipFill>
        <p:spPr>
          <a:xfrm>
            <a:off x="1657350" y="1954400"/>
            <a:ext cx="5829300" cy="154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ctrTitle"/>
          </p:nvPr>
        </p:nvSpPr>
        <p:spPr>
          <a:xfrm>
            <a:off x="892950" y="766325"/>
            <a:ext cx="7358100" cy="55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000">
                <a:solidFill>
                  <a:srgbClr val="434343"/>
                </a:solidFill>
              </a:rPr>
              <a:t>Application of Image Enhancement</a:t>
            </a:r>
            <a:endParaRPr sz="3000">
              <a:solidFill>
                <a:srgbClr val="434343"/>
              </a:solidFill>
            </a:endParaRPr>
          </a:p>
        </p:txBody>
      </p:sp>
      <p:sp>
        <p:nvSpPr>
          <p:cNvPr id="212" name="Google Shape;212;p35"/>
          <p:cNvSpPr txBox="1"/>
          <p:nvPr>
            <p:ph idx="1" type="subTitle"/>
          </p:nvPr>
        </p:nvSpPr>
        <p:spPr>
          <a:xfrm>
            <a:off x="383125" y="1536950"/>
            <a:ext cx="8520600" cy="241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111111"/>
                </a:solidFill>
                <a:highlight>
                  <a:srgbClr val="FFFFFF"/>
                </a:highlight>
              </a:rPr>
              <a:t>Fingerprint recognition is a widely used biometric solution for authentication on computerized systems. The probability of two fingerprints matching is very small, around 1 in 1.9*10</a:t>
            </a:r>
            <a:r>
              <a:rPr baseline="30000" lang="en-GB" sz="1800">
                <a:solidFill>
                  <a:srgbClr val="111111"/>
                </a:solidFill>
                <a:highlight>
                  <a:srgbClr val="FFFFFF"/>
                </a:highlight>
              </a:rPr>
              <a:t>15</a:t>
            </a:r>
            <a:r>
              <a:rPr lang="en-GB" sz="1800">
                <a:solidFill>
                  <a:srgbClr val="111111"/>
                </a:solidFill>
                <a:highlight>
                  <a:srgbClr val="FFFFFF"/>
                </a:highlight>
              </a:rPr>
              <a:t>. </a:t>
            </a:r>
            <a:r>
              <a:rPr lang="en-GB" sz="1800">
                <a:solidFill>
                  <a:schemeClr val="dk1"/>
                </a:solidFill>
              </a:rPr>
              <a:t>Image enhancement is one of the steps in fingerprint extraction. Here, we are replacing the image enhancement used in the paper </a:t>
            </a:r>
            <a:r>
              <a:rPr lang="en-GB" sz="1800" u="sng">
                <a:solidFill>
                  <a:srgbClr val="1155CC"/>
                </a:solidFill>
                <a:hlinkClick r:id="rId3">
                  <a:extLst>
                    <a:ext uri="{A12FA001-AC4F-418D-AE19-62706E023703}">
                      <ahyp:hlinkClr val="tx"/>
                    </a:ext>
                  </a:extLst>
                </a:hlinkClick>
              </a:rPr>
              <a:t>Fingerprint Image Enhancement And It’s Feature Extraction For Recognition</a:t>
            </a:r>
            <a:r>
              <a:rPr lang="en-GB" sz="1800">
                <a:solidFill>
                  <a:schemeClr val="dk1"/>
                </a:solidFill>
              </a:rPr>
              <a:t> with Weak-Light Image Enhancement Method Based on Adaptive Local Gamma Transform and Color Compensation and comparing the results.</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ctrTitle"/>
          </p:nvPr>
        </p:nvSpPr>
        <p:spPr>
          <a:xfrm>
            <a:off x="311700" y="342000"/>
            <a:ext cx="8520600" cy="8955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lang="en-GB" sz="3000">
                <a:solidFill>
                  <a:srgbClr val="434343"/>
                </a:solidFill>
              </a:rPr>
              <a:t>Steps in Fingerprint Feature Extraction</a:t>
            </a:r>
            <a:endParaRPr sz="3000">
              <a:solidFill>
                <a:srgbClr val="434343"/>
              </a:solidFill>
            </a:endParaRPr>
          </a:p>
        </p:txBody>
      </p:sp>
      <p:sp>
        <p:nvSpPr>
          <p:cNvPr id="218" name="Google Shape;218;p36"/>
          <p:cNvSpPr txBox="1"/>
          <p:nvPr>
            <p:ph idx="1" type="subTitle"/>
          </p:nvPr>
        </p:nvSpPr>
        <p:spPr>
          <a:xfrm>
            <a:off x="623400" y="1749350"/>
            <a:ext cx="8520600" cy="28872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AutoNum type="arabicPeriod"/>
            </a:pPr>
            <a:r>
              <a:rPr lang="en-GB" sz="2600">
                <a:solidFill>
                  <a:schemeClr val="dk1"/>
                </a:solidFill>
              </a:rPr>
              <a:t>Image acquisition</a:t>
            </a:r>
            <a:endParaRPr sz="2600">
              <a:solidFill>
                <a:schemeClr val="dk1"/>
              </a:solidFill>
            </a:endParaRPr>
          </a:p>
          <a:p>
            <a:pPr indent="-393700" lvl="0" marL="457200" rtl="0" algn="l">
              <a:spcBef>
                <a:spcPts val="0"/>
              </a:spcBef>
              <a:spcAft>
                <a:spcPts val="0"/>
              </a:spcAft>
              <a:buClr>
                <a:schemeClr val="dk1"/>
              </a:buClr>
              <a:buSzPts val="2600"/>
              <a:buAutoNum type="arabicPeriod"/>
            </a:pPr>
            <a:r>
              <a:rPr lang="en-GB" sz="2600">
                <a:solidFill>
                  <a:schemeClr val="dk1"/>
                </a:solidFill>
              </a:rPr>
              <a:t>Image enhancement</a:t>
            </a:r>
            <a:endParaRPr sz="2600">
              <a:solidFill>
                <a:schemeClr val="dk1"/>
              </a:solidFill>
            </a:endParaRPr>
          </a:p>
          <a:p>
            <a:pPr indent="-393700" lvl="0" marL="457200" rtl="0" algn="l">
              <a:spcBef>
                <a:spcPts val="0"/>
              </a:spcBef>
              <a:spcAft>
                <a:spcPts val="0"/>
              </a:spcAft>
              <a:buClr>
                <a:schemeClr val="dk1"/>
              </a:buClr>
              <a:buSzPts val="2600"/>
              <a:buAutoNum type="arabicPeriod"/>
            </a:pPr>
            <a:r>
              <a:rPr lang="en-GB" sz="2600">
                <a:solidFill>
                  <a:schemeClr val="dk1"/>
                </a:solidFill>
              </a:rPr>
              <a:t>Image Binarization</a:t>
            </a:r>
            <a:endParaRPr sz="2600">
              <a:solidFill>
                <a:schemeClr val="dk1"/>
              </a:solidFill>
            </a:endParaRPr>
          </a:p>
          <a:p>
            <a:pPr indent="-393700" lvl="0" marL="457200" rtl="0" algn="l">
              <a:spcBef>
                <a:spcPts val="0"/>
              </a:spcBef>
              <a:spcAft>
                <a:spcPts val="0"/>
              </a:spcAft>
              <a:buClr>
                <a:schemeClr val="dk1"/>
              </a:buClr>
              <a:buSzPts val="2600"/>
              <a:buAutoNum type="arabicPeriod"/>
            </a:pPr>
            <a:r>
              <a:rPr lang="en-GB" sz="2600">
                <a:solidFill>
                  <a:schemeClr val="dk1"/>
                </a:solidFill>
              </a:rPr>
              <a:t>Fingerprint Ridge Thinning</a:t>
            </a:r>
            <a:endParaRPr sz="2600">
              <a:solidFill>
                <a:schemeClr val="dk1"/>
              </a:solidFill>
            </a:endParaRPr>
          </a:p>
          <a:p>
            <a:pPr indent="-393700" lvl="0" marL="457200" rtl="0" algn="l">
              <a:spcBef>
                <a:spcPts val="0"/>
              </a:spcBef>
              <a:spcAft>
                <a:spcPts val="0"/>
              </a:spcAft>
              <a:buClr>
                <a:schemeClr val="dk1"/>
              </a:buClr>
              <a:buSzPts val="2600"/>
              <a:buAutoNum type="arabicPeriod"/>
            </a:pPr>
            <a:r>
              <a:rPr lang="en-GB" sz="2600">
                <a:solidFill>
                  <a:schemeClr val="dk1"/>
                </a:solidFill>
              </a:rPr>
              <a:t>Feature extraction</a:t>
            </a:r>
            <a:endParaRPr sz="2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ctrTitle"/>
          </p:nvPr>
        </p:nvSpPr>
        <p:spPr>
          <a:xfrm>
            <a:off x="311700" y="491125"/>
            <a:ext cx="8520600" cy="70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600"/>
              <a:t>Image Acquisition</a:t>
            </a:r>
            <a:endParaRPr sz="2600"/>
          </a:p>
        </p:txBody>
      </p:sp>
      <p:sp>
        <p:nvSpPr>
          <p:cNvPr id="224" name="Google Shape;224;p37"/>
          <p:cNvSpPr txBox="1"/>
          <p:nvPr>
            <p:ph idx="1" type="subTitle"/>
          </p:nvPr>
        </p:nvSpPr>
        <p:spPr>
          <a:xfrm>
            <a:off x="430975" y="1477425"/>
            <a:ext cx="8520600" cy="3204000"/>
          </a:xfrm>
          <a:prstGeom prst="rect">
            <a:avLst/>
          </a:prstGeom>
        </p:spPr>
        <p:txBody>
          <a:bodyPr anchorCtr="0" anchor="t" bIns="91425" lIns="91425" spcFirstLastPara="1" rIns="91425" wrap="square" tIns="91425">
            <a:normAutofit/>
          </a:bodyPr>
          <a:lstStyle/>
          <a:p>
            <a:pPr indent="0" lvl="0" marL="0" rtl="0" algn="l">
              <a:lnSpc>
                <a:spcPct val="169531"/>
              </a:lnSpc>
              <a:spcBef>
                <a:spcPts val="0"/>
              </a:spcBef>
              <a:spcAft>
                <a:spcPts val="0"/>
              </a:spcAft>
              <a:buClr>
                <a:schemeClr val="dk1"/>
              </a:buClr>
              <a:buSzPts val="1100"/>
              <a:buFont typeface="Arial"/>
              <a:buNone/>
            </a:pPr>
            <a:r>
              <a:rPr lang="en-GB" sz="1400">
                <a:solidFill>
                  <a:schemeClr val="dk1"/>
                </a:solidFill>
              </a:rPr>
              <a:t>We are using </a:t>
            </a:r>
            <a:r>
              <a:rPr lang="en-GB" sz="1350">
                <a:solidFill>
                  <a:schemeClr val="dk1"/>
                </a:solidFill>
              </a:rPr>
              <a:t>the FVC2002 fingerprint dataset which is a Fingerprint Verification Competition dataset that was organized back in the year 2000 and then again in the year 2002. This dataset consists of four different fingerprint sensors namely Low-cost Optical Sensor, Low-cost Capacitive Sensor, Optical Sensor, and Synthetic Generator, each sensor having varying image sizes. The dataset has 3200 images in set A, 800 images per sensor.</a:t>
            </a:r>
            <a:endParaRPr sz="2500">
              <a:solidFill>
                <a:schemeClr val="dk1"/>
              </a:solidFill>
            </a:endParaRPr>
          </a:p>
        </p:txBody>
      </p:sp>
      <p:pic>
        <p:nvPicPr>
          <p:cNvPr id="225" name="Google Shape;225;p37"/>
          <p:cNvPicPr preferRelativeResize="0"/>
          <p:nvPr/>
        </p:nvPicPr>
        <p:blipFill>
          <a:blip r:embed="rId3">
            <a:alphaModFix/>
          </a:blip>
          <a:stretch>
            <a:fillRect/>
          </a:stretch>
        </p:blipFill>
        <p:spPr>
          <a:xfrm>
            <a:off x="2540475" y="3105150"/>
            <a:ext cx="4789550" cy="1755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ctrTitle"/>
          </p:nvPr>
        </p:nvSpPr>
        <p:spPr>
          <a:xfrm>
            <a:off x="311700" y="432350"/>
            <a:ext cx="8520600" cy="456600"/>
          </a:xfrm>
          <a:prstGeom prst="rect">
            <a:avLst/>
          </a:prstGeom>
        </p:spPr>
        <p:txBody>
          <a:bodyPr anchorCtr="0" anchor="b" bIns="91425" lIns="91425" spcFirstLastPara="1" rIns="91425" wrap="square" tIns="91425">
            <a:noAutofit/>
          </a:bodyPr>
          <a:lstStyle/>
          <a:p>
            <a:pPr indent="0" lvl="0" marL="0" rtl="0" algn="l">
              <a:lnSpc>
                <a:spcPct val="169531"/>
              </a:lnSpc>
              <a:spcBef>
                <a:spcPts val="0"/>
              </a:spcBef>
              <a:spcAft>
                <a:spcPts val="0"/>
              </a:spcAft>
              <a:buClr>
                <a:schemeClr val="dk1"/>
              </a:buClr>
              <a:buSzPts val="990"/>
              <a:buFont typeface="Arial"/>
              <a:buNone/>
            </a:pPr>
            <a:r>
              <a:rPr b="1" lang="en-GB" sz="2600"/>
              <a:t>Image enhancement</a:t>
            </a:r>
            <a:endParaRPr sz="2600"/>
          </a:p>
        </p:txBody>
      </p:sp>
      <p:sp>
        <p:nvSpPr>
          <p:cNvPr id="231" name="Google Shape;231;p38"/>
          <p:cNvSpPr txBox="1"/>
          <p:nvPr>
            <p:ph idx="1" type="subTitle"/>
          </p:nvPr>
        </p:nvSpPr>
        <p:spPr>
          <a:xfrm>
            <a:off x="430975" y="1119625"/>
            <a:ext cx="8520600" cy="3546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800">
                <a:solidFill>
                  <a:schemeClr val="dk1"/>
                </a:solidFill>
              </a:rPr>
              <a:t> An enhancement algorithm's purpose is to increase the clarity of the ridge structures in recoverable parts while marking unrecoverable sections too noisy to process further.</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800">
                <a:solidFill>
                  <a:schemeClr val="dk1"/>
                </a:solidFill>
              </a:rPr>
              <a:t>We use two enhancement methods to compare the results: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GB" sz="1800">
                <a:solidFill>
                  <a:schemeClr val="dk1"/>
                </a:solidFill>
              </a:rPr>
              <a:t>Using Fourier domain filtering and histogram equalization.</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GB" sz="1800">
                <a:solidFill>
                  <a:schemeClr val="dk1"/>
                </a:solidFill>
              </a:rPr>
              <a:t>Using Weak-Light Image Enhancement Method Based on Adaptive Local Gamma Transform and Color Compensation</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ctrTitle"/>
          </p:nvPr>
        </p:nvSpPr>
        <p:spPr>
          <a:xfrm>
            <a:off x="207325" y="-164000"/>
            <a:ext cx="8520600" cy="1252200"/>
          </a:xfrm>
          <a:prstGeom prst="rect">
            <a:avLst/>
          </a:prstGeom>
        </p:spPr>
        <p:txBody>
          <a:bodyPr anchorCtr="0" anchor="b" bIns="91425" lIns="91425" spcFirstLastPara="1" rIns="91425" wrap="square" tIns="91425">
            <a:noAutofit/>
          </a:bodyPr>
          <a:lstStyle/>
          <a:p>
            <a:pPr indent="0" lvl="0" marL="0" rtl="0" algn="l">
              <a:lnSpc>
                <a:spcPct val="169531"/>
              </a:lnSpc>
              <a:spcBef>
                <a:spcPts val="0"/>
              </a:spcBef>
              <a:spcAft>
                <a:spcPts val="0"/>
              </a:spcAft>
              <a:buSzPts val="990"/>
              <a:buNone/>
            </a:pPr>
            <a:r>
              <a:rPr b="1" lang="en-GB" sz="2100"/>
              <a:t>Method 1: Fourier Domain Filtering and Histogram Equalization</a:t>
            </a:r>
            <a:endParaRPr sz="2100"/>
          </a:p>
        </p:txBody>
      </p:sp>
      <p:sp>
        <p:nvSpPr>
          <p:cNvPr id="237" name="Google Shape;237;p39"/>
          <p:cNvSpPr txBox="1"/>
          <p:nvPr>
            <p:ph idx="1" type="subTitle"/>
          </p:nvPr>
        </p:nvSpPr>
        <p:spPr>
          <a:xfrm>
            <a:off x="207325" y="1088200"/>
            <a:ext cx="8520600" cy="354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sz="1800">
                <a:solidFill>
                  <a:schemeClr val="dk1"/>
                </a:solidFill>
              </a:rPr>
              <a:t>Fourier Domain Filtering: First, we split the image into frequency domain F (u, v) and multiply this frequency domain with a constant such as |F(u,  v)|^k. After doing this, we take the inverse Fourier of this altered frequency domain to get the enhanced image. </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pic>
        <p:nvPicPr>
          <p:cNvPr id="238" name="Google Shape;238;p39"/>
          <p:cNvPicPr preferRelativeResize="0"/>
          <p:nvPr/>
        </p:nvPicPr>
        <p:blipFill>
          <a:blip r:embed="rId3">
            <a:alphaModFix/>
          </a:blip>
          <a:stretch>
            <a:fillRect/>
          </a:stretch>
        </p:blipFill>
        <p:spPr>
          <a:xfrm>
            <a:off x="1914925" y="2481450"/>
            <a:ext cx="5619750" cy="1971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idx="1" type="subTitle"/>
          </p:nvPr>
        </p:nvSpPr>
        <p:spPr>
          <a:xfrm>
            <a:off x="237163" y="626175"/>
            <a:ext cx="8520600" cy="40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chemeClr val="dk1"/>
                </a:solidFill>
              </a:rPr>
              <a:t>2.  Histogram Equalization: Next, we apply histogram equalization to get the enhanced image.</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244" name="Google Shape;244;p40"/>
          <p:cNvPicPr preferRelativeResize="0"/>
          <p:nvPr/>
        </p:nvPicPr>
        <p:blipFill>
          <a:blip r:embed="rId3">
            <a:alphaModFix/>
          </a:blip>
          <a:stretch>
            <a:fillRect/>
          </a:stretch>
        </p:blipFill>
        <p:spPr>
          <a:xfrm>
            <a:off x="1730438" y="1896700"/>
            <a:ext cx="5534025" cy="2009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ctrTitle"/>
          </p:nvPr>
        </p:nvSpPr>
        <p:spPr>
          <a:xfrm>
            <a:off x="207325" y="-164000"/>
            <a:ext cx="8520600" cy="12522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700"/>
          </a:p>
          <a:p>
            <a:pPr indent="0" lvl="0" marL="0" rtl="0" algn="l">
              <a:lnSpc>
                <a:spcPct val="115000"/>
              </a:lnSpc>
              <a:spcBef>
                <a:spcPts val="0"/>
              </a:spcBef>
              <a:spcAft>
                <a:spcPts val="0"/>
              </a:spcAft>
              <a:buNone/>
            </a:pPr>
            <a:r>
              <a:rPr b="1" lang="en-GB" sz="1700"/>
              <a:t>Method 2: Using Weak-Light Image Enhancement Method Based on Adaptive Local Gamma Transform and Color Compensation</a:t>
            </a:r>
            <a:endParaRPr b="1" sz="2200"/>
          </a:p>
        </p:txBody>
      </p:sp>
      <p:pic>
        <p:nvPicPr>
          <p:cNvPr id="250" name="Google Shape;250;p41"/>
          <p:cNvPicPr preferRelativeResize="0"/>
          <p:nvPr/>
        </p:nvPicPr>
        <p:blipFill>
          <a:blip r:embed="rId3">
            <a:alphaModFix/>
          </a:blip>
          <a:stretch>
            <a:fillRect/>
          </a:stretch>
        </p:blipFill>
        <p:spPr>
          <a:xfrm>
            <a:off x="390238" y="1088200"/>
            <a:ext cx="8154775" cy="38877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591350"/>
            <a:ext cx="8520600" cy="6285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300"/>
              </a:spcAft>
              <a:buNone/>
            </a:pPr>
            <a:r>
              <a:rPr lang="en-GB" sz="2600"/>
              <a:t>Weak Light Image Enhancement Using Adaptive Gamma Transform</a:t>
            </a:r>
            <a:endParaRPr/>
          </a:p>
        </p:txBody>
      </p:sp>
      <p:sp>
        <p:nvSpPr>
          <p:cNvPr id="67" name="Google Shape;67;p15"/>
          <p:cNvSpPr txBox="1"/>
          <p:nvPr/>
        </p:nvSpPr>
        <p:spPr>
          <a:xfrm>
            <a:off x="949950" y="1323175"/>
            <a:ext cx="724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Trivially, gamma transform has been used to enhance low light images, however for images with uneven illumination, a uniform gamma </a:t>
            </a:r>
            <a:r>
              <a:rPr lang="en-GB"/>
              <a:t>transform</a:t>
            </a:r>
            <a:r>
              <a:rPr lang="en-GB"/>
              <a:t> will lead to over-saturation in some part of the image and under-saturation in others.</a:t>
            </a:r>
            <a:endParaRPr/>
          </a:p>
        </p:txBody>
      </p:sp>
      <p:pic>
        <p:nvPicPr>
          <p:cNvPr id="68" name="Google Shape;68;p15"/>
          <p:cNvPicPr preferRelativeResize="0"/>
          <p:nvPr/>
        </p:nvPicPr>
        <p:blipFill rotWithShape="1">
          <a:blip r:embed="rId3">
            <a:alphaModFix/>
          </a:blip>
          <a:srcRect b="29995" l="11162" r="7177" t="26937"/>
          <a:stretch/>
        </p:blipFill>
        <p:spPr>
          <a:xfrm>
            <a:off x="2199545" y="2409375"/>
            <a:ext cx="4744925" cy="1876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ctrTitle"/>
          </p:nvPr>
        </p:nvSpPr>
        <p:spPr>
          <a:xfrm>
            <a:off x="311700" y="432350"/>
            <a:ext cx="8520600" cy="456600"/>
          </a:xfrm>
          <a:prstGeom prst="rect">
            <a:avLst/>
          </a:prstGeom>
        </p:spPr>
        <p:txBody>
          <a:bodyPr anchorCtr="0" anchor="b" bIns="91425" lIns="91425" spcFirstLastPara="1" rIns="91425" wrap="square" tIns="91425">
            <a:noAutofit/>
          </a:bodyPr>
          <a:lstStyle/>
          <a:p>
            <a:pPr indent="0" lvl="0" marL="0" rtl="0" algn="l">
              <a:lnSpc>
                <a:spcPct val="169531"/>
              </a:lnSpc>
              <a:spcBef>
                <a:spcPts val="0"/>
              </a:spcBef>
              <a:spcAft>
                <a:spcPts val="0"/>
              </a:spcAft>
              <a:buSzPts val="990"/>
              <a:buNone/>
            </a:pPr>
            <a:r>
              <a:rPr b="1" lang="en-GB" sz="2600"/>
              <a:t>Image Binarization</a:t>
            </a:r>
            <a:endParaRPr sz="2600"/>
          </a:p>
        </p:txBody>
      </p:sp>
      <p:sp>
        <p:nvSpPr>
          <p:cNvPr id="256" name="Google Shape;256;p42"/>
          <p:cNvSpPr txBox="1"/>
          <p:nvPr>
            <p:ph idx="1" type="subTitle"/>
          </p:nvPr>
        </p:nvSpPr>
        <p:spPr>
          <a:xfrm>
            <a:off x="430975" y="1119625"/>
            <a:ext cx="8520600" cy="3546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800">
                <a:solidFill>
                  <a:schemeClr val="dk1"/>
                </a:solidFill>
              </a:rPr>
              <a:t>In this process, we convert gray images to binary images. Most minutiae extraction algorithms operate on binary images where the black pixels represent ridges and the white pixels represent valleys. We use thresholding to convert it to a binary image.</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pic>
        <p:nvPicPr>
          <p:cNvPr id="257" name="Google Shape;257;p42"/>
          <p:cNvPicPr preferRelativeResize="0"/>
          <p:nvPr/>
        </p:nvPicPr>
        <p:blipFill>
          <a:blip r:embed="rId3">
            <a:alphaModFix/>
          </a:blip>
          <a:stretch>
            <a:fillRect/>
          </a:stretch>
        </p:blipFill>
        <p:spPr>
          <a:xfrm>
            <a:off x="1814513" y="2571750"/>
            <a:ext cx="5514975" cy="2105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ctrTitle"/>
          </p:nvPr>
        </p:nvSpPr>
        <p:spPr>
          <a:xfrm>
            <a:off x="311700" y="432350"/>
            <a:ext cx="8520600" cy="456600"/>
          </a:xfrm>
          <a:prstGeom prst="rect">
            <a:avLst/>
          </a:prstGeom>
        </p:spPr>
        <p:txBody>
          <a:bodyPr anchorCtr="0" anchor="b" bIns="91425" lIns="91425" spcFirstLastPara="1" rIns="91425" wrap="square" tIns="91425">
            <a:noAutofit/>
          </a:bodyPr>
          <a:lstStyle/>
          <a:p>
            <a:pPr indent="0" lvl="0" marL="0" rtl="0" algn="l">
              <a:lnSpc>
                <a:spcPct val="169531"/>
              </a:lnSpc>
              <a:spcBef>
                <a:spcPts val="0"/>
              </a:spcBef>
              <a:spcAft>
                <a:spcPts val="0"/>
              </a:spcAft>
              <a:buSzPts val="990"/>
              <a:buNone/>
            </a:pPr>
            <a:r>
              <a:rPr b="1" lang="en-GB" sz="2600"/>
              <a:t>Fingerprint Ridge Thinning</a:t>
            </a:r>
            <a:endParaRPr sz="2600"/>
          </a:p>
        </p:txBody>
      </p:sp>
      <p:sp>
        <p:nvSpPr>
          <p:cNvPr id="263" name="Google Shape;263;p43"/>
          <p:cNvSpPr txBox="1"/>
          <p:nvPr>
            <p:ph idx="1" type="subTitle"/>
          </p:nvPr>
        </p:nvSpPr>
        <p:spPr>
          <a:xfrm>
            <a:off x="430975" y="1119625"/>
            <a:ext cx="8520600" cy="3546900"/>
          </a:xfrm>
          <a:prstGeom prst="rect">
            <a:avLst/>
          </a:prstGeom>
        </p:spPr>
        <p:txBody>
          <a:bodyPr anchorCtr="0" anchor="t" bIns="91425" lIns="91425" spcFirstLastPara="1" rIns="91425" wrap="square" tIns="91425">
            <a:noAutofit/>
          </a:bodyPr>
          <a:lstStyle/>
          <a:p>
            <a:pPr indent="0" lvl="0" marL="0" rtl="0" algn="l">
              <a:lnSpc>
                <a:spcPct val="169531"/>
              </a:lnSpc>
              <a:spcBef>
                <a:spcPts val="0"/>
              </a:spcBef>
              <a:spcAft>
                <a:spcPts val="0"/>
              </a:spcAft>
              <a:buNone/>
            </a:pPr>
            <a:r>
              <a:rPr lang="en-GB" sz="1500">
                <a:solidFill>
                  <a:schemeClr val="dk1"/>
                </a:solidFill>
              </a:rPr>
              <a:t>The images obtained from method 1 need morphological operations such as erosion or dilation to obtain a thinned image. We use the process of skeletonization to obtain an image with 1-pixel wide lines.</a:t>
            </a:r>
            <a:endParaRPr sz="15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p:txBody>
      </p:sp>
      <p:pic>
        <p:nvPicPr>
          <p:cNvPr id="264" name="Google Shape;264;p43"/>
          <p:cNvPicPr preferRelativeResize="0"/>
          <p:nvPr/>
        </p:nvPicPr>
        <p:blipFill>
          <a:blip r:embed="rId3">
            <a:alphaModFix/>
          </a:blip>
          <a:stretch>
            <a:fillRect/>
          </a:stretch>
        </p:blipFill>
        <p:spPr>
          <a:xfrm>
            <a:off x="1838325" y="2254525"/>
            <a:ext cx="5467350" cy="205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ctrTitle"/>
          </p:nvPr>
        </p:nvSpPr>
        <p:spPr>
          <a:xfrm>
            <a:off x="311700" y="432350"/>
            <a:ext cx="8520600" cy="456600"/>
          </a:xfrm>
          <a:prstGeom prst="rect">
            <a:avLst/>
          </a:prstGeom>
        </p:spPr>
        <p:txBody>
          <a:bodyPr anchorCtr="0" anchor="b" bIns="91425" lIns="91425" spcFirstLastPara="1" rIns="91425" wrap="square" tIns="91425">
            <a:noAutofit/>
          </a:bodyPr>
          <a:lstStyle/>
          <a:p>
            <a:pPr indent="0" lvl="0" marL="0" rtl="0" algn="l">
              <a:lnSpc>
                <a:spcPct val="169531"/>
              </a:lnSpc>
              <a:spcBef>
                <a:spcPts val="0"/>
              </a:spcBef>
              <a:spcAft>
                <a:spcPts val="0"/>
              </a:spcAft>
              <a:buSzPts val="990"/>
              <a:buNone/>
            </a:pPr>
            <a:r>
              <a:rPr b="1" lang="en-GB" sz="2600"/>
              <a:t>Feature Extraction</a:t>
            </a:r>
            <a:endParaRPr sz="2600"/>
          </a:p>
        </p:txBody>
      </p:sp>
      <p:sp>
        <p:nvSpPr>
          <p:cNvPr id="270" name="Google Shape;270;p44"/>
          <p:cNvSpPr txBox="1"/>
          <p:nvPr>
            <p:ph idx="1" type="subTitle"/>
          </p:nvPr>
        </p:nvSpPr>
        <p:spPr>
          <a:xfrm>
            <a:off x="430975" y="1119625"/>
            <a:ext cx="8520600" cy="3546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800">
                <a:solidFill>
                  <a:schemeClr val="dk1"/>
                </a:solidFill>
              </a:rPr>
              <a:t>The sum of 8 neighboring pixels is used to find the minutiae points.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sum = 6: rigid line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sum = 5: bifurcation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sum = 6: termination</a:t>
            </a:r>
            <a:endParaRPr sz="1800">
              <a:solidFill>
                <a:schemeClr val="dk1"/>
              </a:solidFill>
            </a:endParaRPr>
          </a:p>
          <a:p>
            <a:pPr indent="0" lvl="0" marL="0" rtl="0" algn="l">
              <a:lnSpc>
                <a:spcPct val="115000"/>
              </a:lnSpc>
              <a:spcBef>
                <a:spcPts val="0"/>
              </a:spcBef>
              <a:spcAft>
                <a:spcPts val="0"/>
              </a:spcAft>
              <a:buNone/>
            </a:pPr>
            <a:r>
              <a:rPr lang="en-GB" sz="1800">
                <a:solidFill>
                  <a:schemeClr val="dk1"/>
                </a:solidFill>
              </a:rPr>
              <a:t>The final feature space will contain all bifurcations and terminations. These are features required for fingerprint recognition.</a:t>
            </a:r>
            <a:endParaRPr sz="1800">
              <a:solidFill>
                <a:schemeClr val="dk1"/>
              </a:solidFill>
            </a:endParaRPr>
          </a:p>
          <a:p>
            <a:pPr indent="0" lvl="0" marL="0" rtl="0" algn="l">
              <a:lnSpc>
                <a:spcPct val="169531"/>
              </a:lnSpc>
              <a:spcBef>
                <a:spcPts val="0"/>
              </a:spcBef>
              <a:spcAft>
                <a:spcPts val="0"/>
              </a:spcAft>
              <a:buNone/>
            </a:pPr>
            <a:r>
              <a:t/>
            </a:r>
            <a:endParaRPr sz="1100">
              <a:solidFill>
                <a:schemeClr val="dk1"/>
              </a:solidFill>
            </a:endParaRPr>
          </a:p>
        </p:txBody>
      </p:sp>
      <p:pic>
        <p:nvPicPr>
          <p:cNvPr id="271" name="Google Shape;271;p44"/>
          <p:cNvPicPr preferRelativeResize="0"/>
          <p:nvPr/>
        </p:nvPicPr>
        <p:blipFill>
          <a:blip r:embed="rId3">
            <a:alphaModFix/>
          </a:blip>
          <a:stretch>
            <a:fillRect/>
          </a:stretch>
        </p:blipFill>
        <p:spPr>
          <a:xfrm>
            <a:off x="3361075" y="3331250"/>
            <a:ext cx="2146568" cy="1022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ctrTitle"/>
          </p:nvPr>
        </p:nvSpPr>
        <p:spPr>
          <a:xfrm>
            <a:off x="311700" y="202350"/>
            <a:ext cx="8520600" cy="1103400"/>
          </a:xfrm>
          <a:prstGeom prst="rect">
            <a:avLst/>
          </a:prstGeom>
        </p:spPr>
        <p:txBody>
          <a:bodyPr anchorCtr="0" anchor="b" bIns="91425" lIns="91425" spcFirstLastPara="1" rIns="91425" wrap="square" tIns="91425">
            <a:noAutofit/>
          </a:bodyPr>
          <a:lstStyle/>
          <a:p>
            <a:pPr indent="0" lvl="0" marL="0" rtl="0" algn="l">
              <a:lnSpc>
                <a:spcPct val="169531"/>
              </a:lnSpc>
              <a:spcBef>
                <a:spcPts val="0"/>
              </a:spcBef>
              <a:spcAft>
                <a:spcPts val="0"/>
              </a:spcAft>
              <a:buSzPts val="990"/>
              <a:buNone/>
            </a:pPr>
            <a:r>
              <a:rPr b="1" lang="en-GB" sz="2000"/>
              <a:t>Features using Fourier Domain Filtering and Histogram Equalization</a:t>
            </a:r>
            <a:endParaRPr b="1" sz="2000"/>
          </a:p>
        </p:txBody>
      </p:sp>
      <p:pic>
        <p:nvPicPr>
          <p:cNvPr id="277" name="Google Shape;277;p45"/>
          <p:cNvPicPr preferRelativeResize="0"/>
          <p:nvPr/>
        </p:nvPicPr>
        <p:blipFill>
          <a:blip r:embed="rId3">
            <a:alphaModFix/>
          </a:blip>
          <a:stretch>
            <a:fillRect/>
          </a:stretch>
        </p:blipFill>
        <p:spPr>
          <a:xfrm>
            <a:off x="733850" y="1867050"/>
            <a:ext cx="7825000" cy="2500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ctrTitle"/>
          </p:nvPr>
        </p:nvSpPr>
        <p:spPr>
          <a:xfrm>
            <a:off x="311700" y="432350"/>
            <a:ext cx="8520600" cy="1103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t>Features Method 2: Using Weak-Light Image Enhancement Method Based on Adaptive Local Gamma Transform and Color Compensation</a:t>
            </a:r>
            <a:endParaRPr sz="3500"/>
          </a:p>
        </p:txBody>
      </p:sp>
      <p:pic>
        <p:nvPicPr>
          <p:cNvPr id="283" name="Google Shape;283;p46"/>
          <p:cNvPicPr preferRelativeResize="0"/>
          <p:nvPr/>
        </p:nvPicPr>
        <p:blipFill>
          <a:blip r:embed="rId3">
            <a:alphaModFix/>
          </a:blip>
          <a:stretch>
            <a:fillRect/>
          </a:stretch>
        </p:blipFill>
        <p:spPr>
          <a:xfrm>
            <a:off x="599675" y="1837225"/>
            <a:ext cx="7482624" cy="2381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idx="1" type="subTitle"/>
          </p:nvPr>
        </p:nvSpPr>
        <p:spPr>
          <a:xfrm>
            <a:off x="386225" y="1223975"/>
            <a:ext cx="8520600" cy="3830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900">
                <a:solidFill>
                  <a:schemeClr val="dk1"/>
                </a:solidFill>
              </a:rPr>
              <a:t>For the data tested, replacing Fourier domain filtering and histogram equalization with weak light image enhancement based on adaptive local gamma transform extracted better features and gave a more accurate skeleton.</a:t>
            </a:r>
            <a:endParaRPr sz="1900">
              <a:solidFill>
                <a:schemeClr val="dk1"/>
              </a:solidFill>
            </a:endParaRPr>
          </a:p>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endParaRPr>
          </a:p>
        </p:txBody>
      </p:sp>
      <p:sp>
        <p:nvSpPr>
          <p:cNvPr id="289" name="Google Shape;289;p47"/>
          <p:cNvSpPr txBox="1"/>
          <p:nvPr/>
        </p:nvSpPr>
        <p:spPr>
          <a:xfrm>
            <a:off x="462175" y="3876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chemeClr val="dk1"/>
                </a:solidFill>
              </a:rPr>
              <a:t>Results</a:t>
            </a:r>
            <a:endParaRPr sz="3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Illumination-Reflection Model</a:t>
            </a:r>
            <a:endParaRPr/>
          </a:p>
        </p:txBody>
      </p:sp>
      <p:sp>
        <p:nvSpPr>
          <p:cNvPr id="74" name="Google Shape;74;p16"/>
          <p:cNvSpPr txBox="1"/>
          <p:nvPr/>
        </p:nvSpPr>
        <p:spPr>
          <a:xfrm>
            <a:off x="1201450" y="1350825"/>
            <a:ext cx="6455400" cy="22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t>In the illumination-reflection model, the brightness of any pixel in the image can be considered a product of its illumination component(I) and the reflective component(R).</a:t>
            </a:r>
            <a:endParaRPr/>
          </a:p>
          <a:p>
            <a:pPr indent="0" lvl="0" marL="0" rtl="0" algn="ctr">
              <a:lnSpc>
                <a:spcPct val="115000"/>
              </a:lnSpc>
              <a:spcBef>
                <a:spcPts val="0"/>
              </a:spcBef>
              <a:spcAft>
                <a:spcPts val="0"/>
              </a:spcAft>
              <a:buNone/>
            </a:pPr>
            <a:r>
              <a:rPr lang="en-GB"/>
              <a:t>F(x, y) = I(x, y)*R(x, 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a:t>The illumination component spectrum is usually concentrated in a low frequency region which reflects the lighting environment during image capture. If this can be extracted from the image and made even, then the effect of uneven lighting can be removed from the image.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Steps for Weak Light Image Enhancement</a:t>
            </a:r>
            <a:endParaRPr/>
          </a:p>
        </p:txBody>
      </p:sp>
      <p:sp>
        <p:nvSpPr>
          <p:cNvPr id="80" name="Google Shape;80;p17"/>
          <p:cNvSpPr txBox="1"/>
          <p:nvPr/>
        </p:nvSpPr>
        <p:spPr>
          <a:xfrm>
            <a:off x="1344300" y="1376800"/>
            <a:ext cx="64554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Conversion from RGB to YUV space</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Extraction of illumination component using fast guided filter</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Local gamma transform</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Grayscale linear stretching</a:t>
            </a:r>
            <a:endParaRPr b="1"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Color compensation</a:t>
            </a:r>
            <a:endParaRPr b="1" sz="1100">
              <a:solidFill>
                <a:schemeClr val="dk1"/>
              </a:solidFill>
            </a:endParaRPr>
          </a:p>
        </p:txBody>
      </p:sp>
      <p:pic>
        <p:nvPicPr>
          <p:cNvPr id="81" name="Google Shape;81;p17"/>
          <p:cNvPicPr preferRelativeResize="0"/>
          <p:nvPr/>
        </p:nvPicPr>
        <p:blipFill>
          <a:blip r:embed="rId3">
            <a:alphaModFix/>
          </a:blip>
          <a:stretch>
            <a:fillRect/>
          </a:stretch>
        </p:blipFill>
        <p:spPr>
          <a:xfrm>
            <a:off x="1741313" y="2571750"/>
            <a:ext cx="5661370" cy="232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Conversion from RGB to YUV Space</a:t>
            </a:r>
            <a:endParaRPr/>
          </a:p>
        </p:txBody>
      </p:sp>
      <p:sp>
        <p:nvSpPr>
          <p:cNvPr id="87" name="Google Shape;87;p18"/>
          <p:cNvSpPr txBox="1"/>
          <p:nvPr/>
        </p:nvSpPr>
        <p:spPr>
          <a:xfrm>
            <a:off x="883225" y="1253400"/>
            <a:ext cx="739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Human eyes are more sensitive to luminescence than color. This information cannot be captured effectively in RGB space and therefore we work in the YUV space where each color corresponds to two chrominance components(U, V) and one brightness component(Y).</a:t>
            </a:r>
            <a:endParaRPr/>
          </a:p>
        </p:txBody>
      </p:sp>
      <p:pic>
        <p:nvPicPr>
          <p:cNvPr id="88" name="Google Shape;88;p18"/>
          <p:cNvPicPr preferRelativeResize="0"/>
          <p:nvPr/>
        </p:nvPicPr>
        <p:blipFill>
          <a:blip r:embed="rId3">
            <a:alphaModFix/>
          </a:blip>
          <a:stretch>
            <a:fillRect/>
          </a:stretch>
        </p:blipFill>
        <p:spPr>
          <a:xfrm>
            <a:off x="883225" y="2333650"/>
            <a:ext cx="3067050" cy="990600"/>
          </a:xfrm>
          <a:prstGeom prst="rect">
            <a:avLst/>
          </a:prstGeom>
          <a:noFill/>
          <a:ln>
            <a:noFill/>
          </a:ln>
        </p:spPr>
      </p:pic>
      <p:pic>
        <p:nvPicPr>
          <p:cNvPr id="89" name="Google Shape;89;p18"/>
          <p:cNvPicPr preferRelativeResize="0"/>
          <p:nvPr/>
        </p:nvPicPr>
        <p:blipFill>
          <a:blip r:embed="rId4">
            <a:alphaModFix/>
          </a:blip>
          <a:stretch>
            <a:fillRect/>
          </a:stretch>
        </p:blipFill>
        <p:spPr>
          <a:xfrm>
            <a:off x="4984675" y="2300100"/>
            <a:ext cx="3295650" cy="23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0" y="591350"/>
            <a:ext cx="8520600" cy="6285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300"/>
              </a:spcAft>
              <a:buNone/>
            </a:pPr>
            <a:r>
              <a:rPr lang="en-GB" sz="2600"/>
              <a:t>Extraction of Illumination Component Using Fast Guided Filter</a:t>
            </a:r>
            <a:endParaRPr/>
          </a:p>
        </p:txBody>
      </p:sp>
      <p:sp>
        <p:nvSpPr>
          <p:cNvPr id="95" name="Google Shape;95;p19"/>
          <p:cNvSpPr txBox="1"/>
          <p:nvPr/>
        </p:nvSpPr>
        <p:spPr>
          <a:xfrm>
            <a:off x="883225" y="1253400"/>
            <a:ext cx="739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need to extract the illumination component from a scene to correct the effect of uneven lighting. Many different algorithms were considered such as mean filter, gaussian filter, bilateral filter.</a:t>
            </a:r>
            <a:endParaRPr/>
          </a:p>
        </p:txBody>
      </p:sp>
      <p:pic>
        <p:nvPicPr>
          <p:cNvPr id="96" name="Google Shape;96;p19"/>
          <p:cNvPicPr preferRelativeResize="0"/>
          <p:nvPr/>
        </p:nvPicPr>
        <p:blipFill>
          <a:blip r:embed="rId3">
            <a:alphaModFix/>
          </a:blip>
          <a:stretch>
            <a:fillRect/>
          </a:stretch>
        </p:blipFill>
        <p:spPr>
          <a:xfrm>
            <a:off x="883225" y="2118250"/>
            <a:ext cx="3305175" cy="2409825"/>
          </a:xfrm>
          <a:prstGeom prst="rect">
            <a:avLst/>
          </a:prstGeom>
          <a:noFill/>
          <a:ln>
            <a:noFill/>
          </a:ln>
        </p:spPr>
      </p:pic>
      <p:pic>
        <p:nvPicPr>
          <p:cNvPr id="97" name="Google Shape;97;p19"/>
          <p:cNvPicPr preferRelativeResize="0"/>
          <p:nvPr/>
        </p:nvPicPr>
        <p:blipFill>
          <a:blip r:embed="rId4">
            <a:alphaModFix/>
          </a:blip>
          <a:stretch>
            <a:fillRect/>
          </a:stretch>
        </p:blipFill>
        <p:spPr>
          <a:xfrm>
            <a:off x="4603675" y="2263725"/>
            <a:ext cx="3676650" cy="23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Guided Filter</a:t>
            </a:r>
            <a:endParaRPr/>
          </a:p>
        </p:txBody>
      </p:sp>
      <p:sp>
        <p:nvSpPr>
          <p:cNvPr id="103" name="Google Shape;103;p20"/>
          <p:cNvSpPr txBox="1"/>
          <p:nvPr/>
        </p:nvSpPr>
        <p:spPr>
          <a:xfrm>
            <a:off x="1344300" y="1422250"/>
            <a:ext cx="6455400" cy="21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chemeClr val="dk1"/>
                </a:solidFill>
              </a:rPr>
              <a:t>Mean and gaussian filters did not do a good job of preserving the original image and using a bilateral filter for edge preservation was not computationally feasible. Finally, fast guided filter was chosen as it was both fast and edge preserving.</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Steps:</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Here for input image ‘p’, output image ‘q’ and guide ‘I’, for every pixel ‘s’ we have: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Where ‘j’ is the pixel index and ‘a</a:t>
            </a:r>
            <a:r>
              <a:rPr baseline="-25000" lang="en-GB" sz="1100">
                <a:solidFill>
                  <a:schemeClr val="dk1"/>
                </a:solidFill>
              </a:rPr>
              <a:t>s</a:t>
            </a:r>
            <a:r>
              <a:rPr lang="en-GB" sz="1100">
                <a:solidFill>
                  <a:schemeClr val="dk1"/>
                </a:solidFill>
              </a:rPr>
              <a:t>’ and ‘b</a:t>
            </a:r>
            <a:r>
              <a:rPr baseline="-25000" lang="en-GB" sz="1100">
                <a:solidFill>
                  <a:schemeClr val="dk1"/>
                </a:solidFill>
              </a:rPr>
              <a:t>s</a:t>
            </a:r>
            <a:r>
              <a:rPr lang="en-GB" sz="1100">
                <a:solidFill>
                  <a:schemeClr val="dk1"/>
                </a:solidFill>
              </a:rPr>
              <a:t>’ are linear transform factors.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04" name="Google Shape;104;p20"/>
          <p:cNvPicPr preferRelativeResize="0"/>
          <p:nvPr/>
        </p:nvPicPr>
        <p:blipFill>
          <a:blip r:embed="rId3">
            <a:alphaModFix/>
          </a:blip>
          <a:stretch>
            <a:fillRect/>
          </a:stretch>
        </p:blipFill>
        <p:spPr>
          <a:xfrm>
            <a:off x="3633788" y="2571750"/>
            <a:ext cx="1876425" cy="30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311700" y="591350"/>
            <a:ext cx="8520600" cy="628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None/>
            </a:pPr>
            <a:r>
              <a:rPr lang="en-GB" sz="2600"/>
              <a:t>Steps for Guided Filter</a:t>
            </a:r>
            <a:endParaRPr/>
          </a:p>
        </p:txBody>
      </p:sp>
      <p:sp>
        <p:nvSpPr>
          <p:cNvPr id="110" name="Google Shape;110;p21"/>
          <p:cNvSpPr txBox="1"/>
          <p:nvPr/>
        </p:nvSpPr>
        <p:spPr>
          <a:xfrm>
            <a:off x="1344300" y="1422250"/>
            <a:ext cx="6455400" cy="26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chemeClr val="dk1"/>
                </a:solidFill>
              </a:rPr>
              <a:t>The reconstruction difference between ‘p’ and ‘q’ is minimized for the following choice of ‘a’ and ‘b’:</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where sigma</a:t>
            </a:r>
            <a:r>
              <a:rPr baseline="-25000" lang="en-GB" sz="1100">
                <a:solidFill>
                  <a:schemeClr val="dk1"/>
                </a:solidFill>
              </a:rPr>
              <a:t>s</a:t>
            </a:r>
            <a:r>
              <a:rPr lang="en-GB" sz="1100">
                <a:solidFill>
                  <a:schemeClr val="dk1"/>
                </a:solidFill>
              </a:rPr>
              <a:t> and mu</a:t>
            </a:r>
            <a:r>
              <a:rPr baseline="-25000" lang="en-GB" sz="1100">
                <a:solidFill>
                  <a:schemeClr val="dk1"/>
                </a:solidFill>
              </a:rPr>
              <a:t>s</a:t>
            </a:r>
            <a:r>
              <a:rPr lang="en-GB" sz="1100">
                <a:solidFill>
                  <a:schemeClr val="dk1"/>
                </a:solidFill>
              </a:rPr>
              <a:t> are the variance and the mean value of the guided image ‘I’ within the window omega</a:t>
            </a:r>
            <a:r>
              <a:rPr baseline="-25000" lang="en-GB" sz="1100">
                <a:solidFill>
                  <a:schemeClr val="dk1"/>
                </a:solidFill>
              </a:rPr>
              <a:t>s</a:t>
            </a:r>
            <a:r>
              <a:rPr lang="en-GB" sz="1100">
                <a:solidFill>
                  <a:schemeClr val="dk1"/>
                </a:solidFill>
              </a:rPr>
              <a:t>, respectively; </a:t>
            </a:r>
            <a:endParaRPr sz="1100">
              <a:solidFill>
                <a:schemeClr val="dk1"/>
              </a:solidFill>
            </a:endParaRPr>
          </a:p>
          <a:p>
            <a:pPr indent="0" lvl="0" marL="0" rtl="0" algn="l">
              <a:lnSpc>
                <a:spcPct val="115000"/>
              </a:lnSpc>
              <a:spcBef>
                <a:spcPts val="0"/>
              </a:spcBef>
              <a:spcAft>
                <a:spcPts val="0"/>
              </a:spcAft>
              <a:buNone/>
            </a:pPr>
            <a:r>
              <a:rPr lang="en-GB" sz="1100">
                <a:solidFill>
                  <a:schemeClr val="dk1"/>
                </a:solidFill>
              </a:rPr>
              <a:t>‘ξ’ is a parameter that controls the degree of smoothness of the filter. |ω| the pixel number of ‘s’; and ‘p</a:t>
            </a:r>
            <a:r>
              <a:rPr baseline="-25000" lang="en-GB" sz="1100">
                <a:solidFill>
                  <a:schemeClr val="dk1"/>
                </a:solidFill>
              </a:rPr>
              <a:t>s</a:t>
            </a:r>
            <a:r>
              <a:rPr lang="en-GB" sz="1100">
                <a:solidFill>
                  <a:schemeClr val="dk1"/>
                </a:solidFill>
              </a:rPr>
              <a:t>’ is the mean value of the input image ‘p’.</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11" name="Google Shape;111;p21"/>
          <p:cNvPicPr preferRelativeResize="0"/>
          <p:nvPr/>
        </p:nvPicPr>
        <p:blipFill>
          <a:blip r:embed="rId3">
            <a:alphaModFix/>
          </a:blip>
          <a:stretch>
            <a:fillRect/>
          </a:stretch>
        </p:blipFill>
        <p:spPr>
          <a:xfrm>
            <a:off x="3471000" y="1776375"/>
            <a:ext cx="1771650" cy="104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