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Montserrat"/>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162039-4FB4-46C8-AED4-CC365AFD864F}">
  <a:tblStyle styleId="{46162039-4FB4-46C8-AED4-CC365AFD864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Montserrat-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italic.fntdata"/><Relationship Id="rId12" Type="http://schemas.openxmlformats.org/officeDocument/2006/relationships/slide" Target="slides/slide6.xml"/><Relationship Id="rId34" Type="http://schemas.openxmlformats.org/officeDocument/2006/relationships/font" Target="fonts/Montserrat-bold.fntdata"/><Relationship Id="rId15" Type="http://schemas.openxmlformats.org/officeDocument/2006/relationships/slide" Target="slides/slide9.xml"/><Relationship Id="rId37" Type="http://schemas.openxmlformats.org/officeDocument/2006/relationships/font" Target="fonts/Lato-regular.fntdata"/><Relationship Id="rId14" Type="http://schemas.openxmlformats.org/officeDocument/2006/relationships/slide" Target="slides/slide8.xml"/><Relationship Id="rId36" Type="http://schemas.openxmlformats.org/officeDocument/2006/relationships/font" Target="fonts/Montserrat-boldItalic.fntdata"/><Relationship Id="rId17" Type="http://schemas.openxmlformats.org/officeDocument/2006/relationships/slide" Target="slides/slide11.xml"/><Relationship Id="rId39" Type="http://schemas.openxmlformats.org/officeDocument/2006/relationships/font" Target="fonts/Lato-italic.fntdata"/><Relationship Id="rId16" Type="http://schemas.openxmlformats.org/officeDocument/2006/relationships/slide" Target="slides/slide10.xml"/><Relationship Id="rId38" Type="http://schemas.openxmlformats.org/officeDocument/2006/relationships/font" Target="fonts/La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2494e1621_0_1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2494e1621_0_1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2494e1621_0_1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2494e1621_0_1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2494e1621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2494e1621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2494e1621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2494e1621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2494e1621_0_1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2494e1621_0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3f454d5b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3f454d5b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b4a0228e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1b4a0228e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2494e1621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2494e1621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2494e1621_0_1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2494e1621_0_1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2494e1621_0_1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2494e1621_0_1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2494e162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2494e162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2494e1621_0_1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2494e1621_0_1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22494e1621_0_1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22494e1621_0_1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22494e1621_0_1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22494e1621_0_1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2494e1621_0_1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22494e1621_0_1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2662e213f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2662e213f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2494e1621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22494e1621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b4a0228e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1b4a0228e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2494e1621_0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2494e1621_0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662e213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662e213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2494e1621_0_1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2494e1621_0_1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2494e1621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2494e1621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b4a0228e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1b4a0228e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2494e1621_0_1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2494e1621_0_1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2494e1621_0_1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2494e1621_0_1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b="1" lang="en-GB" sz="3690"/>
              <a:t>Measure Text Fluency</a:t>
            </a:r>
            <a:endParaRPr b="1" sz="3690"/>
          </a:p>
          <a:p>
            <a:pPr indent="0" lvl="0" marL="0" rtl="0" algn="l">
              <a:lnSpc>
                <a:spcPct val="115000"/>
              </a:lnSpc>
              <a:spcBef>
                <a:spcPts val="1200"/>
              </a:spcBef>
              <a:spcAft>
                <a:spcPts val="0"/>
              </a:spcAft>
              <a:buSzPts val="990"/>
              <a:buNone/>
            </a:pPr>
            <a:r>
              <a:t/>
            </a:r>
            <a:endParaRPr b="1" sz="3690"/>
          </a:p>
          <a:p>
            <a:pPr indent="0" lvl="0" marL="0" rtl="0" algn="l">
              <a:spcBef>
                <a:spcPts val="1200"/>
              </a:spcBef>
              <a:spcAft>
                <a:spcPts val="0"/>
              </a:spcAft>
              <a:buSzPts val="990"/>
              <a:buNone/>
            </a:pPr>
            <a:r>
              <a:t/>
            </a:r>
            <a:endParaRPr sz="5180"/>
          </a:p>
        </p:txBody>
      </p:sp>
      <p:sp>
        <p:nvSpPr>
          <p:cNvPr id="135" name="Google Shape;135;p13"/>
          <p:cNvSpPr txBox="1"/>
          <p:nvPr>
            <p:ph idx="1" type="subTitle"/>
          </p:nvPr>
        </p:nvSpPr>
        <p:spPr>
          <a:xfrm>
            <a:off x="5083950" y="3313325"/>
            <a:ext cx="3470700" cy="5061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1200"/>
              </a:spcBef>
              <a:spcAft>
                <a:spcPts val="1200"/>
              </a:spcAft>
              <a:buNone/>
            </a:pPr>
            <a:r>
              <a:rPr lang="en-GB" sz="2300"/>
              <a:t>Team 8 : NLP Rookies</a:t>
            </a:r>
            <a:endParaRPr sz="3700"/>
          </a:p>
        </p:txBody>
      </p:sp>
      <p:sp>
        <p:nvSpPr>
          <p:cNvPr id="136" name="Google Shape;136;p13"/>
          <p:cNvSpPr txBox="1"/>
          <p:nvPr/>
        </p:nvSpPr>
        <p:spPr>
          <a:xfrm>
            <a:off x="5239275" y="3975450"/>
            <a:ext cx="3662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Ritabrata Podder</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Anandhini</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Arshad Mohammed</a:t>
            </a:r>
            <a:endParaRPr>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idx="1" type="body"/>
          </p:nvPr>
        </p:nvSpPr>
        <p:spPr>
          <a:xfrm>
            <a:off x="1297500" y="114150"/>
            <a:ext cx="7038900" cy="4364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i="1" lang="en-GB" sz="1350">
                <a:latin typeface="Arial"/>
                <a:ea typeface="Arial"/>
                <a:cs typeface="Arial"/>
                <a:sym typeface="Arial"/>
              </a:rPr>
              <a:t>III. </a:t>
            </a:r>
            <a:r>
              <a:rPr b="1" i="1" lang="en-GB" sz="1350" u="sng">
                <a:latin typeface="Arial"/>
                <a:ea typeface="Arial"/>
                <a:cs typeface="Arial"/>
                <a:sym typeface="Arial"/>
              </a:rPr>
              <a:t>Coleman-Liau index:</a:t>
            </a:r>
            <a:endParaRPr b="1" i="1" sz="1350" u="sng">
              <a:latin typeface="Arial"/>
              <a:ea typeface="Arial"/>
              <a:cs typeface="Arial"/>
              <a:sym typeface="Arial"/>
            </a:endParaRPr>
          </a:p>
          <a:p>
            <a:pPr indent="0" lvl="0" marL="0" rtl="0" algn="l">
              <a:spcBef>
                <a:spcPts val="1200"/>
              </a:spcBef>
              <a:spcAft>
                <a:spcPts val="0"/>
              </a:spcAft>
              <a:buNone/>
            </a:pPr>
            <a:r>
              <a:t/>
            </a:r>
            <a:endParaRPr b="1" i="1" sz="1350" u="sng">
              <a:latin typeface="Arial"/>
              <a:ea typeface="Arial"/>
              <a:cs typeface="Arial"/>
              <a:sym typeface="Arial"/>
            </a:endParaRPr>
          </a:p>
          <a:p>
            <a:pPr indent="0" lvl="0" marL="0" rtl="0" algn="l">
              <a:spcBef>
                <a:spcPts val="1200"/>
              </a:spcBef>
              <a:spcAft>
                <a:spcPts val="0"/>
              </a:spcAft>
              <a:buNone/>
            </a:pPr>
            <a:r>
              <a:t/>
            </a:r>
            <a:endParaRPr b="1" i="1" sz="1350" u="sng">
              <a:latin typeface="Arial"/>
              <a:ea typeface="Arial"/>
              <a:cs typeface="Arial"/>
              <a:sym typeface="Arial"/>
            </a:endParaRPr>
          </a:p>
          <a:p>
            <a:pPr indent="0" lvl="0" marL="0" rtl="0" algn="l">
              <a:spcBef>
                <a:spcPts val="1200"/>
              </a:spcBef>
              <a:spcAft>
                <a:spcPts val="0"/>
              </a:spcAft>
              <a:buNone/>
            </a:pPr>
            <a:r>
              <a:rPr i="1" lang="en-GB" sz="1350">
                <a:latin typeface="Arial"/>
                <a:ea typeface="Arial"/>
                <a:cs typeface="Arial"/>
                <a:sym typeface="Arial"/>
              </a:rPr>
              <a:t>L</a:t>
            </a:r>
            <a:r>
              <a:rPr lang="en-GB" sz="1350">
                <a:latin typeface="Arial"/>
                <a:ea typeface="Arial"/>
                <a:cs typeface="Arial"/>
                <a:sym typeface="Arial"/>
              </a:rPr>
              <a:t> is the average number of letters per 100 words and </a:t>
            </a:r>
            <a:r>
              <a:rPr i="1" lang="en-GB" sz="1350">
                <a:latin typeface="Arial"/>
                <a:ea typeface="Arial"/>
                <a:cs typeface="Arial"/>
                <a:sym typeface="Arial"/>
              </a:rPr>
              <a:t>S</a:t>
            </a:r>
            <a:r>
              <a:rPr lang="en-GB" sz="1350">
                <a:latin typeface="Arial"/>
                <a:ea typeface="Arial"/>
                <a:cs typeface="Arial"/>
                <a:sym typeface="Arial"/>
              </a:rPr>
              <a:t> is the average number of sentences per 100 words.</a:t>
            </a:r>
            <a:endParaRPr sz="1350">
              <a:latin typeface="Arial"/>
              <a:ea typeface="Arial"/>
              <a:cs typeface="Arial"/>
              <a:sym typeface="Arial"/>
            </a:endParaRPr>
          </a:p>
          <a:p>
            <a:pPr indent="0" lvl="0" marL="0" rtl="0" algn="l">
              <a:spcBef>
                <a:spcPts val="1200"/>
              </a:spcBef>
              <a:spcAft>
                <a:spcPts val="0"/>
              </a:spcAft>
              <a:buNone/>
            </a:pPr>
            <a:r>
              <a:t/>
            </a:r>
            <a:endParaRPr sz="1350">
              <a:latin typeface="Arial"/>
              <a:ea typeface="Arial"/>
              <a:cs typeface="Arial"/>
              <a:sym typeface="Arial"/>
            </a:endParaRPr>
          </a:p>
          <a:p>
            <a:pPr indent="0" lvl="0" marL="0" rtl="0" algn="l">
              <a:spcBef>
                <a:spcPts val="1200"/>
              </a:spcBef>
              <a:spcAft>
                <a:spcPts val="0"/>
              </a:spcAft>
              <a:buNone/>
            </a:pPr>
            <a:r>
              <a:rPr b="1" i="1" lang="en-GB" sz="1350">
                <a:latin typeface="Arial"/>
                <a:ea typeface="Arial"/>
                <a:cs typeface="Arial"/>
                <a:sym typeface="Arial"/>
              </a:rPr>
              <a:t>IV. </a:t>
            </a:r>
            <a:r>
              <a:rPr b="1" i="1" lang="en-GB" sz="1350" u="sng">
                <a:latin typeface="Arial"/>
                <a:ea typeface="Arial"/>
                <a:cs typeface="Arial"/>
                <a:sym typeface="Arial"/>
              </a:rPr>
              <a:t>Linsear write formula:</a:t>
            </a:r>
            <a:endParaRPr b="1" i="1" sz="1350" u="sng">
              <a:latin typeface="Arial"/>
              <a:ea typeface="Arial"/>
              <a:cs typeface="Arial"/>
              <a:sym typeface="Arial"/>
            </a:endParaRPr>
          </a:p>
          <a:p>
            <a:pPr indent="0" lvl="0" marL="0" rtl="0" algn="l">
              <a:spcBef>
                <a:spcPts val="1200"/>
              </a:spcBef>
              <a:spcAft>
                <a:spcPts val="0"/>
              </a:spcAft>
              <a:buNone/>
            </a:pPr>
            <a:r>
              <a:rPr lang="en-GB" sz="1350">
                <a:latin typeface="Arial"/>
                <a:ea typeface="Arial"/>
                <a:cs typeface="Arial"/>
                <a:sym typeface="Arial"/>
              </a:rPr>
              <a:t>The standard Linsear Write metric </a:t>
            </a:r>
            <a:r>
              <a:rPr i="1" lang="en-GB" sz="1350">
                <a:latin typeface="Arial"/>
                <a:ea typeface="Arial"/>
                <a:cs typeface="Arial"/>
                <a:sym typeface="Arial"/>
              </a:rPr>
              <a:t>Lw</a:t>
            </a:r>
            <a:r>
              <a:rPr lang="en-GB" sz="1350">
                <a:latin typeface="Arial"/>
                <a:ea typeface="Arial"/>
                <a:cs typeface="Arial"/>
                <a:sym typeface="Arial"/>
              </a:rPr>
              <a:t> runs on a 100-word sample:</a:t>
            </a:r>
            <a:endParaRPr baseline="30000" sz="1700">
              <a:latin typeface="Arial"/>
              <a:ea typeface="Arial"/>
              <a:cs typeface="Arial"/>
              <a:sym typeface="Arial"/>
            </a:endParaRPr>
          </a:p>
          <a:p>
            <a:pPr indent="-314325" lvl="0" marL="901700" rtl="0" algn="l">
              <a:spcBef>
                <a:spcPts val="1200"/>
              </a:spcBef>
              <a:spcAft>
                <a:spcPts val="0"/>
              </a:spcAft>
              <a:buClr>
                <a:schemeClr val="lt1"/>
              </a:buClr>
              <a:buSzPts val="1350"/>
              <a:buFont typeface="Arial"/>
              <a:buAutoNum type="arabicPeriod"/>
            </a:pPr>
            <a:r>
              <a:rPr lang="en-GB" sz="1350">
                <a:latin typeface="Arial"/>
                <a:ea typeface="Arial"/>
                <a:cs typeface="Arial"/>
                <a:sym typeface="Arial"/>
              </a:rPr>
              <a:t>For each "easy word", defined as words with 2 syllables or less, add 1 point.</a:t>
            </a:r>
            <a:endParaRPr sz="1350">
              <a:latin typeface="Arial"/>
              <a:ea typeface="Arial"/>
              <a:cs typeface="Arial"/>
              <a:sym typeface="Arial"/>
            </a:endParaRPr>
          </a:p>
          <a:p>
            <a:pPr indent="-314325" lvl="0" marL="901700" rtl="0" algn="l">
              <a:spcBef>
                <a:spcPts val="0"/>
              </a:spcBef>
              <a:spcAft>
                <a:spcPts val="0"/>
              </a:spcAft>
              <a:buClr>
                <a:schemeClr val="lt1"/>
              </a:buClr>
              <a:buSzPts val="1350"/>
              <a:buFont typeface="Arial"/>
              <a:buAutoNum type="arabicPeriod"/>
            </a:pPr>
            <a:r>
              <a:rPr lang="en-GB" sz="1350">
                <a:latin typeface="Arial"/>
                <a:ea typeface="Arial"/>
                <a:cs typeface="Arial"/>
                <a:sym typeface="Arial"/>
              </a:rPr>
              <a:t>For each "hard word", defined as words with 3 syllables or more, add 3 points.</a:t>
            </a:r>
            <a:endParaRPr sz="1350">
              <a:latin typeface="Arial"/>
              <a:ea typeface="Arial"/>
              <a:cs typeface="Arial"/>
              <a:sym typeface="Arial"/>
            </a:endParaRPr>
          </a:p>
          <a:p>
            <a:pPr indent="-314325" lvl="0" marL="901700" rtl="0" algn="l">
              <a:spcBef>
                <a:spcPts val="0"/>
              </a:spcBef>
              <a:spcAft>
                <a:spcPts val="0"/>
              </a:spcAft>
              <a:buClr>
                <a:schemeClr val="lt1"/>
              </a:buClr>
              <a:buSzPts val="1350"/>
              <a:buFont typeface="Arial"/>
              <a:buAutoNum type="arabicPeriod"/>
            </a:pPr>
            <a:r>
              <a:rPr lang="en-GB" sz="1350">
                <a:latin typeface="Arial"/>
                <a:ea typeface="Arial"/>
                <a:cs typeface="Arial"/>
                <a:sym typeface="Arial"/>
              </a:rPr>
              <a:t>Divide the points by the number of sentences in the 100-word sample.</a:t>
            </a:r>
            <a:endParaRPr sz="1350">
              <a:latin typeface="Arial"/>
              <a:ea typeface="Arial"/>
              <a:cs typeface="Arial"/>
              <a:sym typeface="Arial"/>
            </a:endParaRPr>
          </a:p>
          <a:p>
            <a:pPr indent="-314325" lvl="0" marL="901700" rtl="0" algn="l">
              <a:spcBef>
                <a:spcPts val="0"/>
              </a:spcBef>
              <a:spcAft>
                <a:spcPts val="0"/>
              </a:spcAft>
              <a:buClr>
                <a:schemeClr val="lt1"/>
              </a:buClr>
              <a:buSzPts val="1350"/>
              <a:buFont typeface="Arial"/>
              <a:buAutoNum type="arabicPeriod"/>
            </a:pPr>
            <a:r>
              <a:rPr lang="en-GB" sz="1350">
                <a:latin typeface="Arial"/>
                <a:ea typeface="Arial"/>
                <a:cs typeface="Arial"/>
                <a:sym typeface="Arial"/>
              </a:rPr>
              <a:t>Adjust the provisional result </a:t>
            </a:r>
            <a:r>
              <a:rPr i="1" lang="en-GB" sz="1350">
                <a:latin typeface="Arial"/>
                <a:ea typeface="Arial"/>
                <a:cs typeface="Arial"/>
                <a:sym typeface="Arial"/>
              </a:rPr>
              <a:t>r</a:t>
            </a:r>
            <a:r>
              <a:rPr lang="en-GB" sz="1350">
                <a:latin typeface="Arial"/>
                <a:ea typeface="Arial"/>
                <a:cs typeface="Arial"/>
                <a:sym typeface="Arial"/>
              </a:rPr>
              <a:t>:</a:t>
            </a:r>
            <a:endParaRPr sz="1350">
              <a:latin typeface="Arial"/>
              <a:ea typeface="Arial"/>
              <a:cs typeface="Arial"/>
              <a:sym typeface="Arial"/>
            </a:endParaRPr>
          </a:p>
          <a:p>
            <a:pPr indent="-314325" lvl="1" marL="1574800" rtl="0" algn="l">
              <a:spcBef>
                <a:spcPts val="0"/>
              </a:spcBef>
              <a:spcAft>
                <a:spcPts val="0"/>
              </a:spcAft>
              <a:buClr>
                <a:schemeClr val="lt1"/>
              </a:buClr>
              <a:buSzPts val="1350"/>
              <a:buFont typeface="Arial"/>
              <a:buChar char="○"/>
            </a:pPr>
            <a:r>
              <a:rPr lang="en-GB" sz="1350">
                <a:latin typeface="Arial"/>
                <a:ea typeface="Arial"/>
                <a:cs typeface="Arial"/>
                <a:sym typeface="Arial"/>
              </a:rPr>
              <a:t>If </a:t>
            </a:r>
            <a:r>
              <a:rPr i="1" lang="en-GB" sz="1350">
                <a:latin typeface="Arial"/>
                <a:ea typeface="Arial"/>
                <a:cs typeface="Arial"/>
                <a:sym typeface="Arial"/>
              </a:rPr>
              <a:t>r</a:t>
            </a:r>
            <a:r>
              <a:rPr lang="en-GB" sz="1350">
                <a:latin typeface="Arial"/>
                <a:ea typeface="Arial"/>
                <a:cs typeface="Arial"/>
                <a:sym typeface="Arial"/>
              </a:rPr>
              <a:t> &gt; 20, </a:t>
            </a:r>
            <a:r>
              <a:rPr i="1" lang="en-GB" sz="1350">
                <a:latin typeface="Arial"/>
                <a:ea typeface="Arial"/>
                <a:cs typeface="Arial"/>
                <a:sym typeface="Arial"/>
              </a:rPr>
              <a:t>Lw</a:t>
            </a:r>
            <a:r>
              <a:rPr lang="en-GB" sz="1350">
                <a:latin typeface="Arial"/>
                <a:ea typeface="Arial"/>
                <a:cs typeface="Arial"/>
                <a:sym typeface="Arial"/>
              </a:rPr>
              <a:t> = </a:t>
            </a:r>
            <a:r>
              <a:rPr i="1" lang="en-GB" sz="1350">
                <a:latin typeface="Arial"/>
                <a:ea typeface="Arial"/>
                <a:cs typeface="Arial"/>
                <a:sym typeface="Arial"/>
              </a:rPr>
              <a:t>r</a:t>
            </a:r>
            <a:r>
              <a:rPr lang="en-GB" sz="1350">
                <a:latin typeface="Arial"/>
                <a:ea typeface="Arial"/>
                <a:cs typeface="Arial"/>
                <a:sym typeface="Arial"/>
              </a:rPr>
              <a:t> / 2.</a:t>
            </a:r>
            <a:endParaRPr sz="1350">
              <a:latin typeface="Arial"/>
              <a:ea typeface="Arial"/>
              <a:cs typeface="Arial"/>
              <a:sym typeface="Arial"/>
            </a:endParaRPr>
          </a:p>
          <a:p>
            <a:pPr indent="-314325" lvl="1" marL="1574800" rtl="0" algn="l">
              <a:spcBef>
                <a:spcPts val="0"/>
              </a:spcBef>
              <a:spcAft>
                <a:spcPts val="0"/>
              </a:spcAft>
              <a:buClr>
                <a:schemeClr val="lt1"/>
              </a:buClr>
              <a:buSzPts val="1350"/>
              <a:buFont typeface="Arial"/>
              <a:buChar char="○"/>
            </a:pPr>
            <a:r>
              <a:rPr lang="en-GB" sz="1350">
                <a:latin typeface="Arial"/>
                <a:ea typeface="Arial"/>
                <a:cs typeface="Arial"/>
                <a:sym typeface="Arial"/>
              </a:rPr>
              <a:t>If </a:t>
            </a:r>
            <a:r>
              <a:rPr i="1" lang="en-GB" sz="1350">
                <a:latin typeface="Arial"/>
                <a:ea typeface="Arial"/>
                <a:cs typeface="Arial"/>
                <a:sym typeface="Arial"/>
              </a:rPr>
              <a:t>r</a:t>
            </a:r>
            <a:r>
              <a:rPr lang="en-GB" sz="1350">
                <a:latin typeface="Arial"/>
                <a:ea typeface="Arial"/>
                <a:cs typeface="Arial"/>
                <a:sym typeface="Arial"/>
              </a:rPr>
              <a:t> ≤ 20, </a:t>
            </a:r>
            <a:r>
              <a:rPr i="1" lang="en-GB" sz="1350">
                <a:latin typeface="Arial"/>
                <a:ea typeface="Arial"/>
                <a:cs typeface="Arial"/>
                <a:sym typeface="Arial"/>
              </a:rPr>
              <a:t>Lw</a:t>
            </a:r>
            <a:r>
              <a:rPr lang="en-GB" sz="1350">
                <a:latin typeface="Arial"/>
                <a:ea typeface="Arial"/>
                <a:cs typeface="Arial"/>
                <a:sym typeface="Arial"/>
              </a:rPr>
              <a:t> = </a:t>
            </a:r>
            <a:r>
              <a:rPr i="1" lang="en-GB" sz="1350">
                <a:latin typeface="Arial"/>
                <a:ea typeface="Arial"/>
                <a:cs typeface="Arial"/>
                <a:sym typeface="Arial"/>
              </a:rPr>
              <a:t>r</a:t>
            </a:r>
            <a:r>
              <a:rPr lang="en-GB" sz="1350">
                <a:latin typeface="Arial"/>
                <a:ea typeface="Arial"/>
                <a:cs typeface="Arial"/>
                <a:sym typeface="Arial"/>
              </a:rPr>
              <a:t> / 2 - 1.</a:t>
            </a:r>
            <a:endParaRPr sz="1350">
              <a:latin typeface="Arial"/>
              <a:ea typeface="Arial"/>
              <a:cs typeface="Arial"/>
              <a:sym typeface="Arial"/>
            </a:endParaRPr>
          </a:p>
          <a:p>
            <a:pPr indent="0" lvl="0" marL="0" rtl="0" algn="l">
              <a:spcBef>
                <a:spcPts val="1200"/>
              </a:spcBef>
              <a:spcAft>
                <a:spcPts val="1200"/>
              </a:spcAft>
              <a:buNone/>
            </a:pPr>
            <a:r>
              <a:t/>
            </a:r>
            <a:endParaRPr b="1" i="1" sz="1350" u="sng">
              <a:latin typeface="Arial"/>
              <a:ea typeface="Arial"/>
              <a:cs typeface="Arial"/>
              <a:sym typeface="Arial"/>
            </a:endParaRPr>
          </a:p>
        </p:txBody>
      </p:sp>
      <p:pic>
        <p:nvPicPr>
          <p:cNvPr id="193" name="Google Shape;193;p22"/>
          <p:cNvPicPr preferRelativeResize="0"/>
          <p:nvPr/>
        </p:nvPicPr>
        <p:blipFill>
          <a:blip r:embed="rId3">
            <a:alphaModFix/>
          </a:blip>
          <a:stretch>
            <a:fillRect/>
          </a:stretch>
        </p:blipFill>
        <p:spPr>
          <a:xfrm>
            <a:off x="2574725" y="688000"/>
            <a:ext cx="2929425" cy="357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idx="1" type="body"/>
          </p:nvPr>
        </p:nvSpPr>
        <p:spPr>
          <a:xfrm>
            <a:off x="1297500" y="88775"/>
            <a:ext cx="7038900" cy="4389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b="1" i="1" sz="1650" u="sng">
              <a:latin typeface="Arial"/>
              <a:ea typeface="Arial"/>
              <a:cs typeface="Arial"/>
              <a:sym typeface="Arial"/>
            </a:endParaRPr>
          </a:p>
          <a:p>
            <a:pPr indent="0" lvl="0" marL="0" rtl="0" algn="l">
              <a:spcBef>
                <a:spcPts val="1200"/>
              </a:spcBef>
              <a:spcAft>
                <a:spcPts val="0"/>
              </a:spcAft>
              <a:buNone/>
            </a:pPr>
            <a:r>
              <a:rPr b="1" i="1" lang="en-GB" sz="1650">
                <a:latin typeface="Arial"/>
                <a:ea typeface="Arial"/>
                <a:cs typeface="Arial"/>
                <a:sym typeface="Arial"/>
              </a:rPr>
              <a:t>V. </a:t>
            </a:r>
            <a:r>
              <a:rPr b="1" i="1" lang="en-GB" sz="1650" u="sng">
                <a:latin typeface="Arial"/>
                <a:ea typeface="Arial"/>
                <a:cs typeface="Arial"/>
                <a:sym typeface="Arial"/>
              </a:rPr>
              <a:t>Gunning fog index:</a:t>
            </a:r>
            <a:endParaRPr b="1" i="1" sz="1650" u="sng">
              <a:latin typeface="Arial"/>
              <a:ea typeface="Arial"/>
              <a:cs typeface="Arial"/>
              <a:sym typeface="Arial"/>
            </a:endParaRPr>
          </a:p>
          <a:p>
            <a:pPr indent="-320675" lvl="0" marL="457200" rtl="0" algn="l">
              <a:spcBef>
                <a:spcPts val="1200"/>
              </a:spcBef>
              <a:spcAft>
                <a:spcPts val="0"/>
              </a:spcAft>
              <a:buSzPts val="1450"/>
              <a:buFont typeface="Arial"/>
              <a:buAutoNum type="arabicPeriod"/>
            </a:pPr>
            <a:r>
              <a:rPr lang="en-GB" sz="1450">
                <a:latin typeface="Arial"/>
                <a:ea typeface="Arial"/>
                <a:cs typeface="Arial"/>
                <a:sym typeface="Arial"/>
              </a:rPr>
              <a:t>Select a passage (such as one or more full paragraphs) of around 100 words. Do not omit any sentences;</a:t>
            </a:r>
            <a:endParaRPr sz="1450">
              <a:latin typeface="Arial"/>
              <a:ea typeface="Arial"/>
              <a:cs typeface="Arial"/>
              <a:sym typeface="Arial"/>
            </a:endParaRPr>
          </a:p>
          <a:p>
            <a:pPr indent="-320675" lvl="0" marL="457200" rtl="0" algn="l">
              <a:spcBef>
                <a:spcPts val="0"/>
              </a:spcBef>
              <a:spcAft>
                <a:spcPts val="0"/>
              </a:spcAft>
              <a:buSzPts val="1450"/>
              <a:buFont typeface="Arial"/>
              <a:buAutoNum type="arabicPeriod"/>
            </a:pPr>
            <a:r>
              <a:rPr lang="en-GB" sz="1450">
                <a:latin typeface="Arial"/>
                <a:ea typeface="Arial"/>
                <a:cs typeface="Arial"/>
                <a:sym typeface="Arial"/>
              </a:rPr>
              <a:t>Determine the average sentence length. (Divide the number of words by the number of sentences.);</a:t>
            </a:r>
            <a:endParaRPr sz="1450">
              <a:latin typeface="Arial"/>
              <a:ea typeface="Arial"/>
              <a:cs typeface="Arial"/>
              <a:sym typeface="Arial"/>
            </a:endParaRPr>
          </a:p>
          <a:p>
            <a:pPr indent="-320675" lvl="0" marL="457200" rtl="0" algn="l">
              <a:spcBef>
                <a:spcPts val="0"/>
              </a:spcBef>
              <a:spcAft>
                <a:spcPts val="0"/>
              </a:spcAft>
              <a:buSzPts val="1450"/>
              <a:buFont typeface="Arial"/>
              <a:buAutoNum type="arabicPeriod"/>
            </a:pPr>
            <a:r>
              <a:rPr lang="en-GB" sz="1450">
                <a:latin typeface="Arial"/>
                <a:ea typeface="Arial"/>
                <a:cs typeface="Arial"/>
                <a:sym typeface="Arial"/>
              </a:rPr>
              <a:t>Count the "complex" words consisting of three or more syllables. Do not include proper nouns, familiar jargon, or compound words.</a:t>
            </a:r>
            <a:endParaRPr sz="1450">
              <a:latin typeface="Arial"/>
              <a:ea typeface="Arial"/>
              <a:cs typeface="Arial"/>
              <a:sym typeface="Arial"/>
            </a:endParaRPr>
          </a:p>
          <a:p>
            <a:pPr indent="-320675" lvl="0" marL="457200" rtl="0" algn="l">
              <a:spcBef>
                <a:spcPts val="0"/>
              </a:spcBef>
              <a:spcAft>
                <a:spcPts val="0"/>
              </a:spcAft>
              <a:buSzPts val="1450"/>
              <a:buFont typeface="Arial"/>
              <a:buAutoNum type="arabicPeriod"/>
            </a:pPr>
            <a:r>
              <a:rPr lang="en-GB" sz="1450">
                <a:latin typeface="Arial"/>
                <a:ea typeface="Arial"/>
                <a:cs typeface="Arial"/>
                <a:sym typeface="Arial"/>
              </a:rPr>
              <a:t>Add the average sentence length and the percentage of complex words</a:t>
            </a:r>
            <a:endParaRPr sz="1450">
              <a:latin typeface="Arial"/>
              <a:ea typeface="Arial"/>
              <a:cs typeface="Arial"/>
              <a:sym typeface="Arial"/>
            </a:endParaRPr>
          </a:p>
          <a:p>
            <a:pPr indent="-320675" lvl="0" marL="457200" rtl="0" algn="l">
              <a:spcBef>
                <a:spcPts val="0"/>
              </a:spcBef>
              <a:spcAft>
                <a:spcPts val="0"/>
              </a:spcAft>
              <a:buSzPts val="1450"/>
              <a:buFont typeface="Arial"/>
              <a:buAutoNum type="arabicPeriod"/>
            </a:pPr>
            <a:r>
              <a:rPr lang="en-GB" sz="1450">
                <a:latin typeface="Arial"/>
                <a:ea typeface="Arial"/>
                <a:cs typeface="Arial"/>
                <a:sym typeface="Arial"/>
              </a:rPr>
              <a:t>Multiply result by 0.4</a:t>
            </a:r>
            <a:endParaRPr sz="1700"/>
          </a:p>
        </p:txBody>
      </p:sp>
      <p:pic>
        <p:nvPicPr>
          <p:cNvPr id="199" name="Google Shape;199;p23"/>
          <p:cNvPicPr preferRelativeResize="0"/>
          <p:nvPr/>
        </p:nvPicPr>
        <p:blipFill>
          <a:blip r:embed="rId3">
            <a:alphaModFix/>
          </a:blip>
          <a:stretch>
            <a:fillRect/>
          </a:stretch>
        </p:blipFill>
        <p:spPr>
          <a:xfrm>
            <a:off x="2961111" y="3705425"/>
            <a:ext cx="4187225" cy="68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Arial"/>
                <a:ea typeface="Arial"/>
                <a:cs typeface="Arial"/>
                <a:sym typeface="Arial"/>
              </a:rPr>
              <a:t>S</a:t>
            </a:r>
            <a:r>
              <a:rPr lang="en-GB">
                <a:latin typeface="Arial"/>
                <a:ea typeface="Arial"/>
                <a:cs typeface="Arial"/>
                <a:sym typeface="Arial"/>
              </a:rPr>
              <a:t>ample output for readability</a:t>
            </a:r>
            <a:endParaRPr>
              <a:latin typeface="Arial"/>
              <a:ea typeface="Arial"/>
              <a:cs typeface="Arial"/>
              <a:sym typeface="Arial"/>
            </a:endParaRPr>
          </a:p>
        </p:txBody>
      </p:sp>
      <p:pic>
        <p:nvPicPr>
          <p:cNvPr id="205" name="Google Shape;205;p24"/>
          <p:cNvPicPr preferRelativeResize="0"/>
          <p:nvPr/>
        </p:nvPicPr>
        <p:blipFill rotWithShape="1">
          <a:blip r:embed="rId3">
            <a:alphaModFix/>
          </a:blip>
          <a:srcRect b="0" l="0" r="10698" t="0"/>
          <a:stretch/>
        </p:blipFill>
        <p:spPr>
          <a:xfrm>
            <a:off x="767650" y="1267725"/>
            <a:ext cx="7608700" cy="2608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b="1" lang="en-GB" sz="2060">
                <a:latin typeface="Arial"/>
                <a:ea typeface="Arial"/>
                <a:cs typeface="Arial"/>
                <a:sym typeface="Arial"/>
              </a:rPr>
              <a:t>2. Usage of Statistical N-gram LM</a:t>
            </a:r>
            <a:endParaRPr b="1" sz="2060">
              <a:latin typeface="Arial"/>
              <a:ea typeface="Arial"/>
              <a:cs typeface="Arial"/>
              <a:sym typeface="Arial"/>
            </a:endParaRPr>
          </a:p>
          <a:p>
            <a:pPr indent="0" lvl="0" marL="0" rtl="0" algn="l">
              <a:spcBef>
                <a:spcPts val="1200"/>
              </a:spcBef>
              <a:spcAft>
                <a:spcPts val="0"/>
              </a:spcAft>
              <a:buSzPts val="990"/>
              <a:buNone/>
            </a:pPr>
            <a:r>
              <a:t/>
            </a:r>
            <a:endParaRPr sz="2960">
              <a:latin typeface="Arial"/>
              <a:ea typeface="Arial"/>
              <a:cs typeface="Arial"/>
              <a:sym typeface="Arial"/>
            </a:endParaRPr>
          </a:p>
        </p:txBody>
      </p:sp>
      <p:sp>
        <p:nvSpPr>
          <p:cNvPr id="211" name="Google Shape;211;p25"/>
          <p:cNvSpPr txBox="1"/>
          <p:nvPr>
            <p:ph idx="1" type="body"/>
          </p:nvPr>
        </p:nvSpPr>
        <p:spPr>
          <a:xfrm>
            <a:off x="1297500" y="1250500"/>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400">
                <a:latin typeface="Arial"/>
                <a:ea typeface="Arial"/>
                <a:cs typeface="Arial"/>
                <a:sym typeface="Arial"/>
              </a:rPr>
              <a:t>IDEA: </a:t>
            </a:r>
            <a:r>
              <a:rPr lang="en-GB" sz="1400">
                <a:latin typeface="Arial"/>
                <a:ea typeface="Arial"/>
                <a:cs typeface="Arial"/>
                <a:sym typeface="Arial"/>
              </a:rPr>
              <a:t>Use perplexity score of a sentence obtained from N-gram model to judge fluency. This approach does not use any reference translation. Lesser the perplexity score, sentence is more probable and better understandable by the reader.</a:t>
            </a:r>
            <a:endParaRPr sz="1400">
              <a:latin typeface="Arial"/>
              <a:ea typeface="Arial"/>
              <a:cs typeface="Arial"/>
              <a:sym typeface="Arial"/>
            </a:endParaRPr>
          </a:p>
          <a:p>
            <a:pPr indent="0" lvl="0" marL="0" rtl="0" algn="l">
              <a:spcBef>
                <a:spcPts val="1200"/>
              </a:spcBef>
              <a:spcAft>
                <a:spcPts val="0"/>
              </a:spcAft>
              <a:buNone/>
            </a:pPr>
            <a:r>
              <a:rPr b="1" lang="en-GB" sz="1400">
                <a:latin typeface="Arial"/>
                <a:ea typeface="Arial"/>
                <a:cs typeface="Arial"/>
                <a:sym typeface="Arial"/>
              </a:rPr>
              <a:t>APPROACH:</a:t>
            </a:r>
            <a:endParaRPr b="1" sz="1400">
              <a:latin typeface="Arial"/>
              <a:ea typeface="Arial"/>
              <a:cs typeface="Arial"/>
              <a:sym typeface="Arial"/>
            </a:endParaRPr>
          </a:p>
          <a:p>
            <a:pPr indent="-317500" lvl="0" marL="457200" rtl="0" algn="l">
              <a:spcBef>
                <a:spcPts val="1200"/>
              </a:spcBef>
              <a:spcAft>
                <a:spcPts val="0"/>
              </a:spcAft>
              <a:buSzPts val="1400"/>
              <a:buFont typeface="Arial"/>
              <a:buAutoNum type="arabicPeriod"/>
            </a:pPr>
            <a:r>
              <a:rPr lang="en-GB" sz="1400">
                <a:latin typeface="Arial"/>
                <a:ea typeface="Arial"/>
                <a:cs typeface="Arial"/>
                <a:sym typeface="Arial"/>
              </a:rPr>
              <a:t>N-GRAM MODEL: The n-gram model is used to predict the probability of a word by the left contextual words. In the n-gram model, we consider a sentence as an order Markov chain, where a word‘s probability is predicted only by the n-1 words to its left. The formula to calculate the probability of sentence using n-gram model: </a:t>
            </a:r>
            <a:endParaRPr sz="1400">
              <a:latin typeface="Arial"/>
              <a:ea typeface="Arial"/>
              <a:cs typeface="Arial"/>
              <a:sym typeface="Arial"/>
            </a:endParaRPr>
          </a:p>
          <a:p>
            <a:pPr indent="0" lvl="0" marL="0" rtl="0" algn="l">
              <a:spcBef>
                <a:spcPts val="1200"/>
              </a:spcBef>
              <a:spcAft>
                <a:spcPts val="1200"/>
              </a:spcAft>
              <a:buNone/>
            </a:pPr>
            <a:r>
              <a:t/>
            </a:r>
            <a:endParaRPr sz="1400"/>
          </a:p>
        </p:txBody>
      </p:sp>
      <p:pic>
        <p:nvPicPr>
          <p:cNvPr id="212" name="Google Shape;212;p25"/>
          <p:cNvPicPr preferRelativeResize="0"/>
          <p:nvPr/>
        </p:nvPicPr>
        <p:blipFill>
          <a:blip r:embed="rId3">
            <a:alphaModFix/>
          </a:blip>
          <a:stretch>
            <a:fillRect/>
          </a:stretch>
        </p:blipFill>
        <p:spPr>
          <a:xfrm>
            <a:off x="3234225" y="3984350"/>
            <a:ext cx="2924264" cy="677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idx="1" type="body"/>
          </p:nvPr>
        </p:nvSpPr>
        <p:spPr>
          <a:xfrm>
            <a:off x="1348225" y="279000"/>
            <a:ext cx="7038900" cy="4793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200">
                <a:latin typeface="Arial"/>
                <a:ea typeface="Arial"/>
                <a:cs typeface="Arial"/>
                <a:sym typeface="Arial"/>
              </a:rPr>
              <a:t>2. SMOOTHING: Modified kneyser ney smoothing is done to move some probability to the unkown N-grams.</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rPr lang="en-GB" sz="1200">
                <a:latin typeface="Arial"/>
                <a:ea typeface="Arial"/>
                <a:cs typeface="Arial"/>
                <a:sym typeface="Arial"/>
              </a:rPr>
              <a:t>3. Using N-gram conditional probability: </a:t>
            </a:r>
            <a:endParaRPr sz="1200">
              <a:latin typeface="Arial"/>
              <a:ea typeface="Arial"/>
              <a:cs typeface="Arial"/>
              <a:sym typeface="Arial"/>
            </a:endParaRPr>
          </a:p>
          <a:p>
            <a:pPr indent="0" lvl="0" marL="0" rtl="0" algn="l">
              <a:spcBef>
                <a:spcPts val="1200"/>
              </a:spcBef>
              <a:spcAft>
                <a:spcPts val="1200"/>
              </a:spcAft>
              <a:buNone/>
            </a:pPr>
            <a:r>
              <a:rPr lang="en-GB" sz="1200">
                <a:latin typeface="Arial"/>
                <a:ea typeface="Arial"/>
                <a:cs typeface="Arial"/>
                <a:sym typeface="Arial"/>
              </a:rPr>
              <a:t>Take the first term w1 of a sentence, and lets say it is a high frequency word. A high score will be assigned to the sentence. But this is not always true, the probability that the sentence starts with w1 might be very low. This results in loss of fluency. So we replace P(w1) with P(w1| PSE)  where PSE denotes the punctuations used in the end of a sentence such as full stops, question marks and so on. Using P(w1| N-gram) to denote the CP of different n-grams in a sentence, the formula is written as:</a:t>
            </a:r>
            <a:endParaRPr sz="1200">
              <a:latin typeface="Arial"/>
              <a:ea typeface="Arial"/>
              <a:cs typeface="Arial"/>
              <a:sym typeface="Arial"/>
            </a:endParaRPr>
          </a:p>
        </p:txBody>
      </p:sp>
      <p:pic>
        <p:nvPicPr>
          <p:cNvPr id="218" name="Google Shape;218;p26"/>
          <p:cNvPicPr preferRelativeResize="0"/>
          <p:nvPr/>
        </p:nvPicPr>
        <p:blipFill>
          <a:blip r:embed="rId3">
            <a:alphaModFix/>
          </a:blip>
          <a:stretch>
            <a:fillRect/>
          </a:stretch>
        </p:blipFill>
        <p:spPr>
          <a:xfrm>
            <a:off x="2435225" y="1106925"/>
            <a:ext cx="5391575" cy="492500"/>
          </a:xfrm>
          <a:prstGeom prst="rect">
            <a:avLst/>
          </a:prstGeom>
          <a:noFill/>
          <a:ln>
            <a:noFill/>
          </a:ln>
        </p:spPr>
      </p:pic>
      <p:pic>
        <p:nvPicPr>
          <p:cNvPr id="219" name="Google Shape;219;p26"/>
          <p:cNvPicPr preferRelativeResize="0"/>
          <p:nvPr/>
        </p:nvPicPr>
        <p:blipFill>
          <a:blip r:embed="rId4">
            <a:alphaModFix/>
          </a:blip>
          <a:stretch>
            <a:fillRect/>
          </a:stretch>
        </p:blipFill>
        <p:spPr>
          <a:xfrm>
            <a:off x="2991977" y="3956075"/>
            <a:ext cx="3582175" cy="646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idx="1" type="body"/>
          </p:nvPr>
        </p:nvSpPr>
        <p:spPr>
          <a:xfrm>
            <a:off x="1286150" y="295200"/>
            <a:ext cx="7038900" cy="45759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GB" sz="1200">
                <a:latin typeface="Arial"/>
                <a:ea typeface="Arial"/>
                <a:cs typeface="Arial"/>
                <a:sym typeface="Arial"/>
              </a:rPr>
              <a:t>4. SENTENCE FLUENCY: </a:t>
            </a:r>
            <a:endParaRPr sz="1200">
              <a:latin typeface="Arial"/>
              <a:ea typeface="Arial"/>
              <a:cs typeface="Arial"/>
              <a:sym typeface="Arial"/>
            </a:endParaRPr>
          </a:p>
          <a:p>
            <a:pPr indent="0" lvl="0" marL="0" rtl="0" algn="l">
              <a:spcBef>
                <a:spcPts val="1200"/>
              </a:spcBef>
              <a:spcAft>
                <a:spcPts val="0"/>
              </a:spcAft>
              <a:buNone/>
            </a:pPr>
            <a:r>
              <a:rPr lang="en-GB" sz="1200">
                <a:latin typeface="Arial"/>
                <a:ea typeface="Arial"/>
                <a:cs typeface="Arial"/>
                <a:sym typeface="Arial"/>
              </a:rPr>
              <a:t>Only few trunks of a sentence make it ill-formed. Since our aim is to select these bad sentences from good ones, we don’t need to multiply all the n-grams of a sentence but only to multiply those strange ones.Thus we multiply the CP of those strange n-grams and call the result as penalty value. We multiply the CP of those good n-grams and call the result as praise value.  Fluent sentences will have a high penalty value and a low praise value while the </a:t>
            </a:r>
            <a:r>
              <a:rPr lang="en-GB" sz="1200">
                <a:latin typeface="Arial"/>
                <a:ea typeface="Arial"/>
                <a:cs typeface="Arial"/>
                <a:sym typeface="Arial"/>
              </a:rPr>
              <a:t>ill formed</a:t>
            </a:r>
            <a:r>
              <a:rPr lang="en-GB" sz="1200">
                <a:latin typeface="Arial"/>
                <a:ea typeface="Arial"/>
                <a:cs typeface="Arial"/>
                <a:sym typeface="Arial"/>
              </a:rPr>
              <a:t> sentences will have a </a:t>
            </a:r>
            <a:r>
              <a:rPr lang="en-GB" sz="1200">
                <a:latin typeface="Arial"/>
                <a:ea typeface="Arial"/>
                <a:cs typeface="Arial"/>
                <a:sym typeface="Arial"/>
              </a:rPr>
              <a:t>low penalty</a:t>
            </a:r>
            <a:r>
              <a:rPr lang="en-GB" sz="1200">
                <a:latin typeface="Arial"/>
                <a:ea typeface="Arial"/>
                <a:cs typeface="Arial"/>
                <a:sym typeface="Arial"/>
              </a:rPr>
              <a:t> value and a high praise value. Thus, we divide the penalty value by the praise value and use the result. The fluency of a sentence is calculated using the below algorithm: </a:t>
            </a:r>
            <a:endParaRPr sz="1200">
              <a:latin typeface="Arial"/>
              <a:ea typeface="Arial"/>
              <a:cs typeface="Arial"/>
              <a:sym typeface="Arial"/>
            </a:endParaRPr>
          </a:p>
          <a:p>
            <a:pPr indent="0" lvl="0" marL="0" rtl="0" algn="l">
              <a:spcBef>
                <a:spcPts val="1200"/>
              </a:spcBef>
              <a:spcAft>
                <a:spcPts val="0"/>
              </a:spcAft>
              <a:buNone/>
            </a:pPr>
            <a:r>
              <a:t/>
            </a:r>
            <a:endParaRPr sz="1050">
              <a:latin typeface="Arial"/>
              <a:ea typeface="Arial"/>
              <a:cs typeface="Arial"/>
              <a:sym typeface="Arial"/>
            </a:endParaRPr>
          </a:p>
          <a:p>
            <a:pPr indent="0" lvl="0" marL="0" rtl="0" algn="l">
              <a:spcBef>
                <a:spcPts val="1200"/>
              </a:spcBef>
              <a:spcAft>
                <a:spcPts val="0"/>
              </a:spcAft>
              <a:buNone/>
            </a:pPr>
            <a:r>
              <a:t/>
            </a:r>
            <a:endParaRPr sz="1050">
              <a:latin typeface="Arial"/>
              <a:ea typeface="Arial"/>
              <a:cs typeface="Arial"/>
              <a:sym typeface="Arial"/>
            </a:endParaRPr>
          </a:p>
          <a:p>
            <a:pPr indent="0" lvl="0" marL="0" rtl="0" algn="l">
              <a:spcBef>
                <a:spcPts val="1200"/>
              </a:spcBef>
              <a:spcAft>
                <a:spcPts val="0"/>
              </a:spcAft>
              <a:buNone/>
            </a:pPr>
            <a:r>
              <a:t/>
            </a:r>
            <a:endParaRPr sz="1050">
              <a:latin typeface="Arial"/>
              <a:ea typeface="Arial"/>
              <a:cs typeface="Arial"/>
              <a:sym typeface="Arial"/>
            </a:endParaRPr>
          </a:p>
          <a:p>
            <a:pPr indent="0" lvl="0" marL="0" rtl="0" algn="l">
              <a:spcBef>
                <a:spcPts val="1200"/>
              </a:spcBef>
              <a:spcAft>
                <a:spcPts val="0"/>
              </a:spcAft>
              <a:buNone/>
            </a:pPr>
            <a:r>
              <a:t/>
            </a:r>
            <a:endParaRPr sz="1050">
              <a:latin typeface="Arial"/>
              <a:ea typeface="Arial"/>
              <a:cs typeface="Arial"/>
              <a:sym typeface="Arial"/>
            </a:endParaRPr>
          </a:p>
          <a:p>
            <a:pPr indent="0" lvl="0" marL="0" rtl="0" algn="l">
              <a:spcBef>
                <a:spcPts val="1200"/>
              </a:spcBef>
              <a:spcAft>
                <a:spcPts val="0"/>
              </a:spcAft>
              <a:buNone/>
            </a:pPr>
            <a:r>
              <a:t/>
            </a:r>
            <a:endParaRPr sz="1050">
              <a:latin typeface="Arial"/>
              <a:ea typeface="Arial"/>
              <a:cs typeface="Arial"/>
              <a:sym typeface="Arial"/>
            </a:endParaRPr>
          </a:p>
          <a:p>
            <a:pPr indent="0" lvl="0" marL="0" rtl="0" algn="l">
              <a:spcBef>
                <a:spcPts val="1200"/>
              </a:spcBef>
              <a:spcAft>
                <a:spcPts val="0"/>
              </a:spcAft>
              <a:buNone/>
            </a:pPr>
            <a:r>
              <a:rPr lang="en-GB" sz="1050">
                <a:latin typeface="Arial"/>
                <a:ea typeface="Arial"/>
                <a:cs typeface="Arial"/>
                <a:sym typeface="Arial"/>
              </a:rPr>
              <a:t>Here ValForGood and ValForBad is selected as follows: </a:t>
            </a:r>
            <a:endParaRPr sz="1050">
              <a:latin typeface="Arial"/>
              <a:ea typeface="Arial"/>
              <a:cs typeface="Arial"/>
              <a:sym typeface="Arial"/>
            </a:endParaRPr>
          </a:p>
          <a:p>
            <a:pPr indent="-295275" lvl="0" marL="457200" rtl="0" algn="l">
              <a:spcBef>
                <a:spcPts val="1200"/>
              </a:spcBef>
              <a:spcAft>
                <a:spcPts val="0"/>
              </a:spcAft>
              <a:buSzPts val="1050"/>
              <a:buFont typeface="Arial"/>
              <a:buAutoNum type="arabicPeriod"/>
            </a:pPr>
            <a:r>
              <a:rPr lang="en-GB" sz="1050">
                <a:latin typeface="Arial"/>
                <a:ea typeface="Arial"/>
                <a:cs typeface="Arial"/>
                <a:sym typeface="Arial"/>
              </a:rPr>
              <a:t>Sort the conditional Probabilities obtained from the N-GRAMS.</a:t>
            </a:r>
            <a:endParaRPr sz="1050">
              <a:latin typeface="Arial"/>
              <a:ea typeface="Arial"/>
              <a:cs typeface="Arial"/>
              <a:sym typeface="Arial"/>
            </a:endParaRPr>
          </a:p>
          <a:p>
            <a:pPr indent="-295275" lvl="0" marL="457200" rtl="0" algn="l">
              <a:spcBef>
                <a:spcPts val="0"/>
              </a:spcBef>
              <a:spcAft>
                <a:spcPts val="0"/>
              </a:spcAft>
              <a:buSzPts val="1050"/>
              <a:buFont typeface="Arial"/>
              <a:buAutoNum type="arabicPeriod"/>
            </a:pPr>
            <a:r>
              <a:rPr lang="en-GB" sz="1050">
                <a:latin typeface="Arial"/>
                <a:ea typeface="Arial"/>
                <a:cs typeface="Arial"/>
                <a:sym typeface="Arial"/>
              </a:rPr>
              <a:t>ValForGood is taken as the lowest conditional probability of the first 40 percent of probabilities and ValForBad is taken as the highest conditional probability of the last 20 percent</a:t>
            </a:r>
            <a:endParaRPr sz="1050">
              <a:latin typeface="Arial"/>
              <a:ea typeface="Arial"/>
              <a:cs typeface="Arial"/>
              <a:sym typeface="Arial"/>
            </a:endParaRPr>
          </a:p>
          <a:p>
            <a:pPr indent="0" lvl="0" marL="0" rtl="0" algn="l">
              <a:spcBef>
                <a:spcPts val="1200"/>
              </a:spcBef>
              <a:spcAft>
                <a:spcPts val="1200"/>
              </a:spcAft>
              <a:buNone/>
            </a:pPr>
            <a:r>
              <a:rPr lang="en-GB" sz="1050">
                <a:latin typeface="Arial"/>
                <a:ea typeface="Arial"/>
                <a:cs typeface="Arial"/>
                <a:sym typeface="Arial"/>
              </a:rPr>
              <a:t>In our implementation we have replaced probability with Perplexity to show better readable results.</a:t>
            </a:r>
            <a:endParaRPr/>
          </a:p>
        </p:txBody>
      </p:sp>
      <p:pic>
        <p:nvPicPr>
          <p:cNvPr id="225" name="Google Shape;225;p27"/>
          <p:cNvPicPr preferRelativeResize="0"/>
          <p:nvPr/>
        </p:nvPicPr>
        <p:blipFill>
          <a:blip r:embed="rId3">
            <a:alphaModFix/>
          </a:blip>
          <a:stretch>
            <a:fillRect/>
          </a:stretch>
        </p:blipFill>
        <p:spPr>
          <a:xfrm>
            <a:off x="3240038" y="1958600"/>
            <a:ext cx="2663925" cy="147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1297500" y="1666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Sample output : statistical n-gram LM</a:t>
            </a:r>
            <a:endParaRPr/>
          </a:p>
        </p:txBody>
      </p:sp>
      <p:sp>
        <p:nvSpPr>
          <p:cNvPr id="231" name="Google Shape;231;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2" name="Google Shape;232;p28"/>
          <p:cNvPicPr preferRelativeResize="0"/>
          <p:nvPr/>
        </p:nvPicPr>
        <p:blipFill>
          <a:blip r:embed="rId3">
            <a:alphaModFix/>
          </a:blip>
          <a:stretch>
            <a:fillRect/>
          </a:stretch>
        </p:blipFill>
        <p:spPr>
          <a:xfrm>
            <a:off x="74888" y="654762"/>
            <a:ext cx="8994224" cy="42144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1250475" y="121075"/>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sz="1900">
              <a:latin typeface="Arial"/>
              <a:ea typeface="Arial"/>
              <a:cs typeface="Arial"/>
              <a:sym typeface="Arial"/>
            </a:endParaRPr>
          </a:p>
          <a:p>
            <a:pPr indent="0" lvl="0" marL="0" rtl="0" algn="l">
              <a:lnSpc>
                <a:spcPct val="115000"/>
              </a:lnSpc>
              <a:spcBef>
                <a:spcPts val="1200"/>
              </a:spcBef>
              <a:spcAft>
                <a:spcPts val="1200"/>
              </a:spcAft>
              <a:buNone/>
            </a:pPr>
            <a:r>
              <a:rPr b="1" lang="en-GB" sz="1900">
                <a:latin typeface="Arial"/>
                <a:ea typeface="Arial"/>
                <a:cs typeface="Arial"/>
                <a:sym typeface="Arial"/>
              </a:rPr>
              <a:t>3. Usage of LSTM neural network based language model </a:t>
            </a:r>
            <a:endParaRPr sz="1900">
              <a:latin typeface="Arial"/>
              <a:ea typeface="Arial"/>
              <a:cs typeface="Arial"/>
              <a:sym typeface="Arial"/>
            </a:endParaRPr>
          </a:p>
        </p:txBody>
      </p:sp>
      <p:sp>
        <p:nvSpPr>
          <p:cNvPr id="238" name="Google Shape;238;p29"/>
          <p:cNvSpPr txBox="1"/>
          <p:nvPr>
            <p:ph idx="1" type="body"/>
          </p:nvPr>
        </p:nvSpPr>
        <p:spPr>
          <a:xfrm>
            <a:off x="1250475" y="1191450"/>
            <a:ext cx="7038900" cy="3604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a:latin typeface="Arial"/>
                <a:ea typeface="Arial"/>
                <a:cs typeface="Arial"/>
                <a:sym typeface="Arial"/>
              </a:rPr>
              <a:t>Then input dimension is determined from vocab size and One hot encoding for each word in each sentence is fed to language model </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graphicFrame>
        <p:nvGraphicFramePr>
          <p:cNvPr id="239" name="Google Shape;239;p29"/>
          <p:cNvGraphicFramePr/>
          <p:nvPr/>
        </p:nvGraphicFramePr>
        <p:xfrm>
          <a:off x="1591925" y="1807300"/>
          <a:ext cx="3000000" cy="3000000"/>
        </p:xfrm>
        <a:graphic>
          <a:graphicData uri="http://schemas.openxmlformats.org/drawingml/2006/table">
            <a:tbl>
              <a:tblPr>
                <a:noFill/>
                <a:tableStyleId>{46162039-4FB4-46C8-AED4-CC365AFD864F}</a:tableStyleId>
              </a:tblPr>
              <a:tblGrid>
                <a:gridCol w="3302150"/>
                <a:gridCol w="3302150"/>
              </a:tblGrid>
              <a:tr h="332725">
                <a:tc>
                  <a:txBody>
                    <a:bodyPr/>
                    <a:lstStyle/>
                    <a:p>
                      <a:pPr indent="0" lvl="0" marL="0" rtl="0" algn="l">
                        <a:spcBef>
                          <a:spcPts val="0"/>
                        </a:spcBef>
                        <a:spcAft>
                          <a:spcPts val="0"/>
                        </a:spcAft>
                        <a:buNone/>
                      </a:pPr>
                      <a:r>
                        <a:rPr b="1" lang="en-GB">
                          <a:solidFill>
                            <a:srgbClr val="FF0000"/>
                          </a:solidFill>
                        </a:rPr>
                        <a:t>Parameter</a:t>
                      </a:r>
                      <a:endParaRPr b="1">
                        <a:solidFill>
                          <a:srgbClr val="FF0000"/>
                        </a:solidFill>
                      </a:endParaRPr>
                    </a:p>
                  </a:txBody>
                  <a:tcPr marT="91425" marB="91425" marR="91425" marL="91425"/>
                </a:tc>
                <a:tc>
                  <a:txBody>
                    <a:bodyPr/>
                    <a:lstStyle/>
                    <a:p>
                      <a:pPr indent="0" lvl="0" marL="0" rtl="0" algn="l">
                        <a:spcBef>
                          <a:spcPts val="0"/>
                        </a:spcBef>
                        <a:spcAft>
                          <a:spcPts val="0"/>
                        </a:spcAft>
                        <a:buNone/>
                      </a:pPr>
                      <a:r>
                        <a:rPr b="1" lang="en-GB">
                          <a:solidFill>
                            <a:srgbClr val="FF0000"/>
                          </a:solidFill>
                        </a:rPr>
                        <a:t>Value</a:t>
                      </a:r>
                      <a:endParaRPr b="1">
                        <a:solidFill>
                          <a:srgbClr val="FF0000"/>
                        </a:solidFill>
                      </a:endParaRPr>
                    </a:p>
                  </a:txBody>
                  <a:tcPr marT="91425" marB="91425" marR="91425" marL="91425"/>
                </a:tc>
              </a:tr>
              <a:tr h="308650">
                <a:tc>
                  <a:txBody>
                    <a:bodyPr/>
                    <a:lstStyle/>
                    <a:p>
                      <a:pPr indent="0" lvl="0" marL="0" rtl="0" algn="l">
                        <a:spcBef>
                          <a:spcPts val="0"/>
                        </a:spcBef>
                        <a:spcAft>
                          <a:spcPts val="0"/>
                        </a:spcAft>
                        <a:buNone/>
                      </a:pPr>
                      <a:r>
                        <a:rPr lang="en-GB">
                          <a:solidFill>
                            <a:srgbClr val="FFFFFF"/>
                          </a:solidFill>
                        </a:rPr>
                        <a:t>Number of Sentences trained 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GB">
                          <a:solidFill>
                            <a:srgbClr val="FFFFFF"/>
                          </a:solidFill>
                        </a:rPr>
                        <a:t>6000</a:t>
                      </a:r>
                      <a:endParaRPr>
                        <a:solidFill>
                          <a:srgbClr val="FFFFFF"/>
                        </a:solidFill>
                      </a:endParaRPr>
                    </a:p>
                  </a:txBody>
                  <a:tcPr marT="91425" marB="91425" marR="91425" marL="91425"/>
                </a:tc>
              </a:tr>
              <a:tr h="308650">
                <a:tc>
                  <a:txBody>
                    <a:bodyPr/>
                    <a:lstStyle/>
                    <a:p>
                      <a:pPr indent="0" lvl="0" marL="0" rtl="0" algn="l">
                        <a:spcBef>
                          <a:spcPts val="0"/>
                        </a:spcBef>
                        <a:spcAft>
                          <a:spcPts val="0"/>
                        </a:spcAft>
                        <a:buNone/>
                      </a:pPr>
                      <a:r>
                        <a:rPr lang="en-GB">
                          <a:solidFill>
                            <a:srgbClr val="FFFFFF"/>
                          </a:solidFill>
                        </a:rPr>
                        <a:t>Vocab size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GB">
                          <a:solidFill>
                            <a:srgbClr val="FFFFFF"/>
                          </a:solidFill>
                        </a:rPr>
                        <a:t>9301</a:t>
                      </a:r>
                      <a:endParaRPr>
                        <a:solidFill>
                          <a:srgbClr val="FFFFFF"/>
                        </a:solidFill>
                      </a:endParaRPr>
                    </a:p>
                  </a:txBody>
                  <a:tcPr marT="91425" marB="91425" marR="91425" marL="91425"/>
                </a:tc>
              </a:tr>
              <a:tr h="308650">
                <a:tc>
                  <a:txBody>
                    <a:bodyPr/>
                    <a:lstStyle/>
                    <a:p>
                      <a:pPr indent="0" lvl="0" marL="0" rtl="0" algn="l">
                        <a:spcBef>
                          <a:spcPts val="0"/>
                        </a:spcBef>
                        <a:spcAft>
                          <a:spcPts val="0"/>
                        </a:spcAft>
                        <a:buNone/>
                      </a:pPr>
                      <a:r>
                        <a:rPr lang="en-GB">
                          <a:solidFill>
                            <a:srgbClr val="FFFFFF"/>
                          </a:solidFill>
                        </a:rPr>
                        <a:t>Number of Sentences tested on</a:t>
                      </a:r>
                      <a:endParaRPr/>
                    </a:p>
                  </a:txBody>
                  <a:tcPr marT="91425" marB="91425" marR="91425" marL="91425"/>
                </a:tc>
                <a:tc>
                  <a:txBody>
                    <a:bodyPr/>
                    <a:lstStyle/>
                    <a:p>
                      <a:pPr indent="0" lvl="0" marL="0" rtl="0" algn="l">
                        <a:spcBef>
                          <a:spcPts val="0"/>
                        </a:spcBef>
                        <a:spcAft>
                          <a:spcPts val="0"/>
                        </a:spcAft>
                        <a:buNone/>
                      </a:pPr>
                      <a:r>
                        <a:rPr lang="en-GB">
                          <a:solidFill>
                            <a:srgbClr val="FFFFFF"/>
                          </a:solidFill>
                        </a:rPr>
                        <a:t>4000</a:t>
                      </a:r>
                      <a:endParaRPr>
                        <a:solidFill>
                          <a:srgbClr val="FFFFFF"/>
                        </a:solidFill>
                      </a:endParaRPr>
                    </a:p>
                  </a:txBody>
                  <a:tcPr marT="91425" marB="91425" marR="91425" marL="91425"/>
                </a:tc>
              </a:tr>
              <a:tr h="308650">
                <a:tc>
                  <a:txBody>
                    <a:bodyPr/>
                    <a:lstStyle/>
                    <a:p>
                      <a:pPr indent="0" lvl="0" marL="0" rtl="0" algn="l">
                        <a:lnSpc>
                          <a:spcPct val="115000"/>
                        </a:lnSpc>
                        <a:spcBef>
                          <a:spcPts val="1200"/>
                        </a:spcBef>
                        <a:spcAft>
                          <a:spcPts val="1200"/>
                        </a:spcAft>
                        <a:buNone/>
                      </a:pPr>
                      <a:r>
                        <a:rPr lang="en-GB" sz="1300">
                          <a:solidFill>
                            <a:schemeClr val="lt1"/>
                          </a:solidFill>
                        </a:rPr>
                        <a:t>Dimensions of LSTM </a:t>
                      </a:r>
                      <a:endParaRPr/>
                    </a:p>
                  </a:txBody>
                  <a:tcPr marT="91425" marB="91425" marR="91425" marL="91425"/>
                </a:tc>
                <a:tc>
                  <a:txBody>
                    <a:bodyPr/>
                    <a:lstStyle/>
                    <a:p>
                      <a:pPr indent="0" lvl="0" marL="0" rtl="0" algn="l">
                        <a:spcBef>
                          <a:spcPts val="0"/>
                        </a:spcBef>
                        <a:spcAft>
                          <a:spcPts val="0"/>
                        </a:spcAft>
                        <a:buNone/>
                      </a:pPr>
                      <a:r>
                        <a:rPr lang="en-GB">
                          <a:solidFill>
                            <a:srgbClr val="FFFFFF"/>
                          </a:solidFill>
                        </a:rPr>
                        <a:t>12</a:t>
                      </a:r>
                      <a:endParaRPr>
                        <a:solidFill>
                          <a:srgbClr val="FFFFFF"/>
                        </a:solidFill>
                      </a:endParaRPr>
                    </a:p>
                  </a:txBody>
                  <a:tcPr marT="91425" marB="91425" marR="91425" marL="91425"/>
                </a:tc>
              </a:tr>
              <a:tr h="308650">
                <a:tc>
                  <a:txBody>
                    <a:bodyPr/>
                    <a:lstStyle/>
                    <a:p>
                      <a:pPr indent="0" lvl="0" marL="0" rtl="0" algn="l">
                        <a:lnSpc>
                          <a:spcPct val="115000"/>
                        </a:lnSpc>
                        <a:spcBef>
                          <a:spcPts val="1200"/>
                        </a:spcBef>
                        <a:spcAft>
                          <a:spcPts val="1200"/>
                        </a:spcAft>
                        <a:buNone/>
                      </a:pPr>
                      <a:r>
                        <a:rPr lang="en-GB" sz="1300">
                          <a:solidFill>
                            <a:schemeClr val="lt1"/>
                          </a:solidFill>
                        </a:rPr>
                        <a:t>dropout layers</a:t>
                      </a:r>
                      <a:endParaRPr/>
                    </a:p>
                  </a:txBody>
                  <a:tcPr marT="91425" marB="91425" marR="91425" marL="91425"/>
                </a:tc>
                <a:tc>
                  <a:txBody>
                    <a:bodyPr/>
                    <a:lstStyle/>
                    <a:p>
                      <a:pPr indent="0" lvl="0" marL="0" rtl="0" algn="l">
                        <a:spcBef>
                          <a:spcPts val="0"/>
                        </a:spcBef>
                        <a:spcAft>
                          <a:spcPts val="0"/>
                        </a:spcAft>
                        <a:buNone/>
                      </a:pPr>
                      <a:r>
                        <a:rPr lang="en-GB">
                          <a:solidFill>
                            <a:srgbClr val="FFFFFF"/>
                          </a:solidFill>
                        </a:rPr>
                        <a:t>2</a:t>
                      </a:r>
                      <a:endParaRPr>
                        <a:solidFill>
                          <a:srgbClr val="FFFFFF"/>
                        </a:solidFill>
                      </a:endParaRPr>
                    </a:p>
                  </a:txBody>
                  <a:tcPr marT="91425" marB="91425" marR="91425" marL="91425"/>
                </a:tc>
              </a:tr>
              <a:tr h="296775">
                <a:tc>
                  <a:txBody>
                    <a:bodyPr/>
                    <a:lstStyle/>
                    <a:p>
                      <a:pPr indent="0" lvl="0" marL="0" rtl="0" algn="l">
                        <a:lnSpc>
                          <a:spcPct val="115000"/>
                        </a:lnSpc>
                        <a:spcBef>
                          <a:spcPts val="1200"/>
                        </a:spcBef>
                        <a:spcAft>
                          <a:spcPts val="1200"/>
                        </a:spcAft>
                        <a:buNone/>
                      </a:pPr>
                      <a:r>
                        <a:rPr lang="en-GB" sz="1300">
                          <a:solidFill>
                            <a:schemeClr val="lt1"/>
                          </a:solidFill>
                        </a:rPr>
                        <a:t>Activation functions</a:t>
                      </a:r>
                      <a:endParaRPr sz="1300">
                        <a:solidFill>
                          <a:schemeClr val="lt1"/>
                        </a:solidFill>
                      </a:endParaRPr>
                    </a:p>
                  </a:txBody>
                  <a:tcPr marT="91425" marB="91425" marR="91425" marL="91425"/>
                </a:tc>
                <a:tc>
                  <a:txBody>
                    <a:bodyPr/>
                    <a:lstStyle/>
                    <a:p>
                      <a:pPr indent="0" lvl="0" marL="0" rtl="0" algn="l">
                        <a:lnSpc>
                          <a:spcPct val="115000"/>
                        </a:lnSpc>
                        <a:spcBef>
                          <a:spcPts val="1200"/>
                        </a:spcBef>
                        <a:spcAft>
                          <a:spcPts val="1200"/>
                        </a:spcAft>
                        <a:buNone/>
                      </a:pPr>
                      <a:r>
                        <a:rPr lang="en-GB" sz="1300">
                          <a:solidFill>
                            <a:schemeClr val="lt1"/>
                          </a:solidFill>
                        </a:rPr>
                        <a:t>relu and softmax </a:t>
                      </a:r>
                      <a:endParaRPr>
                        <a:solidFill>
                          <a:srgbClr val="FFFFFF"/>
                        </a:solidFill>
                      </a:endParaRPr>
                    </a:p>
                  </a:txBody>
                  <a:tcPr marT="91425" marB="91425" marR="91425" marL="91425"/>
                </a:tc>
              </a:tr>
              <a:tr h="296775">
                <a:tc>
                  <a:txBody>
                    <a:bodyPr/>
                    <a:lstStyle/>
                    <a:p>
                      <a:pPr indent="0" lvl="0" marL="0" rtl="0" algn="l">
                        <a:lnSpc>
                          <a:spcPct val="115000"/>
                        </a:lnSpc>
                        <a:spcBef>
                          <a:spcPts val="1200"/>
                        </a:spcBef>
                        <a:spcAft>
                          <a:spcPts val="1200"/>
                        </a:spcAft>
                        <a:buNone/>
                      </a:pPr>
                      <a:r>
                        <a:rPr lang="en-GB" sz="1300">
                          <a:solidFill>
                            <a:schemeClr val="lt1"/>
                          </a:solidFill>
                        </a:rPr>
                        <a:t>epochs</a:t>
                      </a:r>
                      <a:endParaRPr sz="1300">
                        <a:solidFill>
                          <a:schemeClr val="lt1"/>
                        </a:solidFill>
                      </a:endParaRPr>
                    </a:p>
                  </a:txBody>
                  <a:tcPr marT="91425" marB="91425" marR="91425" marL="91425"/>
                </a:tc>
                <a:tc>
                  <a:txBody>
                    <a:bodyPr/>
                    <a:lstStyle/>
                    <a:p>
                      <a:pPr indent="0" lvl="0" marL="0" rtl="0" algn="l">
                        <a:lnSpc>
                          <a:spcPct val="115000"/>
                        </a:lnSpc>
                        <a:spcBef>
                          <a:spcPts val="1200"/>
                        </a:spcBef>
                        <a:spcAft>
                          <a:spcPts val="1200"/>
                        </a:spcAft>
                        <a:buNone/>
                      </a:pPr>
                      <a:r>
                        <a:rPr lang="en-GB" sz="1300">
                          <a:solidFill>
                            <a:schemeClr val="lt1"/>
                          </a:solidFill>
                        </a:rPr>
                        <a:t>12</a:t>
                      </a:r>
                      <a:endParaRPr sz="1300">
                        <a:solidFill>
                          <a:schemeClr val="lt1"/>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Training output</a:t>
            </a:r>
            <a:endParaRPr/>
          </a:p>
        </p:txBody>
      </p:sp>
      <p:pic>
        <p:nvPicPr>
          <p:cNvPr id="245" name="Google Shape;245;p30"/>
          <p:cNvPicPr preferRelativeResize="0"/>
          <p:nvPr/>
        </p:nvPicPr>
        <p:blipFill>
          <a:blip r:embed="rId3">
            <a:alphaModFix/>
          </a:blip>
          <a:stretch>
            <a:fillRect/>
          </a:stretch>
        </p:blipFill>
        <p:spPr>
          <a:xfrm>
            <a:off x="1674275" y="1179675"/>
            <a:ext cx="5362575" cy="3124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Loss Graph</a:t>
            </a:r>
            <a:endParaRPr/>
          </a:p>
        </p:txBody>
      </p:sp>
      <p:sp>
        <p:nvSpPr>
          <p:cNvPr id="251" name="Google Shape;251;p31"/>
          <p:cNvSpPr txBox="1"/>
          <p:nvPr/>
        </p:nvSpPr>
        <p:spPr>
          <a:xfrm>
            <a:off x="1078000" y="4071050"/>
            <a:ext cx="70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rPr>
              <a:t>Sample perplexity scores are given in next slide.</a:t>
            </a:r>
            <a:endParaRPr>
              <a:solidFill>
                <a:schemeClr val="lt1"/>
              </a:solidFill>
            </a:endParaRPr>
          </a:p>
        </p:txBody>
      </p:sp>
      <p:pic>
        <p:nvPicPr>
          <p:cNvPr id="252" name="Google Shape;252;p31"/>
          <p:cNvPicPr preferRelativeResize="0"/>
          <p:nvPr/>
        </p:nvPicPr>
        <p:blipFill>
          <a:blip r:embed="rId3">
            <a:alphaModFix/>
          </a:blip>
          <a:stretch>
            <a:fillRect/>
          </a:stretch>
        </p:blipFill>
        <p:spPr>
          <a:xfrm>
            <a:off x="1600500" y="1077600"/>
            <a:ext cx="4567951" cy="30380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Arial"/>
                <a:ea typeface="Arial"/>
                <a:cs typeface="Arial"/>
                <a:sym typeface="Arial"/>
              </a:rPr>
              <a:t>AIM</a:t>
            </a:r>
            <a:endParaRPr>
              <a:latin typeface="Arial"/>
              <a:ea typeface="Arial"/>
              <a:cs typeface="Arial"/>
              <a:sym typeface="Arial"/>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SzPts val="1300"/>
              <a:buFont typeface="Arial"/>
              <a:buChar char="●"/>
            </a:pPr>
            <a:r>
              <a:rPr lang="en-GB">
                <a:latin typeface="Arial"/>
                <a:ea typeface="Arial"/>
                <a:cs typeface="Arial"/>
                <a:sym typeface="Arial"/>
              </a:rPr>
              <a:t>We aim to measure the fluency of text in corpus. Fluency is commonly considered as one of the dimensions of text quality of MT. </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GB">
                <a:latin typeface="Arial"/>
                <a:ea typeface="Arial"/>
                <a:cs typeface="Arial"/>
                <a:sym typeface="Arial"/>
              </a:rPr>
              <a:t>Fluency measures the quality of the generated text (e.g., the target translated sentence) i.e how much a sentence is perceived as natural by a human reader, without taking the source into account. It accounts for criteria such as grammar, spelling, choice of words, and style. </a:t>
            </a:r>
            <a:endParaRPr>
              <a:latin typeface="Arial"/>
              <a:ea typeface="Arial"/>
              <a:cs typeface="Arial"/>
              <a:sym typeface="Arial"/>
            </a:endParaRPr>
          </a:p>
          <a:p>
            <a:pPr indent="-311150" lvl="0" marL="457200" rtl="0" algn="l">
              <a:lnSpc>
                <a:spcPct val="100000"/>
              </a:lnSpc>
              <a:spcBef>
                <a:spcPts val="0"/>
              </a:spcBef>
              <a:spcAft>
                <a:spcPts val="0"/>
              </a:spcAft>
              <a:buSzPts val="1300"/>
              <a:buFont typeface="Arial"/>
              <a:buChar char="●"/>
            </a:pPr>
            <a:r>
              <a:rPr lang="en-GB">
                <a:latin typeface="Arial"/>
                <a:ea typeface="Arial"/>
                <a:cs typeface="Arial"/>
                <a:sym typeface="Arial"/>
              </a:rPr>
              <a:t>The fluency of text depends on its content (the complexity of its vocabulary and syntax). It focuses on the way </a:t>
            </a:r>
            <a:r>
              <a:rPr lang="en-GB">
                <a:latin typeface="Arial"/>
                <a:ea typeface="Arial"/>
                <a:cs typeface="Arial"/>
                <a:sym typeface="Arial"/>
              </a:rPr>
              <a:t>sentence</a:t>
            </a:r>
            <a:r>
              <a:rPr lang="en-GB">
                <a:latin typeface="Arial"/>
                <a:ea typeface="Arial"/>
                <a:cs typeface="Arial"/>
                <a:sym typeface="Arial"/>
              </a:rPr>
              <a:t> is structured, and how easy it is to comprehend</a:t>
            </a:r>
            <a:r>
              <a:rPr lang="en-GB" sz="1900">
                <a:latin typeface="Arial"/>
                <a:ea typeface="Arial"/>
                <a:cs typeface="Arial"/>
                <a:sym typeface="Arial"/>
              </a:rPr>
              <a:t>.</a:t>
            </a:r>
            <a:endParaRPr sz="1900">
              <a:latin typeface="Arial"/>
              <a:ea typeface="Arial"/>
              <a:cs typeface="Arial"/>
              <a:sym typeface="Arial"/>
            </a:endParaRPr>
          </a:p>
          <a:p>
            <a:pPr indent="0" lvl="0" marL="0" rtl="0" algn="l">
              <a:spcBef>
                <a:spcPts val="1200"/>
              </a:spcBef>
              <a:spcAft>
                <a:spcPts val="1200"/>
              </a:spcAft>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32"/>
          <p:cNvPicPr preferRelativeResize="0"/>
          <p:nvPr/>
        </p:nvPicPr>
        <p:blipFill>
          <a:blip r:embed="rId3">
            <a:alphaModFix/>
          </a:blip>
          <a:stretch>
            <a:fillRect/>
          </a:stretch>
        </p:blipFill>
        <p:spPr>
          <a:xfrm>
            <a:off x="114250" y="236575"/>
            <a:ext cx="8915500" cy="4670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Deriving new formula for fluency</a:t>
            </a:r>
            <a:endParaRPr/>
          </a:p>
        </p:txBody>
      </p:sp>
      <p:sp>
        <p:nvSpPr>
          <p:cNvPr id="263" name="Google Shape;263;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GB" sz="1200">
                <a:latin typeface="Arial"/>
                <a:ea typeface="Arial"/>
                <a:cs typeface="Arial"/>
                <a:sym typeface="Arial"/>
              </a:rPr>
              <a:t>We will use rule based  5 readability index scores, statistical model scores and neural network model scores over the same corpus for each sentence .Then we will normalize each score.Then get a weighted mean score combining all the scores to get best score.Maximum weight is given to the NLM model.</a:t>
            </a:r>
            <a:endParaRPr sz="1200">
              <a:latin typeface="Arial"/>
              <a:ea typeface="Arial"/>
              <a:cs typeface="Arial"/>
              <a:sym typeface="Arial"/>
            </a:endParaRPr>
          </a:p>
          <a:p>
            <a:pPr indent="0" lvl="0" marL="0" rtl="0" algn="l">
              <a:spcBef>
                <a:spcPts val="1200"/>
              </a:spcBef>
              <a:spcAft>
                <a:spcPts val="0"/>
              </a:spcAft>
              <a:buNone/>
            </a:pPr>
            <a:r>
              <a:rPr lang="en-GB" sz="1200">
                <a:latin typeface="Arial"/>
                <a:ea typeface="Arial"/>
                <a:cs typeface="Arial"/>
                <a:sym typeface="Arial"/>
              </a:rPr>
              <a:t>Weights are assigned like below:</a:t>
            </a:r>
            <a:endParaRPr sz="1200">
              <a:latin typeface="Arial"/>
              <a:ea typeface="Arial"/>
              <a:cs typeface="Arial"/>
              <a:sym typeface="Arial"/>
            </a:endParaRPr>
          </a:p>
          <a:p>
            <a:pPr indent="-304800" lvl="0" marL="457200" rtl="0" algn="l">
              <a:spcBef>
                <a:spcPts val="1200"/>
              </a:spcBef>
              <a:spcAft>
                <a:spcPts val="0"/>
              </a:spcAft>
              <a:buSzPts val="1200"/>
              <a:buFont typeface="Arial"/>
              <a:buChar char="●"/>
            </a:pPr>
            <a:r>
              <a:rPr lang="en-GB" sz="1200">
                <a:latin typeface="Arial"/>
                <a:ea typeface="Arial"/>
                <a:cs typeface="Arial"/>
                <a:sym typeface="Arial"/>
              </a:rPr>
              <a:t> For  readability index score -&gt; weight of 2 </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GB" sz="1200">
                <a:latin typeface="Arial"/>
                <a:ea typeface="Arial"/>
                <a:cs typeface="Arial"/>
                <a:sym typeface="Arial"/>
              </a:rPr>
              <a:t> For statistical model score -&gt; weight of  3</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GB" sz="1200">
                <a:latin typeface="Arial"/>
                <a:ea typeface="Arial"/>
                <a:cs typeface="Arial"/>
                <a:sym typeface="Arial"/>
              </a:rPr>
              <a:t> For NLM model score -&gt; weight of  5</a:t>
            </a:r>
            <a:endParaRPr sz="1200">
              <a:latin typeface="Arial"/>
              <a:ea typeface="Arial"/>
              <a:cs typeface="Arial"/>
              <a:sym typeface="Arial"/>
            </a:endParaRPr>
          </a:p>
          <a:p>
            <a:pPr indent="0" lvl="0" marL="0" rtl="0" algn="l">
              <a:spcBef>
                <a:spcPts val="1200"/>
              </a:spcBef>
              <a:spcAft>
                <a:spcPts val="0"/>
              </a:spcAft>
              <a:buNone/>
            </a:pPr>
            <a:r>
              <a:rPr lang="en-GB" sz="1200">
                <a:latin typeface="Arial"/>
                <a:ea typeface="Arial"/>
                <a:cs typeface="Arial"/>
                <a:sym typeface="Arial"/>
              </a:rPr>
              <a:t>Then each weighted mean score is scaled to 10 ; low score means better in fluency and can be perceived better.</a:t>
            </a:r>
            <a:endParaRPr sz="1200">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Human fluency scores</a:t>
            </a:r>
            <a:endParaRPr/>
          </a:p>
        </p:txBody>
      </p:sp>
      <p:sp>
        <p:nvSpPr>
          <p:cNvPr id="269" name="Google Shape;269;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200">
                <a:latin typeface="Arial"/>
                <a:ea typeface="Arial"/>
                <a:cs typeface="Arial"/>
                <a:sym typeface="Arial"/>
              </a:rPr>
              <a:t>Then we randomly selected 100 sentence from corpus;and manually calculated Fluency score from scale of 1 to 10 following below rules:</a:t>
            </a:r>
            <a:endParaRPr sz="1200">
              <a:latin typeface="Arial"/>
              <a:ea typeface="Arial"/>
              <a:cs typeface="Arial"/>
              <a:sym typeface="Arial"/>
            </a:endParaRPr>
          </a:p>
          <a:p>
            <a:pPr indent="0" lvl="0" marL="0" rtl="0" algn="l">
              <a:lnSpc>
                <a:spcPct val="100000"/>
              </a:lnSpc>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1200"/>
              </a:spcAft>
              <a:buNone/>
            </a:pPr>
            <a:r>
              <a:t/>
            </a:r>
            <a:endParaRPr sz="1200">
              <a:latin typeface="Arial"/>
              <a:ea typeface="Arial"/>
              <a:cs typeface="Arial"/>
              <a:sym typeface="Arial"/>
            </a:endParaRPr>
          </a:p>
        </p:txBody>
      </p:sp>
      <p:graphicFrame>
        <p:nvGraphicFramePr>
          <p:cNvPr id="270" name="Google Shape;270;p34"/>
          <p:cNvGraphicFramePr/>
          <p:nvPr/>
        </p:nvGraphicFramePr>
        <p:xfrm>
          <a:off x="1197450" y="2192750"/>
          <a:ext cx="3000000" cy="3000000"/>
        </p:xfrm>
        <a:graphic>
          <a:graphicData uri="http://schemas.openxmlformats.org/drawingml/2006/table">
            <a:tbl>
              <a:tblPr>
                <a:noFill/>
                <a:tableStyleId>{46162039-4FB4-46C8-AED4-CC365AFD864F}</a:tableStyleId>
              </a:tblPr>
              <a:tblGrid>
                <a:gridCol w="3619500"/>
                <a:gridCol w="3619500"/>
              </a:tblGrid>
              <a:tr h="381000">
                <a:tc>
                  <a:txBody>
                    <a:bodyPr/>
                    <a:lstStyle/>
                    <a:p>
                      <a:pPr indent="0" lvl="0" marL="0" rtl="0" algn="l">
                        <a:spcBef>
                          <a:spcPts val="0"/>
                        </a:spcBef>
                        <a:spcAft>
                          <a:spcPts val="0"/>
                        </a:spcAft>
                        <a:buNone/>
                      </a:pPr>
                      <a:r>
                        <a:rPr lang="en-GB" sz="1200">
                          <a:solidFill>
                            <a:schemeClr val="lt1"/>
                          </a:solidFill>
                          <a:latin typeface="Georgia"/>
                          <a:ea typeface="Georgia"/>
                          <a:cs typeface="Georgia"/>
                          <a:sym typeface="Georgia"/>
                        </a:rPr>
                        <a:t>v complex words , sentence length high</a:t>
                      </a:r>
                      <a:endParaRPr sz="1200">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solidFill>
                            <a:schemeClr val="lt1"/>
                          </a:solidFill>
                        </a:rPr>
                        <a:t>8+</a:t>
                      </a:r>
                      <a:endParaRPr sz="1200">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200">
                          <a:solidFill>
                            <a:schemeClr val="lt1"/>
                          </a:solidFill>
                          <a:latin typeface="Georgia"/>
                          <a:ea typeface="Georgia"/>
                          <a:cs typeface="Georgia"/>
                          <a:sym typeface="Georgia"/>
                        </a:rPr>
                        <a:t>v complex ; sentence length short</a:t>
                      </a:r>
                      <a:endParaRPr sz="1200">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200">
                          <a:solidFill>
                            <a:schemeClr val="lt1"/>
                          </a:solidFill>
                          <a:latin typeface="Georgia"/>
                          <a:ea typeface="Georgia"/>
                          <a:cs typeface="Georgia"/>
                          <a:sym typeface="Georgia"/>
                        </a:rPr>
                        <a:t>7 - 8</a:t>
                      </a:r>
                      <a:endParaRPr sz="1200">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200">
                          <a:solidFill>
                            <a:schemeClr val="lt1"/>
                          </a:solidFill>
                          <a:latin typeface="Georgia"/>
                          <a:ea typeface="Georgia"/>
                          <a:cs typeface="Georgia"/>
                          <a:sym typeface="Georgia"/>
                        </a:rPr>
                        <a:t>complex ; sentence length high</a:t>
                      </a:r>
                      <a:endParaRPr sz="1200">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solidFill>
                            <a:schemeClr val="lt1"/>
                          </a:solidFill>
                          <a:latin typeface="Georgia"/>
                          <a:ea typeface="Georgia"/>
                          <a:cs typeface="Georgia"/>
                          <a:sym typeface="Georgia"/>
                        </a:rPr>
                        <a:t>5-6</a:t>
                      </a:r>
                      <a:endParaRPr sz="1200">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200">
                          <a:solidFill>
                            <a:schemeClr val="lt1"/>
                          </a:solidFill>
                          <a:latin typeface="Georgia"/>
                          <a:ea typeface="Georgia"/>
                          <a:cs typeface="Georgia"/>
                          <a:sym typeface="Georgia"/>
                        </a:rPr>
                        <a:t>complex ; sentence length short</a:t>
                      </a:r>
                      <a:endParaRPr sz="1200">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solidFill>
                            <a:schemeClr val="lt1"/>
                          </a:solidFill>
                          <a:latin typeface="Georgia"/>
                          <a:ea typeface="Georgia"/>
                          <a:cs typeface="Georgia"/>
                          <a:sym typeface="Georgia"/>
                        </a:rPr>
                        <a:t>4-5</a:t>
                      </a:r>
                      <a:endParaRPr sz="1200">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200">
                          <a:solidFill>
                            <a:schemeClr val="lt1"/>
                          </a:solidFill>
                          <a:latin typeface="Georgia"/>
                          <a:ea typeface="Georgia"/>
                          <a:cs typeface="Georgia"/>
                          <a:sym typeface="Georgia"/>
                        </a:rPr>
                        <a:t>less complex/easy ; sentence length high</a:t>
                      </a:r>
                      <a:endParaRPr sz="1200">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solidFill>
                            <a:schemeClr val="lt1"/>
                          </a:solidFill>
                          <a:latin typeface="Georgia"/>
                          <a:ea typeface="Georgia"/>
                          <a:cs typeface="Georgia"/>
                          <a:sym typeface="Georgia"/>
                        </a:rPr>
                        <a:t> 3-4</a:t>
                      </a:r>
                      <a:endParaRPr sz="1200">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200">
                          <a:solidFill>
                            <a:schemeClr val="lt1"/>
                          </a:solidFill>
                          <a:latin typeface="Georgia"/>
                          <a:ea typeface="Georgia"/>
                          <a:cs typeface="Georgia"/>
                          <a:sym typeface="Georgia"/>
                        </a:rPr>
                        <a:t>less complex/easy ; sentence length short</a:t>
                      </a:r>
                      <a:endParaRPr sz="1200">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solidFill>
                            <a:schemeClr val="lt1"/>
                          </a:solidFill>
                          <a:latin typeface="Georgia"/>
                          <a:ea typeface="Georgia"/>
                          <a:cs typeface="Georgia"/>
                          <a:sym typeface="Georgia"/>
                        </a:rPr>
                        <a:t>2-3</a:t>
                      </a:r>
                      <a:endParaRPr sz="1200">
                        <a:solidFill>
                          <a:schemeClr val="lt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GB" sz="1900">
                <a:latin typeface="Arial"/>
                <a:ea typeface="Arial"/>
                <a:cs typeface="Arial"/>
                <a:sym typeface="Arial"/>
              </a:rPr>
              <a:t>Comparing human fluency scores with weighted means score</a:t>
            </a:r>
            <a:endParaRPr sz="3100">
              <a:latin typeface="Arial"/>
              <a:ea typeface="Arial"/>
              <a:cs typeface="Arial"/>
              <a:sym typeface="Arial"/>
            </a:endParaRPr>
          </a:p>
        </p:txBody>
      </p:sp>
      <p:sp>
        <p:nvSpPr>
          <p:cNvPr id="276" name="Google Shape;276;p35"/>
          <p:cNvSpPr txBox="1"/>
          <p:nvPr>
            <p:ph idx="1" type="body"/>
          </p:nvPr>
        </p:nvSpPr>
        <p:spPr>
          <a:xfrm>
            <a:off x="6657150" y="1116150"/>
            <a:ext cx="2487000" cy="2911200"/>
          </a:xfrm>
          <a:prstGeom prst="rect">
            <a:avLst/>
          </a:prstGeom>
        </p:spPr>
        <p:txBody>
          <a:bodyPr anchorCtr="0" anchor="t" bIns="91425" lIns="91425" spcFirstLastPara="1" rIns="91425" wrap="square" tIns="91425">
            <a:normAutofit/>
          </a:bodyPr>
          <a:lstStyle/>
          <a:p>
            <a:pPr indent="0" lvl="0" marL="0" rtl="0" algn="l">
              <a:spcBef>
                <a:spcPts val="500"/>
              </a:spcBef>
              <a:spcAft>
                <a:spcPts val="0"/>
              </a:spcAft>
              <a:buNone/>
            </a:pPr>
            <a:r>
              <a:rPr lang="en-GB" sz="1350">
                <a:latin typeface="Arial"/>
                <a:ea typeface="Arial"/>
                <a:cs typeface="Arial"/>
                <a:sym typeface="Arial"/>
              </a:rPr>
              <a:t>Manual human fluency scores were in range of those detected by experiment.</a:t>
            </a:r>
            <a:endParaRPr sz="1350">
              <a:latin typeface="Arial"/>
              <a:ea typeface="Arial"/>
              <a:cs typeface="Arial"/>
              <a:sym typeface="Arial"/>
            </a:endParaRPr>
          </a:p>
          <a:p>
            <a:pPr indent="0" lvl="0" marL="0" rtl="0" algn="l">
              <a:spcBef>
                <a:spcPts val="500"/>
              </a:spcBef>
              <a:spcAft>
                <a:spcPts val="1200"/>
              </a:spcAft>
              <a:buNone/>
            </a:pPr>
            <a:r>
              <a:t/>
            </a:r>
            <a:endParaRPr sz="1600"/>
          </a:p>
        </p:txBody>
      </p:sp>
      <p:pic>
        <p:nvPicPr>
          <p:cNvPr id="277" name="Google Shape;277;p35"/>
          <p:cNvPicPr preferRelativeResize="0"/>
          <p:nvPr/>
        </p:nvPicPr>
        <p:blipFill>
          <a:blip r:embed="rId3">
            <a:alphaModFix/>
          </a:blip>
          <a:stretch>
            <a:fillRect/>
          </a:stretch>
        </p:blipFill>
        <p:spPr>
          <a:xfrm>
            <a:off x="923450" y="1046500"/>
            <a:ext cx="5489474" cy="37208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Correlation</a:t>
            </a:r>
            <a:r>
              <a:rPr lang="en-GB"/>
              <a:t> graph </a:t>
            </a:r>
            <a:endParaRPr/>
          </a:p>
        </p:txBody>
      </p:sp>
      <p:pic>
        <p:nvPicPr>
          <p:cNvPr id="283" name="Google Shape;283;p36"/>
          <p:cNvPicPr preferRelativeResize="0"/>
          <p:nvPr/>
        </p:nvPicPr>
        <p:blipFill>
          <a:blip r:embed="rId3">
            <a:alphaModFix/>
          </a:blip>
          <a:stretch>
            <a:fillRect/>
          </a:stretch>
        </p:blipFill>
        <p:spPr>
          <a:xfrm>
            <a:off x="1675273" y="1251425"/>
            <a:ext cx="5273625" cy="34619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SUMMARY</a:t>
            </a:r>
            <a:endParaRPr/>
          </a:p>
        </p:txBody>
      </p:sp>
      <p:sp>
        <p:nvSpPr>
          <p:cNvPr id="289" name="Google Shape;289;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500"/>
              </a:spcBef>
              <a:spcAft>
                <a:spcPts val="0"/>
              </a:spcAft>
              <a:buNone/>
            </a:pPr>
            <a:r>
              <a:rPr lang="en-GB" sz="1550">
                <a:latin typeface="Arial"/>
                <a:ea typeface="Arial"/>
                <a:cs typeface="Arial"/>
                <a:sym typeface="Arial"/>
              </a:rPr>
              <a:t>We have used rule based readability indices, statistical model and neural network model over the same corpus to understand the complexity and fluency of sentences.</a:t>
            </a:r>
            <a:endParaRPr sz="1550">
              <a:latin typeface="Arial"/>
              <a:ea typeface="Arial"/>
              <a:cs typeface="Arial"/>
              <a:sym typeface="Arial"/>
            </a:endParaRPr>
          </a:p>
          <a:p>
            <a:pPr indent="0" lvl="0" marL="0" rtl="0" algn="l">
              <a:spcBef>
                <a:spcPts val="500"/>
              </a:spcBef>
              <a:spcAft>
                <a:spcPts val="0"/>
              </a:spcAft>
              <a:buNone/>
            </a:pPr>
            <a:r>
              <a:rPr lang="en-GB" sz="1550">
                <a:latin typeface="Arial"/>
                <a:ea typeface="Arial"/>
                <a:cs typeface="Arial"/>
                <a:sym typeface="Arial"/>
              </a:rPr>
              <a:t>Then we compared the weighted mean score with manual human fluency scores for 100.</a:t>
            </a:r>
            <a:endParaRPr sz="1550">
              <a:latin typeface="Arial"/>
              <a:ea typeface="Arial"/>
              <a:cs typeface="Arial"/>
              <a:sym typeface="Arial"/>
            </a:endParaRPr>
          </a:p>
          <a:p>
            <a:pPr indent="0" lvl="0" marL="0" rtl="0" algn="l">
              <a:spcBef>
                <a:spcPts val="500"/>
              </a:spcBef>
              <a:spcAft>
                <a:spcPts val="1200"/>
              </a:spcAft>
              <a:buNone/>
            </a:pPr>
            <a:r>
              <a:t/>
            </a:r>
            <a:endParaRPr sz="18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8"/>
          <p:cNvSpPr txBox="1"/>
          <p:nvPr>
            <p:ph idx="1" type="body"/>
          </p:nvPr>
        </p:nvSpPr>
        <p:spPr>
          <a:xfrm>
            <a:off x="3051300" y="17001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900"/>
              <a:t>Thank you</a:t>
            </a:r>
            <a:endParaRPr sz="2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Arial"/>
                <a:ea typeface="Arial"/>
                <a:cs typeface="Arial"/>
                <a:sym typeface="Arial"/>
              </a:rPr>
              <a:t>IMPLEMENTATION </a:t>
            </a:r>
            <a:endParaRPr>
              <a:latin typeface="Arial"/>
              <a:ea typeface="Arial"/>
              <a:cs typeface="Arial"/>
              <a:sym typeface="Arial"/>
            </a:endParaRPr>
          </a:p>
        </p:txBody>
      </p:sp>
      <p:sp>
        <p:nvSpPr>
          <p:cNvPr id="148" name="Google Shape;148;p15"/>
          <p:cNvSpPr txBox="1"/>
          <p:nvPr>
            <p:ph idx="1" type="body"/>
          </p:nvPr>
        </p:nvSpPr>
        <p:spPr>
          <a:xfrm>
            <a:off x="1209075" y="1277400"/>
            <a:ext cx="7038900" cy="25887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Font typeface="Arial"/>
              <a:buChar char="●"/>
            </a:pPr>
            <a:r>
              <a:rPr lang="en-GB">
                <a:latin typeface="Arial"/>
                <a:ea typeface="Arial"/>
                <a:cs typeface="Arial"/>
                <a:sym typeface="Arial"/>
              </a:rPr>
              <a:t>We used the </a:t>
            </a:r>
            <a:r>
              <a:rPr i="1" lang="en-GB">
                <a:latin typeface="Arial"/>
                <a:ea typeface="Arial"/>
                <a:cs typeface="Arial"/>
                <a:sym typeface="Arial"/>
              </a:rPr>
              <a:t>MSR Abstractive Text Compression Dataset</a:t>
            </a:r>
            <a:r>
              <a:rPr lang="en-GB">
                <a:latin typeface="Arial"/>
                <a:ea typeface="Arial"/>
                <a:cs typeface="Arial"/>
                <a:sym typeface="Arial"/>
              </a:rPr>
              <a:t> as corpus. Our plan is to implement the models for measuring the fluency in three different forms. </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GB">
                <a:latin typeface="Arial"/>
                <a:ea typeface="Arial"/>
                <a:cs typeface="Arial"/>
                <a:sym typeface="Arial"/>
              </a:rPr>
              <a:t>First we will use rule based  measures to measure the textual readability of the sentences in the corpus. </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GB">
                <a:latin typeface="Arial"/>
                <a:ea typeface="Arial"/>
                <a:cs typeface="Arial"/>
                <a:sym typeface="Arial"/>
              </a:rPr>
              <a:t>Next we measure the fluency using a statistical model and in the end we measure the fluency using an LSTM NN model. </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b="1" lang="en-GB">
                <a:latin typeface="Arial"/>
                <a:ea typeface="Arial"/>
                <a:cs typeface="Arial"/>
                <a:sym typeface="Arial"/>
              </a:rPr>
              <a:t>Then the each score obtained from above three methods is normalized ; and weighted mean average score is calculated.</a:t>
            </a:r>
            <a:endParaRPr b="1">
              <a:latin typeface="Arial"/>
              <a:ea typeface="Arial"/>
              <a:cs typeface="Arial"/>
              <a:sym typeface="Arial"/>
            </a:endParaRPr>
          </a:p>
          <a:p>
            <a:pPr indent="-311150" lvl="0" marL="457200" rtl="0" algn="l">
              <a:spcBef>
                <a:spcPts val="0"/>
              </a:spcBef>
              <a:spcAft>
                <a:spcPts val="0"/>
              </a:spcAft>
              <a:buSzPts val="1300"/>
              <a:buFont typeface="Arial"/>
              <a:buChar char="●"/>
            </a:pPr>
            <a:r>
              <a:rPr lang="en-GB">
                <a:latin typeface="Arial"/>
                <a:ea typeface="Arial"/>
                <a:cs typeface="Arial"/>
                <a:sym typeface="Arial"/>
              </a:rPr>
              <a:t>We compare the </a:t>
            </a:r>
            <a:r>
              <a:rPr b="1" lang="en-GB">
                <a:latin typeface="Arial"/>
                <a:ea typeface="Arial"/>
                <a:cs typeface="Arial"/>
                <a:sym typeface="Arial"/>
              </a:rPr>
              <a:t>new score</a:t>
            </a:r>
            <a:r>
              <a:rPr lang="en-GB">
                <a:latin typeface="Arial"/>
                <a:ea typeface="Arial"/>
                <a:cs typeface="Arial"/>
                <a:sym typeface="Arial"/>
              </a:rPr>
              <a:t> against </a:t>
            </a:r>
            <a:r>
              <a:rPr b="1" i="1" lang="en-GB" u="sng">
                <a:latin typeface="Arial"/>
                <a:ea typeface="Arial"/>
                <a:cs typeface="Arial"/>
                <a:sym typeface="Arial"/>
              </a:rPr>
              <a:t>human readable scores</a:t>
            </a:r>
            <a:r>
              <a:rPr lang="en-GB">
                <a:latin typeface="Arial"/>
                <a:ea typeface="Arial"/>
                <a:cs typeface="Arial"/>
                <a:sym typeface="Arial"/>
              </a:rPr>
              <a:t> for analysis.Human </a:t>
            </a:r>
            <a:r>
              <a:rPr lang="en-GB">
                <a:latin typeface="Arial"/>
                <a:ea typeface="Arial"/>
                <a:cs typeface="Arial"/>
                <a:sym typeface="Arial"/>
              </a:rPr>
              <a:t>readable</a:t>
            </a:r>
            <a:r>
              <a:rPr lang="en-GB">
                <a:latin typeface="Arial"/>
                <a:ea typeface="Arial"/>
                <a:cs typeface="Arial"/>
                <a:sym typeface="Arial"/>
              </a:rPr>
              <a:t> score we have manually given to the sentences.</a:t>
            </a:r>
            <a:endParaRPr sz="2500"/>
          </a:p>
        </p:txBody>
      </p:sp>
      <p:pic>
        <p:nvPicPr>
          <p:cNvPr id="149" name="Google Shape;149;p15"/>
          <p:cNvPicPr preferRelativeResize="0"/>
          <p:nvPr/>
        </p:nvPicPr>
        <p:blipFill>
          <a:blip r:embed="rId3">
            <a:alphaModFix/>
          </a:blip>
          <a:stretch>
            <a:fillRect/>
          </a:stretch>
        </p:blipFill>
        <p:spPr>
          <a:xfrm>
            <a:off x="1517019" y="3802300"/>
            <a:ext cx="6423019" cy="1154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1868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2 , 3 , 5 Weights are chosen for fluency </a:t>
            </a:r>
            <a:r>
              <a:rPr lang="en-GB"/>
              <a:t>measurement</a:t>
            </a:r>
            <a:r>
              <a:rPr lang="en-GB"/>
              <a:t> </a:t>
            </a:r>
            <a:endParaRPr/>
          </a:p>
        </p:txBody>
      </p:sp>
      <p:sp>
        <p:nvSpPr>
          <p:cNvPr id="155" name="Google Shape;155;p16"/>
          <p:cNvSpPr txBox="1"/>
          <p:nvPr>
            <p:ph idx="1" type="body"/>
          </p:nvPr>
        </p:nvSpPr>
        <p:spPr>
          <a:xfrm>
            <a:off x="1297500" y="1006125"/>
            <a:ext cx="7306200" cy="3902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sz="1818"/>
              <a:t>We explored 3 </a:t>
            </a:r>
            <a:r>
              <a:rPr lang="en-GB" sz="1818"/>
              <a:t>different</a:t>
            </a:r>
            <a:r>
              <a:rPr lang="en-GB" sz="1818"/>
              <a:t> kinds of weight </a:t>
            </a:r>
            <a:r>
              <a:rPr lang="en-GB" sz="1818"/>
              <a:t>distribution</a:t>
            </a:r>
            <a:endParaRPr sz="1818"/>
          </a:p>
          <a:p>
            <a:pPr indent="-309435" lvl="0" marL="457200" rtl="0" algn="l">
              <a:spcBef>
                <a:spcPts val="1200"/>
              </a:spcBef>
              <a:spcAft>
                <a:spcPts val="0"/>
              </a:spcAft>
              <a:buSzPct val="100000"/>
              <a:buChar char="❖"/>
            </a:pPr>
            <a:r>
              <a:rPr lang="en-GB" sz="1818"/>
              <a:t>Readability</a:t>
            </a:r>
            <a:r>
              <a:rPr lang="en-GB" sz="1818"/>
              <a:t> indices -&gt;2  , statistical LM -&gt; 3 , NLM </a:t>
            </a:r>
            <a:r>
              <a:rPr lang="en-GB" sz="1818"/>
              <a:t> -&gt; 5 </a:t>
            </a:r>
            <a:endParaRPr sz="1818"/>
          </a:p>
          <a:p>
            <a:pPr indent="-286385" lvl="0" marL="457200" rtl="0" algn="l">
              <a:spcBef>
                <a:spcPts val="0"/>
              </a:spcBef>
              <a:spcAft>
                <a:spcPts val="0"/>
              </a:spcAft>
              <a:buSzPct val="71484"/>
              <a:buChar char="❖"/>
            </a:pPr>
            <a:r>
              <a:rPr lang="en-GB" sz="1818"/>
              <a:t>       </a:t>
            </a:r>
            <a:r>
              <a:rPr i="1" lang="en-GB" sz="1718"/>
              <a:t>Correlation Coefficient with manual Human Fluency score was </a:t>
            </a:r>
            <a:r>
              <a:rPr b="1" i="1" lang="en-GB" sz="1718"/>
              <a:t>0.519</a:t>
            </a:r>
            <a:endParaRPr b="1" i="1" sz="1718"/>
          </a:p>
          <a:p>
            <a:pPr indent="0" lvl="0" marL="457200" rtl="0" algn="l">
              <a:spcBef>
                <a:spcPts val="1200"/>
              </a:spcBef>
              <a:spcAft>
                <a:spcPts val="0"/>
              </a:spcAft>
              <a:buNone/>
            </a:pPr>
            <a:r>
              <a:t/>
            </a:r>
            <a:endParaRPr b="1" i="1" sz="1718"/>
          </a:p>
          <a:p>
            <a:pPr indent="-309435" lvl="0" marL="457200" rtl="0" algn="l">
              <a:spcBef>
                <a:spcPts val="1200"/>
              </a:spcBef>
              <a:spcAft>
                <a:spcPts val="0"/>
              </a:spcAft>
              <a:buSzPct val="100000"/>
              <a:buChar char="❖"/>
            </a:pPr>
            <a:r>
              <a:rPr lang="en-GB" sz="1818"/>
              <a:t>Readability indices -&gt;1  , statistical LM -&gt; 3 , NLM  -&gt; 6 </a:t>
            </a:r>
            <a:endParaRPr sz="1818"/>
          </a:p>
          <a:p>
            <a:pPr indent="-286385" lvl="0" marL="457200" rtl="0" algn="l">
              <a:spcBef>
                <a:spcPts val="0"/>
              </a:spcBef>
              <a:spcAft>
                <a:spcPts val="0"/>
              </a:spcAft>
              <a:buSzPct val="71484"/>
              <a:buChar char="❖"/>
            </a:pPr>
            <a:r>
              <a:rPr lang="en-GB" sz="1818"/>
              <a:t>       </a:t>
            </a:r>
            <a:r>
              <a:rPr i="1" lang="en-GB" sz="1718"/>
              <a:t>Correlation Coefficient with manual Human Fluency score was </a:t>
            </a:r>
            <a:r>
              <a:rPr b="1" i="1" lang="en-GB" sz="1718"/>
              <a:t>0.429</a:t>
            </a:r>
            <a:endParaRPr b="1" i="1" sz="1718"/>
          </a:p>
          <a:p>
            <a:pPr indent="0" lvl="0" marL="457200" rtl="0" algn="l">
              <a:spcBef>
                <a:spcPts val="1200"/>
              </a:spcBef>
              <a:spcAft>
                <a:spcPts val="0"/>
              </a:spcAft>
              <a:buNone/>
            </a:pPr>
            <a:r>
              <a:t/>
            </a:r>
            <a:endParaRPr b="1" i="1" sz="1718"/>
          </a:p>
          <a:p>
            <a:pPr indent="-309435" lvl="0" marL="457200" rtl="0" algn="l">
              <a:spcBef>
                <a:spcPts val="1200"/>
              </a:spcBef>
              <a:spcAft>
                <a:spcPts val="0"/>
              </a:spcAft>
              <a:buSzPct val="100000"/>
              <a:buChar char="❖"/>
            </a:pPr>
            <a:r>
              <a:rPr lang="en-GB" sz="1818"/>
              <a:t>Readability indices -&gt;1.5  , statistical LM -&gt; 3.5 , NLM  -&gt; 5 </a:t>
            </a:r>
            <a:endParaRPr sz="1818"/>
          </a:p>
          <a:p>
            <a:pPr indent="-286385" lvl="0" marL="457200" rtl="0" algn="l">
              <a:spcBef>
                <a:spcPts val="0"/>
              </a:spcBef>
              <a:spcAft>
                <a:spcPts val="0"/>
              </a:spcAft>
              <a:buSzPct val="71484"/>
              <a:buChar char="❖"/>
            </a:pPr>
            <a:r>
              <a:rPr lang="en-GB" sz="1818"/>
              <a:t>       </a:t>
            </a:r>
            <a:r>
              <a:rPr i="1" lang="en-GB" sz="1718"/>
              <a:t>Correlation Coefficient with manual Human Fluency score was </a:t>
            </a:r>
            <a:r>
              <a:rPr b="1" i="1" lang="en-GB" sz="1718"/>
              <a:t>0.496</a:t>
            </a:r>
            <a:endParaRPr b="1" i="1" sz="1718"/>
          </a:p>
          <a:p>
            <a:pPr indent="0" lvl="0" marL="0" rtl="0" algn="l">
              <a:spcBef>
                <a:spcPts val="1200"/>
              </a:spcBef>
              <a:spcAft>
                <a:spcPts val="0"/>
              </a:spcAft>
              <a:buNone/>
            </a:pPr>
            <a:r>
              <a:t/>
            </a:r>
            <a:endParaRPr b="1" i="1" sz="1718"/>
          </a:p>
          <a:p>
            <a:pPr indent="0" lvl="0" marL="0" rtl="0" algn="l">
              <a:spcBef>
                <a:spcPts val="1200"/>
              </a:spcBef>
              <a:spcAft>
                <a:spcPts val="0"/>
              </a:spcAft>
              <a:buNone/>
            </a:pPr>
            <a:r>
              <a:rPr b="1" lang="en-GB" sz="1953"/>
              <a:t>As we see best correlation we obtained from weights 2 3 5! </a:t>
            </a:r>
            <a:endParaRPr b="1" sz="1953"/>
          </a:p>
          <a:p>
            <a:pPr indent="0" lvl="0" marL="0" rtl="0" algn="l">
              <a:spcBef>
                <a:spcPts val="1200"/>
              </a:spcBef>
              <a:spcAft>
                <a:spcPts val="0"/>
              </a:spcAft>
              <a:buNone/>
            </a:pPr>
            <a:r>
              <a:t/>
            </a:r>
            <a:endParaRPr i="1" sz="1200"/>
          </a:p>
          <a:p>
            <a:pPr indent="0" lvl="0" marL="0" rtl="0" algn="l">
              <a:spcBef>
                <a:spcPts val="1200"/>
              </a:spcBef>
              <a:spcAft>
                <a:spcPts val="1200"/>
              </a:spcAft>
              <a:buNone/>
            </a:pPr>
            <a:r>
              <a:t/>
            </a:r>
            <a:endParaRPr i="1"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idx="1" type="body"/>
          </p:nvPr>
        </p:nvSpPr>
        <p:spPr>
          <a:xfrm>
            <a:off x="1297500" y="6666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935"/>
              <a:buNone/>
            </a:pPr>
            <a:r>
              <a:t/>
            </a:r>
            <a:endParaRPr b="1" sz="1760">
              <a:latin typeface="Arial"/>
              <a:ea typeface="Arial"/>
              <a:cs typeface="Arial"/>
              <a:sym typeface="Arial"/>
            </a:endParaRPr>
          </a:p>
          <a:p>
            <a:pPr indent="0" lvl="0" marL="0" rtl="0" algn="l">
              <a:lnSpc>
                <a:spcPct val="95000"/>
              </a:lnSpc>
              <a:spcBef>
                <a:spcPts val="1200"/>
              </a:spcBef>
              <a:spcAft>
                <a:spcPts val="0"/>
              </a:spcAft>
              <a:buSzPts val="935"/>
              <a:buNone/>
            </a:pPr>
            <a:r>
              <a:rPr b="1" lang="en-GB" sz="1632">
                <a:latin typeface="Arial"/>
                <a:ea typeface="Arial"/>
                <a:cs typeface="Arial"/>
                <a:sym typeface="Arial"/>
              </a:rPr>
              <a:t>Steps</a:t>
            </a:r>
            <a:endParaRPr b="1" sz="1632">
              <a:latin typeface="Arial"/>
              <a:ea typeface="Arial"/>
              <a:cs typeface="Arial"/>
              <a:sym typeface="Arial"/>
            </a:endParaRPr>
          </a:p>
          <a:p>
            <a:pPr indent="-316071" lvl="0" marL="457200" rtl="0" algn="l">
              <a:lnSpc>
                <a:spcPct val="95000"/>
              </a:lnSpc>
              <a:spcBef>
                <a:spcPts val="500"/>
              </a:spcBef>
              <a:spcAft>
                <a:spcPts val="0"/>
              </a:spcAft>
              <a:buSzPts val="1378"/>
              <a:buFont typeface="Arial"/>
              <a:buChar char="●"/>
            </a:pPr>
            <a:r>
              <a:rPr lang="en-GB" sz="1377">
                <a:latin typeface="Arial"/>
                <a:ea typeface="Arial"/>
                <a:cs typeface="Arial"/>
                <a:sym typeface="Arial"/>
              </a:rPr>
              <a:t>We will use rule based  5 readability indices, statistical model and neural network model over the same corpus . </a:t>
            </a:r>
            <a:endParaRPr sz="1377">
              <a:latin typeface="Arial"/>
              <a:ea typeface="Arial"/>
              <a:cs typeface="Arial"/>
              <a:sym typeface="Arial"/>
            </a:endParaRPr>
          </a:p>
          <a:p>
            <a:pPr indent="-316071" lvl="0" marL="457200" rtl="0" algn="l">
              <a:lnSpc>
                <a:spcPct val="95000"/>
              </a:lnSpc>
              <a:spcBef>
                <a:spcPts val="0"/>
              </a:spcBef>
              <a:spcAft>
                <a:spcPts val="0"/>
              </a:spcAft>
              <a:buSzPts val="1378"/>
              <a:buFont typeface="Arial"/>
              <a:buChar char="●"/>
            </a:pPr>
            <a:r>
              <a:rPr lang="en-GB" sz="1377">
                <a:latin typeface="Arial"/>
                <a:ea typeface="Arial"/>
                <a:cs typeface="Arial"/>
                <a:sym typeface="Arial"/>
              </a:rPr>
              <a:t>So we will have scores from each of 3 above methods.</a:t>
            </a:r>
            <a:endParaRPr sz="1377">
              <a:latin typeface="Arial"/>
              <a:ea typeface="Arial"/>
              <a:cs typeface="Arial"/>
              <a:sym typeface="Arial"/>
            </a:endParaRPr>
          </a:p>
          <a:p>
            <a:pPr indent="-316071" lvl="0" marL="457200" rtl="0" algn="l">
              <a:lnSpc>
                <a:spcPct val="95000"/>
              </a:lnSpc>
              <a:spcBef>
                <a:spcPts val="0"/>
              </a:spcBef>
              <a:spcAft>
                <a:spcPts val="0"/>
              </a:spcAft>
              <a:buSzPts val="1378"/>
              <a:buFont typeface="Arial"/>
              <a:buChar char="●"/>
            </a:pPr>
            <a:r>
              <a:rPr lang="en-GB" sz="1377">
                <a:latin typeface="Arial"/>
                <a:ea typeface="Arial"/>
                <a:cs typeface="Arial"/>
                <a:sym typeface="Arial"/>
              </a:rPr>
              <a:t>Then we normalized the score obtained from each of the above 3.</a:t>
            </a:r>
            <a:endParaRPr sz="1377">
              <a:latin typeface="Arial"/>
              <a:ea typeface="Arial"/>
              <a:cs typeface="Arial"/>
              <a:sym typeface="Arial"/>
            </a:endParaRPr>
          </a:p>
          <a:p>
            <a:pPr indent="-316071" lvl="0" marL="457200" rtl="0" algn="l">
              <a:lnSpc>
                <a:spcPct val="95000"/>
              </a:lnSpc>
              <a:spcBef>
                <a:spcPts val="0"/>
              </a:spcBef>
              <a:spcAft>
                <a:spcPts val="0"/>
              </a:spcAft>
              <a:buSzPts val="1378"/>
              <a:buFont typeface="Arial"/>
              <a:buChar char="●"/>
            </a:pPr>
            <a:r>
              <a:rPr lang="en-GB" sz="1377">
                <a:latin typeface="Arial"/>
                <a:ea typeface="Arial"/>
                <a:cs typeface="Arial"/>
                <a:sym typeface="Arial"/>
              </a:rPr>
              <a:t>Formula used:</a:t>
            </a:r>
            <a:endParaRPr sz="1377">
              <a:latin typeface="Arial"/>
              <a:ea typeface="Arial"/>
              <a:cs typeface="Arial"/>
              <a:sym typeface="Arial"/>
            </a:endParaRPr>
          </a:p>
          <a:p>
            <a:pPr indent="0" lvl="0" marL="457200" rtl="0" algn="l">
              <a:lnSpc>
                <a:spcPct val="95000"/>
              </a:lnSpc>
              <a:spcBef>
                <a:spcPts val="500"/>
              </a:spcBef>
              <a:spcAft>
                <a:spcPts val="0"/>
              </a:spcAft>
              <a:buSzPts val="935"/>
              <a:buNone/>
            </a:pPr>
            <a:r>
              <a:rPr lang="en-GB" sz="1292">
                <a:latin typeface="Arial"/>
                <a:ea typeface="Arial"/>
                <a:cs typeface="Arial"/>
                <a:sym typeface="Arial"/>
              </a:rPr>
              <a:t>( x - x</a:t>
            </a:r>
            <a:r>
              <a:rPr baseline="-25000" lang="en-GB" sz="1037">
                <a:latin typeface="Arial"/>
                <a:ea typeface="Arial"/>
                <a:cs typeface="Arial"/>
                <a:sym typeface="Arial"/>
              </a:rPr>
              <a:t>min</a:t>
            </a:r>
            <a:r>
              <a:rPr lang="en-GB" sz="1292">
                <a:latin typeface="Arial"/>
                <a:ea typeface="Arial"/>
                <a:cs typeface="Arial"/>
                <a:sym typeface="Arial"/>
              </a:rPr>
              <a:t>) / (x</a:t>
            </a:r>
            <a:r>
              <a:rPr baseline="-25000" lang="en-GB" sz="1037">
                <a:latin typeface="Arial"/>
                <a:ea typeface="Arial"/>
                <a:cs typeface="Arial"/>
                <a:sym typeface="Arial"/>
              </a:rPr>
              <a:t>max</a:t>
            </a:r>
            <a:r>
              <a:rPr lang="en-GB" sz="1292">
                <a:latin typeface="Arial"/>
                <a:ea typeface="Arial"/>
                <a:cs typeface="Arial"/>
                <a:sym typeface="Arial"/>
              </a:rPr>
              <a:t>- x</a:t>
            </a:r>
            <a:r>
              <a:rPr baseline="-25000" lang="en-GB" sz="1037">
                <a:latin typeface="Arial"/>
                <a:ea typeface="Arial"/>
                <a:cs typeface="Arial"/>
                <a:sym typeface="Arial"/>
              </a:rPr>
              <a:t>min</a:t>
            </a:r>
            <a:r>
              <a:rPr lang="en-GB" sz="1292">
                <a:latin typeface="Arial"/>
                <a:ea typeface="Arial"/>
                <a:cs typeface="Arial"/>
                <a:sym typeface="Arial"/>
              </a:rPr>
              <a:t>)</a:t>
            </a:r>
            <a:endParaRPr sz="1292">
              <a:latin typeface="Arial"/>
              <a:ea typeface="Arial"/>
              <a:cs typeface="Arial"/>
              <a:sym typeface="Arial"/>
            </a:endParaRPr>
          </a:p>
          <a:p>
            <a:pPr indent="-316071" lvl="0" marL="457200" rtl="0" algn="l">
              <a:lnSpc>
                <a:spcPct val="95000"/>
              </a:lnSpc>
              <a:spcBef>
                <a:spcPts val="500"/>
              </a:spcBef>
              <a:spcAft>
                <a:spcPts val="0"/>
              </a:spcAft>
              <a:buSzPts val="1378"/>
              <a:buFont typeface="Arial"/>
              <a:buChar char="●"/>
            </a:pPr>
            <a:r>
              <a:rPr lang="en-GB" sz="1377">
                <a:latin typeface="Arial"/>
                <a:ea typeface="Arial"/>
                <a:cs typeface="Arial"/>
                <a:sym typeface="Arial"/>
              </a:rPr>
              <a:t>Then using weights calculated weighted mean score for each sentence:</a:t>
            </a:r>
            <a:endParaRPr i="1" sz="1207">
              <a:latin typeface="Arial"/>
              <a:ea typeface="Arial"/>
              <a:cs typeface="Arial"/>
              <a:sym typeface="Arial"/>
            </a:endParaRPr>
          </a:p>
          <a:p>
            <a:pPr indent="457200" lvl="0" marL="2286000" rtl="0" algn="l">
              <a:lnSpc>
                <a:spcPct val="95000"/>
              </a:lnSpc>
              <a:spcBef>
                <a:spcPts val="500"/>
              </a:spcBef>
              <a:spcAft>
                <a:spcPts val="0"/>
              </a:spcAft>
              <a:buSzPts val="935"/>
              <a:buNone/>
            </a:pPr>
            <a:r>
              <a:t/>
            </a:r>
            <a:endParaRPr i="1" sz="1207">
              <a:latin typeface="Arial"/>
              <a:ea typeface="Arial"/>
              <a:cs typeface="Arial"/>
              <a:sym typeface="Arial"/>
            </a:endParaRPr>
          </a:p>
          <a:p>
            <a:pPr indent="0" lvl="0" marL="0" rtl="0" algn="l">
              <a:lnSpc>
                <a:spcPct val="95000"/>
              </a:lnSpc>
              <a:spcBef>
                <a:spcPts val="500"/>
              </a:spcBef>
              <a:spcAft>
                <a:spcPts val="0"/>
              </a:spcAft>
              <a:buSzPts val="935"/>
              <a:buNone/>
            </a:pPr>
            <a:r>
              <a:t/>
            </a:r>
            <a:endParaRPr b="1" sz="1632">
              <a:latin typeface="Arial"/>
              <a:ea typeface="Arial"/>
              <a:cs typeface="Arial"/>
              <a:sym typeface="Arial"/>
            </a:endParaRPr>
          </a:p>
          <a:p>
            <a:pPr indent="0" lvl="0" marL="0" rtl="0" algn="l">
              <a:lnSpc>
                <a:spcPct val="95000"/>
              </a:lnSpc>
              <a:spcBef>
                <a:spcPts val="500"/>
              </a:spcBef>
              <a:spcAft>
                <a:spcPts val="1200"/>
              </a:spcAft>
              <a:buSzPts val="935"/>
              <a:buNone/>
            </a:pPr>
            <a:r>
              <a:t/>
            </a:r>
            <a:endParaRPr sz="1505">
              <a:latin typeface="Arial"/>
              <a:ea typeface="Arial"/>
              <a:cs typeface="Arial"/>
              <a:sym typeface="Arial"/>
            </a:endParaRPr>
          </a:p>
        </p:txBody>
      </p:sp>
      <p:pic>
        <p:nvPicPr>
          <p:cNvPr id="161" name="Google Shape;161;p17"/>
          <p:cNvPicPr preferRelativeResize="0"/>
          <p:nvPr/>
        </p:nvPicPr>
        <p:blipFill>
          <a:blip r:embed="rId3">
            <a:alphaModFix/>
          </a:blip>
          <a:stretch>
            <a:fillRect/>
          </a:stretch>
        </p:blipFill>
        <p:spPr>
          <a:xfrm>
            <a:off x="2683778" y="3342025"/>
            <a:ext cx="4450322" cy="779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052550" y="379000"/>
            <a:ext cx="7038900" cy="9141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None/>
            </a:pPr>
            <a:r>
              <a:rPr b="1" lang="en-GB" sz="2000">
                <a:latin typeface="Arial"/>
                <a:ea typeface="Arial"/>
                <a:cs typeface="Arial"/>
                <a:sym typeface="Arial"/>
              </a:rPr>
              <a:t>Calculating the readability of the corpus using existing readability indices </a:t>
            </a:r>
            <a:endParaRPr b="1" sz="2000">
              <a:latin typeface="Arial"/>
              <a:ea typeface="Arial"/>
              <a:cs typeface="Arial"/>
              <a:sym typeface="Arial"/>
            </a:endParaRPr>
          </a:p>
        </p:txBody>
      </p:sp>
      <p:sp>
        <p:nvSpPr>
          <p:cNvPr id="167" name="Google Shape;167;p18"/>
          <p:cNvSpPr txBox="1"/>
          <p:nvPr>
            <p:ph idx="1" type="body"/>
          </p:nvPr>
        </p:nvSpPr>
        <p:spPr>
          <a:xfrm>
            <a:off x="1297500" y="1116150"/>
            <a:ext cx="7038900" cy="3594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sz="1500">
              <a:latin typeface="Arial"/>
              <a:ea typeface="Arial"/>
              <a:cs typeface="Arial"/>
              <a:sym typeface="Arial"/>
            </a:endParaRPr>
          </a:p>
          <a:p>
            <a:pPr indent="-323850" lvl="0" marL="457200" rtl="0" algn="l">
              <a:spcBef>
                <a:spcPts val="1200"/>
              </a:spcBef>
              <a:spcAft>
                <a:spcPts val="0"/>
              </a:spcAft>
              <a:buSzPts val="1500"/>
              <a:buFont typeface="Arial"/>
              <a:buChar char="●"/>
            </a:pPr>
            <a:r>
              <a:rPr lang="en-GB" sz="1500">
                <a:latin typeface="Arial"/>
                <a:ea typeface="Arial"/>
                <a:cs typeface="Arial"/>
                <a:sym typeface="Arial"/>
              </a:rPr>
              <a:t>Applied readability indices to a subset of 15,600 sentences. </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GB" sz="1500">
                <a:latin typeface="Arial"/>
                <a:ea typeface="Arial"/>
                <a:cs typeface="Arial"/>
                <a:sym typeface="Arial"/>
              </a:rPr>
              <a:t>Based on readability index, we perceive it as easier to the reader and hence more natural. </a:t>
            </a:r>
            <a:endParaRPr sz="1500">
              <a:latin typeface="Arial"/>
              <a:ea typeface="Arial"/>
              <a:cs typeface="Arial"/>
              <a:sym typeface="Arial"/>
            </a:endParaRPr>
          </a:p>
          <a:p>
            <a:pPr indent="0" lvl="0" marL="457200" rtl="0" algn="l">
              <a:spcBef>
                <a:spcPts val="1200"/>
              </a:spcBef>
              <a:spcAft>
                <a:spcPts val="0"/>
              </a:spcAft>
              <a:buNone/>
            </a:pPr>
            <a:r>
              <a:t/>
            </a:r>
            <a:endParaRPr sz="1500">
              <a:latin typeface="Arial"/>
              <a:ea typeface="Arial"/>
              <a:cs typeface="Arial"/>
              <a:sym typeface="Arial"/>
            </a:endParaRPr>
          </a:p>
          <a:p>
            <a:pPr indent="-323850" lvl="0" marL="914400" rtl="0" algn="l">
              <a:spcBef>
                <a:spcPts val="1200"/>
              </a:spcBef>
              <a:spcAft>
                <a:spcPts val="0"/>
              </a:spcAft>
              <a:buSzPts val="1500"/>
              <a:buFont typeface="Arial"/>
              <a:buAutoNum type="romanUcPeriod"/>
            </a:pPr>
            <a:r>
              <a:rPr lang="en-GB" sz="1500">
                <a:latin typeface="Arial"/>
                <a:ea typeface="Arial"/>
                <a:cs typeface="Arial"/>
                <a:sym typeface="Arial"/>
              </a:rPr>
              <a:t>Automated readability index</a:t>
            </a:r>
            <a:endParaRPr sz="1500">
              <a:latin typeface="Arial"/>
              <a:ea typeface="Arial"/>
              <a:cs typeface="Arial"/>
              <a:sym typeface="Arial"/>
            </a:endParaRPr>
          </a:p>
          <a:p>
            <a:pPr indent="-323850" lvl="0" marL="914400" rtl="0" algn="l">
              <a:spcBef>
                <a:spcPts val="0"/>
              </a:spcBef>
              <a:spcAft>
                <a:spcPts val="0"/>
              </a:spcAft>
              <a:buSzPts val="1500"/>
              <a:buFont typeface="Arial"/>
              <a:buAutoNum type="romanUcPeriod"/>
            </a:pPr>
            <a:r>
              <a:rPr lang="en-GB" sz="1500">
                <a:latin typeface="Arial"/>
                <a:ea typeface="Arial"/>
                <a:cs typeface="Arial"/>
                <a:sym typeface="Arial"/>
              </a:rPr>
              <a:t>Dale-Chall readability score</a:t>
            </a:r>
            <a:endParaRPr sz="1500">
              <a:latin typeface="Arial"/>
              <a:ea typeface="Arial"/>
              <a:cs typeface="Arial"/>
              <a:sym typeface="Arial"/>
            </a:endParaRPr>
          </a:p>
          <a:p>
            <a:pPr indent="-323850" lvl="0" marL="914400" rtl="0" algn="l">
              <a:spcBef>
                <a:spcPts val="0"/>
              </a:spcBef>
              <a:spcAft>
                <a:spcPts val="0"/>
              </a:spcAft>
              <a:buSzPts val="1500"/>
              <a:buFont typeface="Arial"/>
              <a:buAutoNum type="romanUcPeriod"/>
            </a:pPr>
            <a:r>
              <a:rPr lang="en-GB" sz="1500">
                <a:latin typeface="Arial"/>
                <a:ea typeface="Arial"/>
                <a:cs typeface="Arial"/>
                <a:sym typeface="Arial"/>
              </a:rPr>
              <a:t>Coleman liau index</a:t>
            </a:r>
            <a:endParaRPr sz="1500">
              <a:latin typeface="Arial"/>
              <a:ea typeface="Arial"/>
              <a:cs typeface="Arial"/>
              <a:sym typeface="Arial"/>
            </a:endParaRPr>
          </a:p>
          <a:p>
            <a:pPr indent="-323850" lvl="0" marL="914400" rtl="0" algn="l">
              <a:spcBef>
                <a:spcPts val="0"/>
              </a:spcBef>
              <a:spcAft>
                <a:spcPts val="0"/>
              </a:spcAft>
              <a:buSzPts val="1500"/>
              <a:buFont typeface="Arial"/>
              <a:buAutoNum type="romanUcPeriod"/>
            </a:pPr>
            <a:r>
              <a:rPr lang="en-GB" sz="1500">
                <a:latin typeface="Arial"/>
                <a:ea typeface="Arial"/>
                <a:cs typeface="Arial"/>
                <a:sym typeface="Arial"/>
              </a:rPr>
              <a:t>Linsear write formula</a:t>
            </a:r>
            <a:endParaRPr sz="1500">
              <a:latin typeface="Arial"/>
              <a:ea typeface="Arial"/>
              <a:cs typeface="Arial"/>
              <a:sym typeface="Arial"/>
            </a:endParaRPr>
          </a:p>
          <a:p>
            <a:pPr indent="-323850" lvl="0" marL="914400" rtl="0" algn="l">
              <a:spcBef>
                <a:spcPts val="0"/>
              </a:spcBef>
              <a:spcAft>
                <a:spcPts val="0"/>
              </a:spcAft>
              <a:buSzPts val="1500"/>
              <a:buFont typeface="Arial"/>
              <a:buAutoNum type="romanUcPeriod"/>
            </a:pPr>
            <a:r>
              <a:rPr lang="en-GB" sz="1500">
                <a:latin typeface="Arial"/>
                <a:ea typeface="Arial"/>
                <a:cs typeface="Arial"/>
                <a:sym typeface="Arial"/>
              </a:rPr>
              <a:t>Gunning fog</a:t>
            </a:r>
            <a:endParaRPr sz="1500">
              <a:latin typeface="Arial"/>
              <a:ea typeface="Arial"/>
              <a:cs typeface="Arial"/>
              <a:sym typeface="Arial"/>
            </a:endParaRPr>
          </a:p>
          <a:p>
            <a:pPr indent="0" lvl="0" marL="0" rtl="0" algn="l">
              <a:spcBef>
                <a:spcPts val="1200"/>
              </a:spcBef>
              <a:spcAft>
                <a:spcPts val="1200"/>
              </a:spcAft>
              <a:buNone/>
            </a:pPr>
            <a:r>
              <a:t/>
            </a:r>
            <a:endParaRPr sz="15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400050" lvl="0" marL="457200" rtl="0" algn="l">
              <a:lnSpc>
                <a:spcPct val="115000"/>
              </a:lnSpc>
              <a:spcBef>
                <a:spcPts val="1200"/>
              </a:spcBef>
              <a:spcAft>
                <a:spcPts val="0"/>
              </a:spcAft>
              <a:buSzPts val="2700"/>
              <a:buFont typeface="Arial"/>
              <a:buAutoNum type="arabicPeriod"/>
            </a:pPr>
            <a:r>
              <a:rPr lang="en-GB" sz="2700">
                <a:latin typeface="Arial"/>
                <a:ea typeface="Arial"/>
                <a:cs typeface="Arial"/>
                <a:sym typeface="Arial"/>
              </a:rPr>
              <a:t>Calculating the readability of the corpus</a:t>
            </a:r>
            <a:endParaRPr sz="2700">
              <a:latin typeface="Arial"/>
              <a:ea typeface="Arial"/>
              <a:cs typeface="Arial"/>
              <a:sym typeface="Arial"/>
            </a:endParaRPr>
          </a:p>
          <a:p>
            <a:pPr indent="0" lvl="0" marL="0" rtl="0" algn="l">
              <a:spcBef>
                <a:spcPts val="1200"/>
              </a:spcBef>
              <a:spcAft>
                <a:spcPts val="0"/>
              </a:spcAft>
              <a:buSzPts val="990"/>
              <a:buNone/>
            </a:pPr>
            <a:r>
              <a:t/>
            </a:r>
            <a:endParaRPr sz="2700">
              <a:latin typeface="Arial"/>
              <a:ea typeface="Arial"/>
              <a:cs typeface="Arial"/>
              <a:sym typeface="Arial"/>
            </a:endParaRPr>
          </a:p>
        </p:txBody>
      </p:sp>
      <p:sp>
        <p:nvSpPr>
          <p:cNvPr id="173" name="Google Shape;173;p19"/>
          <p:cNvSpPr txBox="1"/>
          <p:nvPr>
            <p:ph idx="1" type="body"/>
          </p:nvPr>
        </p:nvSpPr>
        <p:spPr>
          <a:xfrm>
            <a:off x="1297500" y="1116150"/>
            <a:ext cx="7038900" cy="3594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GB" sz="1500">
                <a:latin typeface="Arial"/>
                <a:ea typeface="Arial"/>
                <a:cs typeface="Arial"/>
                <a:sym typeface="Arial"/>
              </a:rPr>
              <a:t>We have applied the below readability indices to a subset of 15,600 sentences. These are based on different rules of the given text and help determine the readability, complexity, grade level. Based on the computed readability index, we perceive it as easier to the reader and hence more natural. This might not be a direct measure of textual fluency but is an important metric to measure it. The sentences with high readability indices are more likely to score well on the fluency scale as well.</a:t>
            </a:r>
            <a:endParaRPr sz="1500">
              <a:latin typeface="Arial"/>
              <a:ea typeface="Arial"/>
              <a:cs typeface="Arial"/>
              <a:sym typeface="Arial"/>
            </a:endParaRPr>
          </a:p>
          <a:p>
            <a:pPr indent="-323850" lvl="0" marL="457200" rtl="0" algn="l">
              <a:spcBef>
                <a:spcPts val="1200"/>
              </a:spcBef>
              <a:spcAft>
                <a:spcPts val="0"/>
              </a:spcAft>
              <a:buSzPts val="1500"/>
              <a:buFont typeface="Arial"/>
              <a:buChar char="-"/>
            </a:pPr>
            <a:r>
              <a:rPr lang="en-GB" sz="1500">
                <a:latin typeface="Arial"/>
                <a:ea typeface="Arial"/>
                <a:cs typeface="Arial"/>
                <a:sym typeface="Arial"/>
              </a:rPr>
              <a:t>Automated readability index</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GB" sz="1500">
                <a:latin typeface="Arial"/>
                <a:ea typeface="Arial"/>
                <a:cs typeface="Arial"/>
                <a:sym typeface="Arial"/>
              </a:rPr>
              <a:t>Dale-Chall readability score</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GB" sz="1500">
                <a:latin typeface="Arial"/>
                <a:ea typeface="Arial"/>
                <a:cs typeface="Arial"/>
                <a:sym typeface="Arial"/>
              </a:rPr>
              <a:t>Coleman liau index</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GB" sz="1500">
                <a:latin typeface="Arial"/>
                <a:ea typeface="Arial"/>
                <a:cs typeface="Arial"/>
                <a:sym typeface="Arial"/>
              </a:rPr>
              <a:t>Linsear write formula</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GB" sz="1500">
                <a:latin typeface="Arial"/>
                <a:ea typeface="Arial"/>
                <a:cs typeface="Arial"/>
                <a:sym typeface="Arial"/>
              </a:rPr>
              <a:t>Gunning fog</a:t>
            </a:r>
            <a:endParaRPr sz="1500">
              <a:latin typeface="Arial"/>
              <a:ea typeface="Arial"/>
              <a:cs typeface="Arial"/>
              <a:sym typeface="Arial"/>
            </a:endParaRPr>
          </a:p>
          <a:p>
            <a:pPr indent="0" lvl="0" marL="0" rtl="0" algn="l">
              <a:spcBef>
                <a:spcPts val="1200"/>
              </a:spcBef>
              <a:spcAft>
                <a:spcPts val="1200"/>
              </a:spcAft>
              <a:buNone/>
            </a:pPr>
            <a:r>
              <a:t/>
            </a:r>
            <a:endParaRPr sz="15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SzPts val="1800"/>
              <a:buFont typeface="Arial"/>
              <a:buAutoNum type="romanUcPeriod"/>
            </a:pPr>
            <a:r>
              <a:rPr b="1" i="1" lang="en-GB" sz="1800">
                <a:latin typeface="Arial"/>
                <a:ea typeface="Arial"/>
                <a:cs typeface="Arial"/>
                <a:sym typeface="Arial"/>
              </a:rPr>
              <a:t>Automated readability index :</a:t>
            </a:r>
            <a:endParaRPr b="1" i="1" sz="1800">
              <a:latin typeface="Arial"/>
              <a:ea typeface="Arial"/>
              <a:cs typeface="Arial"/>
              <a:sym typeface="Arial"/>
            </a:endParaRPr>
          </a:p>
          <a:p>
            <a:pPr indent="0" lvl="0" marL="0" rtl="0" algn="l">
              <a:spcBef>
                <a:spcPts val="1200"/>
              </a:spcBef>
              <a:spcAft>
                <a:spcPts val="0"/>
              </a:spcAft>
              <a:buNone/>
            </a:pPr>
            <a:r>
              <a:t/>
            </a:r>
            <a:endParaRPr sz="3100"/>
          </a:p>
        </p:txBody>
      </p:sp>
      <p:sp>
        <p:nvSpPr>
          <p:cNvPr id="179" name="Google Shape;179;p20"/>
          <p:cNvSpPr txBox="1"/>
          <p:nvPr>
            <p:ph idx="1" type="body"/>
          </p:nvPr>
        </p:nvSpPr>
        <p:spPr>
          <a:xfrm>
            <a:off x="1297500" y="2752075"/>
            <a:ext cx="7038900" cy="1726800"/>
          </a:xfrm>
          <a:prstGeom prst="rect">
            <a:avLst/>
          </a:prstGeom>
        </p:spPr>
        <p:txBody>
          <a:bodyPr anchorCtr="0" anchor="t" bIns="91425" lIns="91425" spcFirstLastPara="1" rIns="91425" wrap="square" tIns="91425">
            <a:normAutofit/>
          </a:bodyPr>
          <a:lstStyle/>
          <a:p>
            <a:pPr indent="0" lvl="0" marL="0" rtl="0" algn="l">
              <a:spcBef>
                <a:spcPts val="500"/>
              </a:spcBef>
              <a:spcAft>
                <a:spcPts val="500"/>
              </a:spcAft>
              <a:buNone/>
            </a:pPr>
            <a:r>
              <a:rPr lang="en-GB" sz="1450">
                <a:latin typeface="Arial"/>
                <a:ea typeface="Arial"/>
                <a:cs typeface="Arial"/>
                <a:sym typeface="Arial"/>
              </a:rPr>
              <a:t>where </a:t>
            </a:r>
            <a:r>
              <a:rPr i="1" lang="en-GB" sz="1450">
                <a:latin typeface="Arial"/>
                <a:ea typeface="Arial"/>
                <a:cs typeface="Arial"/>
                <a:sym typeface="Arial"/>
              </a:rPr>
              <a:t>characters</a:t>
            </a:r>
            <a:r>
              <a:rPr lang="en-GB" sz="1450">
                <a:latin typeface="Arial"/>
                <a:ea typeface="Arial"/>
                <a:cs typeface="Arial"/>
                <a:sym typeface="Arial"/>
              </a:rPr>
              <a:t> is the number of letters and numbers, </a:t>
            </a:r>
            <a:r>
              <a:rPr i="1" lang="en-GB" sz="1450">
                <a:latin typeface="Arial"/>
                <a:ea typeface="Arial"/>
                <a:cs typeface="Arial"/>
                <a:sym typeface="Arial"/>
              </a:rPr>
              <a:t>words</a:t>
            </a:r>
            <a:r>
              <a:rPr lang="en-GB" sz="1450">
                <a:latin typeface="Arial"/>
                <a:ea typeface="Arial"/>
                <a:cs typeface="Arial"/>
                <a:sym typeface="Arial"/>
              </a:rPr>
              <a:t> is the number of spaces, and </a:t>
            </a:r>
            <a:r>
              <a:rPr i="1" lang="en-GB" sz="1450">
                <a:latin typeface="Arial"/>
                <a:ea typeface="Arial"/>
                <a:cs typeface="Arial"/>
                <a:sym typeface="Arial"/>
              </a:rPr>
              <a:t>sentences</a:t>
            </a:r>
            <a:r>
              <a:rPr lang="en-GB" sz="1450">
                <a:latin typeface="Arial"/>
                <a:ea typeface="Arial"/>
                <a:cs typeface="Arial"/>
                <a:sym typeface="Arial"/>
              </a:rPr>
              <a:t> is the number of sentences, which were counted manually by the typist when the above formula was developed. Non-integer scores are always rounded up to the nearest whole number, so a score of 10.1 or 10.6 would be converted to 11.</a:t>
            </a:r>
            <a:endParaRPr sz="1700"/>
          </a:p>
        </p:txBody>
      </p:sp>
      <p:pic>
        <p:nvPicPr>
          <p:cNvPr id="180" name="Google Shape;180;p20"/>
          <p:cNvPicPr preferRelativeResize="0"/>
          <p:nvPr/>
        </p:nvPicPr>
        <p:blipFill>
          <a:blip r:embed="rId3">
            <a:alphaModFix/>
          </a:blip>
          <a:stretch>
            <a:fillRect/>
          </a:stretch>
        </p:blipFill>
        <p:spPr>
          <a:xfrm>
            <a:off x="2273150" y="1422200"/>
            <a:ext cx="4597700" cy="645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i="1" lang="en-GB" sz="1600">
                <a:latin typeface="Arial"/>
                <a:ea typeface="Arial"/>
                <a:cs typeface="Arial"/>
                <a:sym typeface="Arial"/>
              </a:rPr>
              <a:t>II</a:t>
            </a:r>
            <a:r>
              <a:rPr b="1" lang="en-GB" sz="1600">
                <a:latin typeface="Arial"/>
                <a:ea typeface="Arial"/>
                <a:cs typeface="Arial"/>
                <a:sym typeface="Arial"/>
              </a:rPr>
              <a:t>. </a:t>
            </a:r>
            <a:r>
              <a:rPr b="1" i="1" lang="en-GB" sz="1600" u="sng">
                <a:latin typeface="Arial"/>
                <a:ea typeface="Arial"/>
                <a:cs typeface="Arial"/>
                <a:sym typeface="Arial"/>
              </a:rPr>
              <a:t>Dale-Chall readability score:</a:t>
            </a:r>
            <a:endParaRPr sz="2900"/>
          </a:p>
        </p:txBody>
      </p:sp>
      <p:sp>
        <p:nvSpPr>
          <p:cNvPr id="186" name="Google Shape;186;p21"/>
          <p:cNvSpPr txBox="1"/>
          <p:nvPr>
            <p:ph idx="1" type="body"/>
          </p:nvPr>
        </p:nvSpPr>
        <p:spPr>
          <a:xfrm>
            <a:off x="1297500" y="1567550"/>
            <a:ext cx="7038900" cy="2911200"/>
          </a:xfrm>
          <a:prstGeom prst="rect">
            <a:avLst/>
          </a:prstGeom>
          <a:noFill/>
        </p:spPr>
        <p:txBody>
          <a:bodyPr anchorCtr="0" anchor="t" bIns="91425" lIns="91425" spcFirstLastPara="1" rIns="91425" wrap="square" tIns="91425">
            <a:normAutofit/>
          </a:bodyPr>
          <a:lstStyle/>
          <a:p>
            <a:pPr indent="0" lvl="0" marL="0" rtl="0" algn="l">
              <a:spcBef>
                <a:spcPts val="1200"/>
              </a:spcBef>
              <a:spcAft>
                <a:spcPts val="0"/>
              </a:spcAft>
              <a:buNone/>
            </a:pPr>
            <a:r>
              <a:rPr lang="en-GB" sz="1550">
                <a:latin typeface="Arial"/>
                <a:ea typeface="Arial"/>
                <a:cs typeface="Arial"/>
                <a:sym typeface="Arial"/>
              </a:rPr>
              <a:t>It uses a list of 3000 words that groups of fourth-grade American students could reliably understand, considering any word not on that list to be difficult.</a:t>
            </a:r>
            <a:endParaRPr sz="1600">
              <a:latin typeface="Arial"/>
              <a:ea typeface="Arial"/>
              <a:cs typeface="Arial"/>
              <a:sym typeface="Arial"/>
            </a:endParaRPr>
          </a:p>
          <a:p>
            <a:pPr indent="0" lvl="0" marL="0" rtl="0" algn="l">
              <a:spcBef>
                <a:spcPts val="1200"/>
              </a:spcBef>
              <a:spcAft>
                <a:spcPts val="0"/>
              </a:spcAft>
              <a:buNone/>
            </a:pPr>
            <a:r>
              <a:t/>
            </a:r>
            <a:endParaRPr sz="1800"/>
          </a:p>
          <a:p>
            <a:pPr indent="0" lvl="0" marL="0" rtl="0" algn="l">
              <a:spcBef>
                <a:spcPts val="1200"/>
              </a:spcBef>
              <a:spcAft>
                <a:spcPts val="0"/>
              </a:spcAft>
              <a:buNone/>
            </a:pPr>
            <a:r>
              <a:t/>
            </a:r>
            <a:endParaRPr sz="1800"/>
          </a:p>
          <a:p>
            <a:pPr indent="0" lvl="0" marL="0" rtl="0" algn="l">
              <a:spcBef>
                <a:spcPts val="1200"/>
              </a:spcBef>
              <a:spcAft>
                <a:spcPts val="0"/>
              </a:spcAft>
              <a:buNone/>
            </a:pPr>
            <a:r>
              <a:t/>
            </a:r>
            <a:endParaRPr sz="1900"/>
          </a:p>
          <a:p>
            <a:pPr indent="0" lvl="0" marL="0" rtl="0" algn="l">
              <a:spcBef>
                <a:spcPts val="1200"/>
              </a:spcBef>
              <a:spcAft>
                <a:spcPts val="1200"/>
              </a:spcAft>
              <a:buNone/>
            </a:pPr>
            <a:r>
              <a:rPr lang="en-GB" sz="1550">
                <a:latin typeface="Arial"/>
                <a:ea typeface="Arial"/>
                <a:cs typeface="Arial"/>
                <a:sym typeface="Arial"/>
              </a:rPr>
              <a:t>If the percentage of difficult words is above 5%, then add 3.6365 to the raw score to get the adjusted score.</a:t>
            </a:r>
            <a:endParaRPr sz="2300"/>
          </a:p>
        </p:txBody>
      </p:sp>
      <p:pic>
        <p:nvPicPr>
          <p:cNvPr id="187" name="Google Shape;187;p21"/>
          <p:cNvPicPr preferRelativeResize="0"/>
          <p:nvPr/>
        </p:nvPicPr>
        <p:blipFill>
          <a:blip r:embed="rId3">
            <a:alphaModFix/>
          </a:blip>
          <a:stretch>
            <a:fillRect/>
          </a:stretch>
        </p:blipFill>
        <p:spPr>
          <a:xfrm>
            <a:off x="2076325" y="2482975"/>
            <a:ext cx="5672625" cy="772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