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E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7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6EF5-F2AC-4F8C-8598-89C274B0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2308F-FF5F-4C60-85ED-1D0D90BC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A7E1-7471-441C-A746-D3289FD4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6F07-315D-4BE4-B2F2-36DD6708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9D27-845E-408B-8CCF-40149969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62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CB6E-511C-49D6-B072-81B250E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B6809-0774-4D35-BBCE-CAECE4E06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CC2E-BEF1-42E8-AD0E-384D321A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CE35-5368-4378-9383-1094898D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C752-E292-4383-8B04-17E519E3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825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A4754-918D-47C8-92B9-C03E1960A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A5858-AF20-4EF7-A4C0-48D2B76D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1B520-9096-4867-8448-8E33C329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079A-D63F-4420-A5FC-EDEB5DB3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32FA-F1C7-4434-B99F-7E5E9D24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93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F425-2C41-48CE-9E9D-E92C19D4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5FAA-7D19-43BC-9A73-E82B0BFD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9740-EF7E-486F-AC81-F0A6A6F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56C5-7EF4-486E-8DF8-657E7364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650E-418C-4D38-9CD9-700A68F3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08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1033-BD9D-46C1-9B38-020F96DC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F5ED0-A208-44D0-B9FE-10D90CDD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9A0B-B3A7-4FF2-AF5B-948D99A1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EE5E-3A0B-48D5-A4C1-8684C3EC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9F33-505D-4182-A008-1CD8A99B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225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BCE9-E24B-452F-87F2-64E40466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6769-7FFB-44C6-BB70-28D33CB0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9DE6-56CE-4318-B7D6-B40ACB2D9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9081D-0B30-44A3-8329-D383A0B5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1C3E-003B-414B-A093-69BC55A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01896-CC60-435A-BFAD-C0E2CCEF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15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1B9F-D62D-44B9-9B66-8635EF4F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514E1-842E-42CD-AE2F-7C9C18F6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2B8A9-D47A-4BB3-9CB9-292B78BD7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7B7A9-C6E6-4148-B0E1-B587CB6E6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B0D2C-0540-4BF2-A374-18E445547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404D-BE0E-4F47-9364-5C3619B4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13FF6-B1FB-4081-A039-3BECFD10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B2666-BAC8-4D2B-9A5C-F417A509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135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80E8-C7DC-485C-BE10-ECBF933A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3A15F-15C1-4291-88D8-8605ACC2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DB03E-809E-47E2-B61A-D9BEB9B0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77C22-54BA-468D-AD4F-B2994B9C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50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50AAE-8D8B-45A7-BEA8-4D230F18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DAC1E-CA61-48A5-8810-4A6FF66A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4A8E4-2825-40E0-B391-41F69086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902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AE9F-3B50-4442-8A69-F3C3D161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F482-0B75-4267-9C73-0560B9FCC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E32F4-8501-4C7E-AA6C-D8344B06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5F19-91DE-4C66-B384-CB8606E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BC154-C405-4D13-A88C-3C608DF7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73E4-BF90-46D7-8309-710B4DA4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915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4FB8-1F70-49CB-86B6-38F0A267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5D701-DB05-46CC-A5C2-17EFC05AC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E4120-CC0D-494E-8950-958C52C14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8B3DC-B513-45F5-83F7-2F49BBF3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C86DB-2471-4EF0-A0AE-ECDF47EA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B9BD-10FE-49A8-94CD-41541012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03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6077F-87ED-4CB7-AF8D-9988C295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9F52-3527-4747-86B6-496893BFF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6C67-18DA-4D74-B846-E7150D20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B3AC1-CBF3-4FDD-84FA-A822C695A2A3}" type="datetimeFigureOut">
              <a:rPr lang="LID4096" smtClean="0"/>
              <a:t>09/18/2019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1D7B5-FF08-43FA-825C-81B21CB91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3CC7-E852-41D5-B64A-6C324FB3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9AD8-FBC5-4C7E-8870-4844572C25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806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46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45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28" Type="http://schemas.openxmlformats.org/officeDocument/2006/relationships/image" Target="../media/image22.pn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ycling">
            <a:extLst>
              <a:ext uri="{FF2B5EF4-FFF2-40B4-BE49-F238E27FC236}">
                <a16:creationId xmlns:a16="http://schemas.microsoft.com/office/drawing/2014/main" id="{5D7734B1-C030-42CC-AB8F-7F27DD64F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4015" y="1522423"/>
            <a:ext cx="3885449" cy="3885449"/>
          </a:xfrm>
          <a:prstGeom prst="rect">
            <a:avLst/>
          </a:prstGeom>
        </p:spPr>
      </p:pic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05110A34-12A7-430B-9F61-E7F454FC7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41774">
            <a:off x="7119376" y="2046747"/>
            <a:ext cx="914400" cy="914400"/>
          </a:xfrm>
          <a:prstGeom prst="rect">
            <a:avLst/>
          </a:prstGeom>
        </p:spPr>
      </p:pic>
      <p:pic>
        <p:nvPicPr>
          <p:cNvPr id="11" name="Graphic 10" descr="Camera">
            <a:extLst>
              <a:ext uri="{FF2B5EF4-FFF2-40B4-BE49-F238E27FC236}">
                <a16:creationId xmlns:a16="http://schemas.microsoft.com/office/drawing/2014/main" id="{2FCFAD90-BC61-4284-BC5F-763C3BD2E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5388" y="2724926"/>
            <a:ext cx="914400" cy="914400"/>
          </a:xfrm>
          <a:prstGeom prst="rect">
            <a:avLst/>
          </a:prstGeom>
        </p:spPr>
      </p:pic>
      <p:pic>
        <p:nvPicPr>
          <p:cNvPr id="15" name="Graphic 14" descr="Gauge">
            <a:extLst>
              <a:ext uri="{FF2B5EF4-FFF2-40B4-BE49-F238E27FC236}">
                <a16:creationId xmlns:a16="http://schemas.microsoft.com/office/drawing/2014/main" id="{E7182261-C290-4191-A358-CB19FEEA09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81106" y="181052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D34A5-3412-4131-BA1A-AE3E469EC3F6}"/>
              </a:ext>
            </a:extLst>
          </p:cNvPr>
          <p:cNvSpPr txBox="1"/>
          <p:nvPr/>
        </p:nvSpPr>
        <p:spPr>
          <a:xfrm>
            <a:off x="8766439" y="1751705"/>
            <a:ext cx="326724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Phone, App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recognition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Sound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86F25-3D8D-40E9-B798-02BB5A255527}"/>
              </a:ext>
            </a:extLst>
          </p:cNvPr>
          <p:cNvSpPr txBox="1"/>
          <p:nvPr/>
        </p:nvSpPr>
        <p:spPr>
          <a:xfrm>
            <a:off x="23416" y="2681614"/>
            <a:ext cx="2630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 angle 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camera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Infra-</a:t>
            </a: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197C8-DA93-48B1-AF9F-5AFA6F0F38B3}"/>
              </a:ext>
            </a:extLst>
          </p:cNvPr>
          <p:cNvCxnSpPr>
            <a:cxnSpLocks/>
          </p:cNvCxnSpPr>
          <p:nvPr/>
        </p:nvCxnSpPr>
        <p:spPr>
          <a:xfrm>
            <a:off x="102511" y="2148819"/>
            <a:ext cx="2543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596A04-99F8-4251-AC79-8DD6B5870773}"/>
              </a:ext>
            </a:extLst>
          </p:cNvPr>
          <p:cNvCxnSpPr>
            <a:cxnSpLocks/>
          </p:cNvCxnSpPr>
          <p:nvPr/>
        </p:nvCxnSpPr>
        <p:spPr>
          <a:xfrm>
            <a:off x="105743" y="3439566"/>
            <a:ext cx="254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4AA996-027D-423A-88E7-D4CCF12BDCCD}"/>
              </a:ext>
            </a:extLst>
          </p:cNvPr>
          <p:cNvCxnSpPr>
            <a:cxnSpLocks/>
          </p:cNvCxnSpPr>
          <p:nvPr/>
        </p:nvCxnSpPr>
        <p:spPr>
          <a:xfrm>
            <a:off x="8149383" y="2220570"/>
            <a:ext cx="3810745" cy="47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Lightbulb and gear">
            <a:extLst>
              <a:ext uri="{FF2B5EF4-FFF2-40B4-BE49-F238E27FC236}">
                <a16:creationId xmlns:a16="http://schemas.microsoft.com/office/drawing/2014/main" id="{2B26943C-7CD3-4505-8377-F07B60EFBB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2172" y="3765393"/>
            <a:ext cx="914400" cy="9144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35CE88-DBC5-4E78-8395-F11717F44B46}"/>
              </a:ext>
            </a:extLst>
          </p:cNvPr>
          <p:cNvCxnSpPr>
            <a:cxnSpLocks/>
          </p:cNvCxnSpPr>
          <p:nvPr/>
        </p:nvCxnSpPr>
        <p:spPr>
          <a:xfrm>
            <a:off x="118616" y="4352295"/>
            <a:ext cx="2583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877CB4-34A4-45C4-854C-DC7D760B8E6A}"/>
              </a:ext>
            </a:extLst>
          </p:cNvPr>
          <p:cNvSpPr txBox="1"/>
          <p:nvPr/>
        </p:nvSpPr>
        <p:spPr>
          <a:xfrm>
            <a:off x="48800" y="3928404"/>
            <a:ext cx="1359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Projector</a:t>
            </a:r>
            <a:endParaRPr kumimoji="0" lang="LID4096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A9183-4B21-4F43-8E69-664919989F00}"/>
              </a:ext>
            </a:extLst>
          </p:cNvPr>
          <p:cNvSpPr/>
          <p:nvPr/>
        </p:nvSpPr>
        <p:spPr>
          <a:xfrm>
            <a:off x="2812750" y="1946611"/>
            <a:ext cx="1200343" cy="28592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86F35-B932-476F-9107-836B33EA48C2}"/>
              </a:ext>
            </a:extLst>
          </p:cNvPr>
          <p:cNvSpPr txBox="1"/>
          <p:nvPr/>
        </p:nvSpPr>
        <p:spPr>
          <a:xfrm>
            <a:off x="23416" y="1751705"/>
            <a:ext cx="239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Lidar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 distance</a:t>
            </a:r>
            <a:endParaRPr kumimoji="0" lang="LID4096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Graphic 40" descr="Car">
            <a:extLst>
              <a:ext uri="{FF2B5EF4-FFF2-40B4-BE49-F238E27FC236}">
                <a16:creationId xmlns:a16="http://schemas.microsoft.com/office/drawing/2014/main" id="{6ED6BF4C-7FA8-49A0-8BF3-3CE1BF789D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73" y="4805862"/>
            <a:ext cx="2677364" cy="2677364"/>
          </a:xfrm>
          <a:prstGeom prst="rect">
            <a:avLst/>
          </a:prstGeom>
        </p:spPr>
      </p:pic>
      <p:pic>
        <p:nvPicPr>
          <p:cNvPr id="42" name="Graphic 41" descr="Car">
            <a:extLst>
              <a:ext uri="{FF2B5EF4-FFF2-40B4-BE49-F238E27FC236}">
                <a16:creationId xmlns:a16="http://schemas.microsoft.com/office/drawing/2014/main" id="{6BEF7731-E4DE-451C-B6FC-E6B4339F4C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9532503" y="4805862"/>
            <a:ext cx="2677364" cy="2677364"/>
          </a:xfrm>
          <a:prstGeom prst="rect">
            <a:avLst/>
          </a:prstGeom>
        </p:spPr>
      </p:pic>
      <p:pic>
        <p:nvPicPr>
          <p:cNvPr id="43" name="Graphic 42" descr="Car">
            <a:extLst>
              <a:ext uri="{FF2B5EF4-FFF2-40B4-BE49-F238E27FC236}">
                <a16:creationId xmlns:a16="http://schemas.microsoft.com/office/drawing/2014/main" id="{7BC9856E-F1BA-4D15-AC52-C59C675BDE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9549333" y="4805862"/>
            <a:ext cx="2677364" cy="2677364"/>
          </a:xfrm>
          <a:prstGeom prst="rect">
            <a:avLst/>
          </a:prstGeom>
        </p:spPr>
      </p:pic>
      <p:pic>
        <p:nvPicPr>
          <p:cNvPr id="47" name="Graphic 46" descr="Volume">
            <a:extLst>
              <a:ext uri="{FF2B5EF4-FFF2-40B4-BE49-F238E27FC236}">
                <a16:creationId xmlns:a16="http://schemas.microsoft.com/office/drawing/2014/main" id="{41F9AEC6-4146-4A04-A470-3CE14DA898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11318" y="3053475"/>
            <a:ext cx="309993" cy="309993"/>
          </a:xfrm>
          <a:prstGeom prst="rect">
            <a:avLst/>
          </a:prstGeom>
        </p:spPr>
      </p:pic>
      <p:pic>
        <p:nvPicPr>
          <p:cNvPr id="48" name="Graphic 47" descr="Gauge">
            <a:extLst>
              <a:ext uri="{FF2B5EF4-FFF2-40B4-BE49-F238E27FC236}">
                <a16:creationId xmlns:a16="http://schemas.microsoft.com/office/drawing/2014/main" id="{D674D5F4-962B-48B5-A660-C6FF0E7F43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0338" y="2612246"/>
            <a:ext cx="360221" cy="360221"/>
          </a:xfrm>
          <a:prstGeom prst="rect">
            <a:avLst/>
          </a:prstGeom>
        </p:spPr>
      </p:pic>
      <p:pic>
        <p:nvPicPr>
          <p:cNvPr id="50" name="Graphic 49" descr="Taxi">
            <a:extLst>
              <a:ext uri="{FF2B5EF4-FFF2-40B4-BE49-F238E27FC236}">
                <a16:creationId xmlns:a16="http://schemas.microsoft.com/office/drawing/2014/main" id="{0CFAA687-A990-4A58-BC2E-4BAA87B8FD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60667" y="2244148"/>
            <a:ext cx="439343" cy="439343"/>
          </a:xfrm>
          <a:prstGeom prst="rect">
            <a:avLst/>
          </a:prstGeom>
        </p:spPr>
      </p:pic>
      <p:pic>
        <p:nvPicPr>
          <p:cNvPr id="52" name="Graphic 51" descr="Man">
            <a:extLst>
              <a:ext uri="{FF2B5EF4-FFF2-40B4-BE49-F238E27FC236}">
                <a16:creationId xmlns:a16="http://schemas.microsoft.com/office/drawing/2014/main" id="{DE6E2B2B-0860-4E51-B58D-2340255792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40729" y="2266196"/>
            <a:ext cx="411593" cy="4115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96D9B14-BA67-47EA-A4AA-29E21AE721EE}"/>
              </a:ext>
            </a:extLst>
          </p:cNvPr>
          <p:cNvSpPr txBox="1"/>
          <p:nvPr/>
        </p:nvSpPr>
        <p:spPr>
          <a:xfrm>
            <a:off x="2540991" y="1316545"/>
            <a:ext cx="216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„Black Box“</a:t>
            </a:r>
            <a:endParaRPr lang="LID4096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92D11-7F1B-49D9-AED0-E9A24D96108F}"/>
              </a:ext>
            </a:extLst>
          </p:cNvPr>
          <p:cNvSpPr txBox="1"/>
          <p:nvPr/>
        </p:nvSpPr>
        <p:spPr>
          <a:xfrm flipH="1">
            <a:off x="899290" y="168963"/>
            <a:ext cx="3096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>
                <a:latin typeface="Aharoni" panose="02010803020104030203" pitchFamily="2" charset="-79"/>
                <a:ea typeface="STCaiyun" panose="02010800040101010101" pitchFamily="2" charset="-122"/>
                <a:cs typeface="Aharoni" panose="02010803020104030203" pitchFamily="2" charset="-79"/>
              </a:rPr>
              <a:t>Safycle</a:t>
            </a:r>
            <a:endParaRPr lang="LID4096" sz="6600" dirty="0">
              <a:latin typeface="Aharoni" panose="02010803020104030203" pitchFamily="2" charset="-79"/>
              <a:ea typeface="STCaiyun" panose="0201080004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E80937E-FC71-41F1-8DD5-686BB0E6D5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" y="86856"/>
            <a:ext cx="941434" cy="9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3" grpId="0"/>
      <p:bldP spid="34" grpId="0" animBg="1"/>
      <p:bldP spid="36" grpId="0"/>
      <p:bldP spid="2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Warning">
            <a:extLst>
              <a:ext uri="{FF2B5EF4-FFF2-40B4-BE49-F238E27FC236}">
                <a16:creationId xmlns:a16="http://schemas.microsoft.com/office/drawing/2014/main" id="{32485EC6-2001-425A-8F9D-F8659AD8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2988" y="342472"/>
            <a:ext cx="5923603" cy="5923603"/>
          </a:xfrm>
          <a:prstGeom prst="rect">
            <a:avLst/>
          </a:prstGeom>
        </p:spPr>
      </p:pic>
      <p:pic>
        <p:nvPicPr>
          <p:cNvPr id="7" name="Graphic 6" descr="Cycling">
            <a:extLst>
              <a:ext uri="{FF2B5EF4-FFF2-40B4-BE49-F238E27FC236}">
                <a16:creationId xmlns:a16="http://schemas.microsoft.com/office/drawing/2014/main" id="{5D7734B1-C030-42CC-AB8F-7F27DD64F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4015" y="1522423"/>
            <a:ext cx="3885449" cy="3885449"/>
          </a:xfrm>
          <a:prstGeom prst="rect">
            <a:avLst/>
          </a:prstGeom>
        </p:spPr>
      </p:pic>
      <p:pic>
        <p:nvPicPr>
          <p:cNvPr id="9" name="Graphic 8" descr="Smart Phone">
            <a:extLst>
              <a:ext uri="{FF2B5EF4-FFF2-40B4-BE49-F238E27FC236}">
                <a16:creationId xmlns:a16="http://schemas.microsoft.com/office/drawing/2014/main" id="{05110A34-12A7-430B-9F61-E7F454FC7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41774">
            <a:off x="7153951" y="1926827"/>
            <a:ext cx="914400" cy="914400"/>
          </a:xfrm>
          <a:prstGeom prst="rect">
            <a:avLst/>
          </a:prstGeom>
        </p:spPr>
      </p:pic>
      <p:pic>
        <p:nvPicPr>
          <p:cNvPr id="11" name="Graphic 10" descr="Camera">
            <a:extLst>
              <a:ext uri="{FF2B5EF4-FFF2-40B4-BE49-F238E27FC236}">
                <a16:creationId xmlns:a16="http://schemas.microsoft.com/office/drawing/2014/main" id="{2FCFAD90-BC61-4284-BC5F-763C3BD2E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5388" y="2724926"/>
            <a:ext cx="914400" cy="914400"/>
          </a:xfrm>
          <a:prstGeom prst="rect">
            <a:avLst/>
          </a:prstGeom>
        </p:spPr>
      </p:pic>
      <p:pic>
        <p:nvPicPr>
          <p:cNvPr id="15" name="Graphic 14" descr="Gauge">
            <a:extLst>
              <a:ext uri="{FF2B5EF4-FFF2-40B4-BE49-F238E27FC236}">
                <a16:creationId xmlns:a16="http://schemas.microsoft.com/office/drawing/2014/main" id="{E7182261-C290-4191-A358-CB19FEEA09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81106" y="181052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2D34A5-3412-4131-BA1A-AE3E469EC3F6}"/>
              </a:ext>
            </a:extLst>
          </p:cNvPr>
          <p:cNvSpPr txBox="1"/>
          <p:nvPr/>
        </p:nvSpPr>
        <p:spPr>
          <a:xfrm>
            <a:off x="8813680" y="1714389"/>
            <a:ext cx="326724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3200" b="1" dirty="0">
                <a:solidFill>
                  <a:schemeClr val="bg1"/>
                </a:solidFill>
              </a:rPr>
              <a:t>Smart Phone, App</a:t>
            </a:r>
          </a:p>
          <a:p>
            <a:pPr algn="r"/>
            <a:r>
              <a:rPr lang="de-DE" sz="2400" dirty="0">
                <a:solidFill>
                  <a:schemeClr val="bg1"/>
                </a:solidFill>
              </a:rPr>
              <a:t>Image </a:t>
            </a:r>
            <a:r>
              <a:rPr lang="de-DE" sz="2400" dirty="0" err="1">
                <a:solidFill>
                  <a:schemeClr val="bg1"/>
                </a:solidFill>
              </a:rPr>
              <a:t>recognition</a:t>
            </a:r>
            <a:endParaRPr lang="de-DE" sz="2400" dirty="0">
              <a:solidFill>
                <a:schemeClr val="bg1"/>
              </a:solidFill>
            </a:endParaRPr>
          </a:p>
          <a:p>
            <a:pPr algn="r"/>
            <a:r>
              <a:rPr lang="de-DE" sz="2400" dirty="0">
                <a:solidFill>
                  <a:schemeClr val="bg1"/>
                </a:solidFill>
              </a:rPr>
              <a:t>Distance </a:t>
            </a:r>
            <a:r>
              <a:rPr lang="de-DE" sz="2400" dirty="0" err="1">
                <a:solidFill>
                  <a:schemeClr val="bg1"/>
                </a:solidFill>
              </a:rPr>
              <a:t>sensor</a:t>
            </a:r>
            <a:endParaRPr lang="de-DE" sz="2400" dirty="0">
              <a:solidFill>
                <a:schemeClr val="bg1"/>
              </a:solidFill>
            </a:endParaRPr>
          </a:p>
          <a:p>
            <a:pPr algn="r"/>
            <a:r>
              <a:rPr lang="de-DE" sz="2400" dirty="0">
                <a:solidFill>
                  <a:schemeClr val="bg1"/>
                </a:solidFill>
              </a:rPr>
              <a:t>Live </a:t>
            </a:r>
            <a:r>
              <a:rPr lang="de-DE" sz="2400" dirty="0" err="1">
                <a:solidFill>
                  <a:schemeClr val="bg1"/>
                </a:solidFill>
              </a:rPr>
              <a:t>view</a:t>
            </a:r>
            <a:r>
              <a:rPr lang="de-DE" sz="2400" dirty="0">
                <a:solidFill>
                  <a:schemeClr val="bg1"/>
                </a:solidFill>
              </a:rPr>
              <a:t> from </a:t>
            </a:r>
            <a:r>
              <a:rPr lang="de-DE" sz="2400" dirty="0" err="1">
                <a:solidFill>
                  <a:schemeClr val="bg1"/>
                </a:solidFill>
              </a:rPr>
              <a:t>camera</a:t>
            </a:r>
            <a:endParaRPr lang="de-DE" sz="2400" dirty="0">
              <a:solidFill>
                <a:schemeClr val="bg1"/>
              </a:solidFill>
            </a:endParaRPr>
          </a:p>
          <a:p>
            <a:pPr algn="r"/>
            <a:r>
              <a:rPr lang="de-DE" sz="2400" dirty="0">
                <a:solidFill>
                  <a:schemeClr val="bg1"/>
                </a:solidFill>
              </a:rPr>
              <a:t>Sound </a:t>
            </a:r>
            <a:r>
              <a:rPr lang="de-DE" sz="2400" dirty="0" err="1">
                <a:solidFill>
                  <a:schemeClr val="bg1"/>
                </a:solidFill>
              </a:rPr>
              <a:t>notification</a:t>
            </a:r>
            <a:endParaRPr lang="de-DE" sz="2400" dirty="0">
              <a:solidFill>
                <a:schemeClr val="bg1"/>
              </a:solidFill>
            </a:endParaRPr>
          </a:p>
          <a:p>
            <a:pPr algn="r"/>
            <a:r>
              <a:rPr lang="de-DE" sz="2400" dirty="0">
                <a:solidFill>
                  <a:schemeClr val="bg1"/>
                </a:solidFill>
              </a:rPr>
              <a:t>Visual </a:t>
            </a:r>
            <a:r>
              <a:rPr lang="de-DE" sz="2400" dirty="0" err="1">
                <a:solidFill>
                  <a:schemeClr val="bg1"/>
                </a:solidFill>
              </a:rPr>
              <a:t>warning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86F25-3D8D-40E9-B798-02BB5A255527}"/>
              </a:ext>
            </a:extLst>
          </p:cNvPr>
          <p:cNvSpPr txBox="1"/>
          <p:nvPr/>
        </p:nvSpPr>
        <p:spPr>
          <a:xfrm>
            <a:off x="27583" y="2677789"/>
            <a:ext cx="2630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Wide angle </a:t>
            </a:r>
            <a:r>
              <a:rPr lang="de-DE" sz="2400" b="1" dirty="0" err="1">
                <a:solidFill>
                  <a:schemeClr val="bg1"/>
                </a:solidFill>
              </a:rPr>
              <a:t>camera</a:t>
            </a:r>
            <a:endParaRPr lang="de-DE" sz="2400" b="1" dirty="0">
              <a:solidFill>
                <a:schemeClr val="bg1"/>
              </a:solidFill>
            </a:endParaRPr>
          </a:p>
          <a:p>
            <a:r>
              <a:rPr lang="de-DE" sz="2400" b="1" dirty="0">
                <a:solidFill>
                  <a:schemeClr val="bg1"/>
                </a:solidFill>
              </a:rPr>
              <a:t>Infra-</a:t>
            </a:r>
            <a:r>
              <a:rPr lang="de-DE" sz="2400" b="1" dirty="0" err="1">
                <a:solidFill>
                  <a:schemeClr val="bg1"/>
                </a:solidFill>
              </a:rPr>
              <a:t>red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Street </a:t>
            </a:r>
            <a:r>
              <a:rPr lang="de-DE" sz="2400" dirty="0" err="1">
                <a:solidFill>
                  <a:schemeClr val="bg1"/>
                </a:solidFill>
              </a:rPr>
              <a:t>view</a:t>
            </a:r>
            <a:endParaRPr lang="LID4096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197C8-DA93-48B1-AF9F-5AFA6F0F38B3}"/>
              </a:ext>
            </a:extLst>
          </p:cNvPr>
          <p:cNvCxnSpPr>
            <a:cxnSpLocks/>
          </p:cNvCxnSpPr>
          <p:nvPr/>
        </p:nvCxnSpPr>
        <p:spPr>
          <a:xfrm>
            <a:off x="102511" y="2148819"/>
            <a:ext cx="2543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596A04-99F8-4251-AC79-8DD6B5870773}"/>
              </a:ext>
            </a:extLst>
          </p:cNvPr>
          <p:cNvCxnSpPr>
            <a:cxnSpLocks/>
          </p:cNvCxnSpPr>
          <p:nvPr/>
        </p:nvCxnSpPr>
        <p:spPr>
          <a:xfrm>
            <a:off x="105743" y="3439566"/>
            <a:ext cx="254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4AA996-027D-423A-88E7-D4CCF12BDCCD}"/>
              </a:ext>
            </a:extLst>
          </p:cNvPr>
          <p:cNvCxnSpPr>
            <a:cxnSpLocks/>
          </p:cNvCxnSpPr>
          <p:nvPr/>
        </p:nvCxnSpPr>
        <p:spPr>
          <a:xfrm>
            <a:off x="8149383" y="2220570"/>
            <a:ext cx="3810745" cy="47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35CE88-DBC5-4E78-8395-F11717F44B46}"/>
              </a:ext>
            </a:extLst>
          </p:cNvPr>
          <p:cNvCxnSpPr>
            <a:cxnSpLocks/>
          </p:cNvCxnSpPr>
          <p:nvPr/>
        </p:nvCxnSpPr>
        <p:spPr>
          <a:xfrm flipV="1">
            <a:off x="98892" y="4390362"/>
            <a:ext cx="2559026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877CB4-34A4-45C4-854C-DC7D760B8E6A}"/>
              </a:ext>
            </a:extLst>
          </p:cNvPr>
          <p:cNvSpPr txBox="1"/>
          <p:nvPr/>
        </p:nvSpPr>
        <p:spPr>
          <a:xfrm>
            <a:off x="32754" y="3974864"/>
            <a:ext cx="2038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chemeClr val="bg1"/>
                </a:solidFill>
              </a:rPr>
              <a:t>Projector</a:t>
            </a:r>
            <a:r>
              <a:rPr lang="de-DE" sz="2400" b="1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Mark </a:t>
            </a:r>
            <a:r>
              <a:rPr lang="de-DE" sz="2400" dirty="0" err="1">
                <a:solidFill>
                  <a:schemeClr val="bg1"/>
                </a:solidFill>
              </a:rPr>
              <a:t>safe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area</a:t>
            </a:r>
            <a:endParaRPr lang="LID4096" sz="2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C86F35-B932-476F-9107-836B33EA48C2}"/>
              </a:ext>
            </a:extLst>
          </p:cNvPr>
          <p:cNvSpPr txBox="1"/>
          <p:nvPr/>
        </p:nvSpPr>
        <p:spPr>
          <a:xfrm>
            <a:off x="15205" y="1721946"/>
            <a:ext cx="283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Lidar </a:t>
            </a:r>
          </a:p>
          <a:p>
            <a:r>
              <a:rPr lang="de-DE" sz="2400" dirty="0">
                <a:solidFill>
                  <a:schemeClr val="bg1"/>
                </a:solidFill>
              </a:rPr>
              <a:t>Measure distance</a:t>
            </a:r>
            <a:endParaRPr lang="LID4096" sz="2400" dirty="0">
              <a:solidFill>
                <a:schemeClr val="bg1"/>
              </a:solidFill>
            </a:endParaRPr>
          </a:p>
        </p:txBody>
      </p:sp>
      <p:pic>
        <p:nvPicPr>
          <p:cNvPr id="41" name="Graphic 40" descr="Car">
            <a:extLst>
              <a:ext uri="{FF2B5EF4-FFF2-40B4-BE49-F238E27FC236}">
                <a16:creationId xmlns:a16="http://schemas.microsoft.com/office/drawing/2014/main" id="{6ED6BF4C-7FA8-49A0-8BF3-3CE1BF789D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73" y="4805862"/>
            <a:ext cx="2677364" cy="2677364"/>
          </a:xfrm>
          <a:prstGeom prst="rect">
            <a:avLst/>
          </a:prstGeom>
        </p:spPr>
      </p:pic>
      <p:pic>
        <p:nvPicPr>
          <p:cNvPr id="42" name="Graphic 41" descr="Car">
            <a:extLst>
              <a:ext uri="{FF2B5EF4-FFF2-40B4-BE49-F238E27FC236}">
                <a16:creationId xmlns:a16="http://schemas.microsoft.com/office/drawing/2014/main" id="{6BEF7731-E4DE-451C-B6FC-E6B4339F4C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532503" y="4805862"/>
            <a:ext cx="2677364" cy="2677364"/>
          </a:xfrm>
          <a:prstGeom prst="rect">
            <a:avLst/>
          </a:prstGeom>
        </p:spPr>
      </p:pic>
      <p:pic>
        <p:nvPicPr>
          <p:cNvPr id="43" name="Graphic 42" descr="Car">
            <a:extLst>
              <a:ext uri="{FF2B5EF4-FFF2-40B4-BE49-F238E27FC236}">
                <a16:creationId xmlns:a16="http://schemas.microsoft.com/office/drawing/2014/main" id="{7BC9856E-F1BA-4D15-AC52-C59C675BDE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9549333" y="4805862"/>
            <a:ext cx="2677364" cy="2677364"/>
          </a:xfrm>
          <a:prstGeom prst="rect">
            <a:avLst/>
          </a:prstGeom>
        </p:spPr>
      </p:pic>
      <p:pic>
        <p:nvPicPr>
          <p:cNvPr id="5" name="Graphic 4" descr="Volume">
            <a:extLst>
              <a:ext uri="{FF2B5EF4-FFF2-40B4-BE49-F238E27FC236}">
                <a16:creationId xmlns:a16="http://schemas.microsoft.com/office/drawing/2014/main" id="{EDC52F15-689A-4D6F-8D05-4A8F28ACB5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85109" y="3407176"/>
            <a:ext cx="309993" cy="309993"/>
          </a:xfrm>
          <a:prstGeom prst="rect">
            <a:avLst/>
          </a:prstGeom>
        </p:spPr>
      </p:pic>
      <p:pic>
        <p:nvPicPr>
          <p:cNvPr id="8" name="Graphic 7" descr="Wi Fi">
            <a:extLst>
              <a:ext uri="{FF2B5EF4-FFF2-40B4-BE49-F238E27FC236}">
                <a16:creationId xmlns:a16="http://schemas.microsoft.com/office/drawing/2014/main" id="{83E98808-29D1-4C64-B0A4-60AB9E7A7A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5686" y="2988892"/>
            <a:ext cx="421711" cy="421711"/>
          </a:xfrm>
          <a:prstGeom prst="rect">
            <a:avLst/>
          </a:prstGeom>
        </p:spPr>
      </p:pic>
      <p:pic>
        <p:nvPicPr>
          <p:cNvPr id="35" name="Graphic 34" descr="Gauge">
            <a:extLst>
              <a:ext uri="{FF2B5EF4-FFF2-40B4-BE49-F238E27FC236}">
                <a16:creationId xmlns:a16="http://schemas.microsoft.com/office/drawing/2014/main" id="{B922EE7A-3669-4A0D-A4FA-A3633A7E81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97397" y="2638639"/>
            <a:ext cx="360221" cy="360221"/>
          </a:xfrm>
          <a:prstGeom prst="rect">
            <a:avLst/>
          </a:prstGeom>
        </p:spPr>
      </p:pic>
      <p:pic>
        <p:nvPicPr>
          <p:cNvPr id="26" name="Graphic 25" descr="Eye">
            <a:extLst>
              <a:ext uri="{FF2B5EF4-FFF2-40B4-BE49-F238E27FC236}">
                <a16:creationId xmlns:a16="http://schemas.microsoft.com/office/drawing/2014/main" id="{B7CC5AFB-0186-4309-A453-2B3C771BE0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30685" y="3691958"/>
            <a:ext cx="453866" cy="453866"/>
          </a:xfrm>
          <a:prstGeom prst="rect">
            <a:avLst/>
          </a:prstGeom>
        </p:spPr>
      </p:pic>
      <p:pic>
        <p:nvPicPr>
          <p:cNvPr id="39" name="Graphic 38" descr="Taxi">
            <a:extLst>
              <a:ext uri="{FF2B5EF4-FFF2-40B4-BE49-F238E27FC236}">
                <a16:creationId xmlns:a16="http://schemas.microsoft.com/office/drawing/2014/main" id="{9D6681B1-B8A3-4C52-BE3F-A4337D5128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260667" y="2244148"/>
            <a:ext cx="439343" cy="439343"/>
          </a:xfrm>
          <a:prstGeom prst="rect">
            <a:avLst/>
          </a:prstGeom>
        </p:spPr>
      </p:pic>
      <p:pic>
        <p:nvPicPr>
          <p:cNvPr id="40" name="Graphic 39" descr="Man">
            <a:extLst>
              <a:ext uri="{FF2B5EF4-FFF2-40B4-BE49-F238E27FC236}">
                <a16:creationId xmlns:a16="http://schemas.microsoft.com/office/drawing/2014/main" id="{16C30C2D-47E2-46AF-9BCD-5A6D7FB4DF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940729" y="2266196"/>
            <a:ext cx="411593" cy="4115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A182A73-484A-48B6-903C-89B1E21C10EB}"/>
              </a:ext>
            </a:extLst>
          </p:cNvPr>
          <p:cNvSpPr/>
          <p:nvPr/>
        </p:nvSpPr>
        <p:spPr>
          <a:xfrm>
            <a:off x="7910811" y="60784"/>
            <a:ext cx="431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Team: Oskar, Sebastian, Mohamed, Malte, Matthias,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Donie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Andreas, Ismail,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Najd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, Yajie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2351F7-E907-4093-BFA9-EF4E6C99055C}"/>
              </a:ext>
            </a:extLst>
          </p:cNvPr>
          <p:cNvSpPr/>
          <p:nvPr/>
        </p:nvSpPr>
        <p:spPr>
          <a:xfrm>
            <a:off x="2812750" y="1946611"/>
            <a:ext cx="1200343" cy="28592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Graphic 44" descr="Lightbulb and gear">
            <a:extLst>
              <a:ext uri="{FF2B5EF4-FFF2-40B4-BE49-F238E27FC236}">
                <a16:creationId xmlns:a16="http://schemas.microsoft.com/office/drawing/2014/main" id="{E334E9F9-0F30-4AE1-A5BD-8AA9BCA6807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72172" y="3765393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D2E7FBF-0FEC-4101-B2FA-5910275A9B89}"/>
              </a:ext>
            </a:extLst>
          </p:cNvPr>
          <p:cNvSpPr txBox="1"/>
          <p:nvPr/>
        </p:nvSpPr>
        <p:spPr>
          <a:xfrm>
            <a:off x="2540991" y="1316545"/>
            <a:ext cx="216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„Black Box“</a:t>
            </a:r>
            <a:endParaRPr lang="LID4096" sz="32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DE2134-47E2-4296-A28F-12CA500C9C59}"/>
              </a:ext>
            </a:extLst>
          </p:cNvPr>
          <p:cNvSpPr txBox="1"/>
          <p:nvPr/>
        </p:nvSpPr>
        <p:spPr>
          <a:xfrm flipH="1">
            <a:off x="899290" y="168963"/>
            <a:ext cx="3096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>
                <a:solidFill>
                  <a:schemeClr val="bg1"/>
                </a:solidFill>
                <a:latin typeface="Aharoni" panose="02010803020104030203" pitchFamily="2" charset="-79"/>
                <a:ea typeface="STCaiyun" panose="02010800040101010101" pitchFamily="2" charset="-122"/>
                <a:cs typeface="Aharoni" panose="02010803020104030203" pitchFamily="2" charset="-79"/>
              </a:rPr>
              <a:t>Safycle</a:t>
            </a:r>
            <a:endParaRPr lang="LID4096" sz="6600" dirty="0">
              <a:solidFill>
                <a:schemeClr val="bg1"/>
              </a:solidFill>
              <a:latin typeface="Aharoni" panose="02010803020104030203" pitchFamily="2" charset="-79"/>
              <a:ea typeface="STCaiyun" panose="0201080004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F26F7490-3DAA-430E-AD0B-5AB46ED7BC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" y="86856"/>
            <a:ext cx="941434" cy="9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78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梁 雅洁</dc:creator>
  <cp:lastModifiedBy>梁 雅洁</cp:lastModifiedBy>
  <cp:revision>29</cp:revision>
  <dcterms:created xsi:type="dcterms:W3CDTF">2019-09-17T16:20:00Z</dcterms:created>
  <dcterms:modified xsi:type="dcterms:W3CDTF">2019-09-18T13:18:38Z</dcterms:modified>
</cp:coreProperties>
</file>