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59" r:id="rId4"/>
    <p:sldId id="260" r:id="rId5"/>
    <p:sldId id="261" r:id="rId6"/>
    <p:sldId id="270" r:id="rId7"/>
    <p:sldId id="262" r:id="rId8"/>
    <p:sldId id="271" r:id="rId9"/>
    <p:sldId id="263" r:id="rId10"/>
    <p:sldId id="272" r:id="rId11"/>
    <p:sldId id="268" r:id="rId12"/>
    <p:sldId id="264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BCC"/>
    <a:srgbClr val="63A3FF"/>
    <a:srgbClr val="8EE2FC"/>
    <a:srgbClr val="E1E0F2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55CC9-F4AD-48E6-A0CE-1EBCA9E303BB}" v="1053" dt="2024-05-23T18:01:17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8" autoAdjust="0"/>
  </p:normalViewPr>
  <p:slideViewPr>
    <p:cSldViewPr>
      <p:cViewPr varScale="1">
        <p:scale>
          <a:sx n="86" d="100"/>
          <a:sy n="86" d="100"/>
        </p:scale>
        <p:origin x="125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5/23/2024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A37A8-1FA0-72F1-11F6-E35F7D2573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550" y="258065"/>
            <a:ext cx="804669" cy="70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47A62-F13E-9FCF-6DFA-331684058E3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3143" y="266532"/>
            <a:ext cx="661307" cy="696577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altLang="en-US" sz="2400" b="1" dirty="0" err="1">
                <a:latin typeface="Arial" charset="0"/>
                <a:cs typeface="Arial" charset="0"/>
              </a:rPr>
              <a:t>Proiect</a:t>
            </a:r>
            <a:r>
              <a:rPr lang="en-US" altLang="en-US" sz="2400" b="1">
                <a:latin typeface="Arial" charset="0"/>
                <a:cs typeface="Arial" charset="0"/>
              </a:rPr>
              <a:t> 1 – Dispozitive</a:t>
            </a:r>
            <a:r>
              <a:rPr lang="ro-RO" altLang="en-US" sz="2400" b="1">
                <a:latin typeface="Arial" charset="0"/>
                <a:cs typeface="Arial" charset="0"/>
              </a:rPr>
              <a:t> și circuite electronice</a:t>
            </a:r>
            <a:r>
              <a:rPr lang="en-US" altLang="en-US" sz="2400" b="1">
                <a:latin typeface="Arial" charset="0"/>
                <a:cs typeface="Arial" charset="0"/>
              </a:rPr>
              <a:t> (DCE)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</a:t>
            </a:r>
            <a:r>
              <a:rPr lang="ro-RO" sz="2000" b="1" dirty="0">
                <a:ea typeface="+mj-ea"/>
              </a:rPr>
              <a:t>Nanu Ana-Maria</a:t>
            </a:r>
            <a:endParaRPr lang="en-US" sz="2000" b="1" dirty="0">
              <a:ea typeface="+mj-ea"/>
            </a:endParaRP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ro-RO" sz="2000" b="1" dirty="0">
                <a:ea typeface="+mj-ea"/>
              </a:rPr>
              <a:t>:</a:t>
            </a:r>
            <a:r>
              <a:rPr lang="en-US" sz="2000" b="1" dirty="0">
                <a:ea typeface="+mj-ea"/>
              </a:rPr>
              <a:t> 4</a:t>
            </a:r>
            <a:r>
              <a:rPr lang="ro-RO" sz="2000" b="1" dirty="0">
                <a:ea typeface="+mj-ea"/>
              </a:rPr>
              <a:t>34D</a:t>
            </a:r>
            <a:endParaRPr lang="en-US" sz="2000" b="1" dirty="0">
              <a:ea typeface="+mj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 </a:t>
            </a:r>
            <a:r>
              <a:rPr lang="ro-RO" sz="2400" b="1" dirty="0">
                <a:ea typeface="+mj-ea"/>
              </a:rPr>
              <a:t>Generator de semnal dreptunghiular</a:t>
            </a:r>
            <a:r>
              <a:rPr lang="en-US" sz="2400" b="1" dirty="0">
                <a:ea typeface="+mj-ea"/>
              </a:rPr>
              <a:t> 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Realizarea montajului pentru testarea modulului </a:t>
            </a:r>
            <a:endParaRPr lang="en-GB" b="1" dirty="0"/>
          </a:p>
        </p:txBody>
      </p:sp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D7A3DCAA-84DF-C77F-142B-A934DEE97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200" y="1894609"/>
            <a:ext cx="4257274" cy="3286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0407A-B1E1-DCD7-1A56-7A7921CACD59}"/>
              </a:ext>
            </a:extLst>
          </p:cNvPr>
          <p:cNvSpPr txBox="1"/>
          <p:nvPr/>
        </p:nvSpPr>
        <p:spPr>
          <a:xfrm>
            <a:off x="152400" y="5340927"/>
            <a:ext cx="425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1. Firele negre – Ground</a:t>
            </a:r>
          </a:p>
          <a:p>
            <a:r>
              <a:rPr lang="ro-RO" dirty="0"/>
              <a:t>2. Firul roșu – Alimentarea cu +Vcc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96619-5919-1B91-3FAB-9B62093C7889}"/>
              </a:ext>
            </a:extLst>
          </p:cNvPr>
          <p:cNvSpPr txBox="1"/>
          <p:nvPr/>
        </p:nvSpPr>
        <p:spPr>
          <a:xfrm>
            <a:off x="4572000" y="5329535"/>
            <a:ext cx="413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3. Firul albastru – Alimentarea cu –Vcc</a:t>
            </a:r>
          </a:p>
          <a:p>
            <a:r>
              <a:rPr lang="ro-RO" dirty="0"/>
              <a:t>4. Firul galben - Vout</a:t>
            </a:r>
          </a:p>
          <a:p>
            <a:endParaRPr lang="ro-R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A5C1D-3F12-6987-6B10-B9005D8A15C6}"/>
              </a:ext>
            </a:extLst>
          </p:cNvPr>
          <p:cNvGrpSpPr/>
          <p:nvPr/>
        </p:nvGrpSpPr>
        <p:grpSpPr>
          <a:xfrm>
            <a:off x="152400" y="1893970"/>
            <a:ext cx="4257274" cy="3288268"/>
            <a:chOff x="152400" y="1893970"/>
            <a:chExt cx="4257274" cy="3288268"/>
          </a:xfrm>
        </p:grpSpPr>
        <p:pic>
          <p:nvPicPr>
            <p:cNvPr id="3" name="Picture 2" descr="A circuit board with wires&#10;&#10;Description automatically generated">
              <a:extLst>
                <a:ext uri="{FF2B5EF4-FFF2-40B4-BE49-F238E27FC236}">
                  <a16:creationId xmlns:a16="http://schemas.microsoft.com/office/drawing/2014/main" id="{CF7E025D-5DF3-45C2-4033-0BD42393A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" y="1893970"/>
              <a:ext cx="4257274" cy="32882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1FA3B8-C730-68E8-FE37-E621276BD69C}"/>
                </a:ext>
              </a:extLst>
            </p:cNvPr>
            <p:cNvSpPr txBox="1"/>
            <p:nvPr/>
          </p:nvSpPr>
          <p:spPr>
            <a:xfrm>
              <a:off x="838200" y="2667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b="1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50DE4-173A-0110-602A-6392C66D2C6B}"/>
                </a:ext>
              </a:extLst>
            </p:cNvPr>
            <p:cNvSpPr txBox="1"/>
            <p:nvPr/>
          </p:nvSpPr>
          <p:spPr>
            <a:xfrm>
              <a:off x="1905000" y="35623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5327-38F3-8758-4BFD-21FD167F4C21}"/>
                </a:ext>
              </a:extLst>
            </p:cNvPr>
            <p:cNvSpPr txBox="1"/>
            <p:nvPr/>
          </p:nvSpPr>
          <p:spPr>
            <a:xfrm>
              <a:off x="2124584" y="31421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b="1" dirty="0">
                  <a:solidFill>
                    <a:srgbClr val="036BCC"/>
                  </a:solidFill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C6E357-B02C-F0E5-0E1E-5C8D1CA4419F}"/>
                </a:ext>
              </a:extLst>
            </p:cNvPr>
            <p:cNvSpPr txBox="1"/>
            <p:nvPr/>
          </p:nvSpPr>
          <p:spPr>
            <a:xfrm>
              <a:off x="871337" y="30103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b="1" dirty="0">
                  <a:solidFill>
                    <a:srgbClr val="FFFF00"/>
                  </a:solidFill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02D518-4134-6A22-ECDE-F5B9C9CFD178}"/>
                </a:ext>
              </a:extLst>
            </p:cNvPr>
            <p:cNvSpPr txBox="1"/>
            <p:nvPr/>
          </p:nvSpPr>
          <p:spPr>
            <a:xfrm>
              <a:off x="2061453" y="27288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b="1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FFA243-F037-0831-DDF2-A5ED027BC71A}"/>
                </a:ext>
              </a:extLst>
            </p:cNvPr>
            <p:cNvSpPr txBox="1"/>
            <p:nvPr/>
          </p:nvSpPr>
          <p:spPr>
            <a:xfrm>
              <a:off x="2314174" y="34061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07935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820596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Formele de undă obținute</a:t>
            </a:r>
            <a:endParaRPr lang="en-GB" dirty="0"/>
          </a:p>
        </p:txBody>
      </p:sp>
      <p:pic>
        <p:nvPicPr>
          <p:cNvPr id="6" name="Picture 5" descr="f = 48kHz, A = 6Vpp&#10;">
            <a:extLst>
              <a:ext uri="{FF2B5EF4-FFF2-40B4-BE49-F238E27FC236}">
                <a16:creationId xmlns:a16="http://schemas.microsoft.com/office/drawing/2014/main" id="{CC25D249-91D1-BDB2-A07F-DBC9F74A59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2426153"/>
            <a:ext cx="3509819" cy="2632364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EC22B3F4-45C9-A7BB-9EA8-B4D93BDDA3B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426" y="577150"/>
            <a:ext cx="3509819" cy="2632364"/>
          </a:xfrm>
          <a:prstGeom prst="rect">
            <a:avLst/>
          </a:prstGeom>
        </p:spPr>
      </p:pic>
      <p:pic>
        <p:nvPicPr>
          <p:cNvPr id="8" name="Picture 7" descr="A screen with purple lines on it&#10;&#10;Description automatically generated">
            <a:extLst>
              <a:ext uri="{FF2B5EF4-FFF2-40B4-BE49-F238E27FC236}">
                <a16:creationId xmlns:a16="http://schemas.microsoft.com/office/drawing/2014/main" id="{9D2DA990-5AEC-3700-BD80-D819F31C6E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6426" y="3699164"/>
            <a:ext cx="3509819" cy="2632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5ABAB-9D6E-B959-B9F1-2BE5DBB12FF2}"/>
                  </a:ext>
                </a:extLst>
              </p:cNvPr>
              <p:cNvSpPr txBox="1"/>
              <p:nvPr/>
            </p:nvSpPr>
            <p:spPr>
              <a:xfrm>
                <a:off x="533400" y="5169932"/>
                <a:ext cx="3509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/>
                  <a:t>f = 48.256 kHz,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altLang="ro-RO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dirty="0"/>
                  <a:t> = 6.04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𝑃𝑃</m:t>
                        </m:r>
                      </m:sub>
                    </m:sSub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5ABAB-9D6E-B959-B9F1-2BE5DBB1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69932"/>
                <a:ext cx="3509819" cy="369332"/>
              </a:xfrm>
              <a:prstGeom prst="rect">
                <a:avLst/>
              </a:prstGeom>
              <a:blipFill>
                <a:blip r:embed="rId5"/>
                <a:stretch>
                  <a:fillRect l="-1565" t="-8197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11B4A5-F11D-81A3-D411-45FFBB348342}"/>
                  </a:ext>
                </a:extLst>
              </p:cNvPr>
              <p:cNvSpPr txBox="1"/>
              <p:nvPr/>
            </p:nvSpPr>
            <p:spPr>
              <a:xfrm>
                <a:off x="4533254" y="3181534"/>
                <a:ext cx="3509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/>
                  <a:t>f = 86.473 kHz,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dirty="0"/>
                  <a:t> = 6.04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𝑃𝑃</m:t>
                        </m:r>
                      </m:sub>
                    </m:sSub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11B4A5-F11D-81A3-D411-45FFBB34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54" y="3181534"/>
                <a:ext cx="3509819" cy="369332"/>
              </a:xfrm>
              <a:prstGeom prst="rect">
                <a:avLst/>
              </a:prstGeom>
              <a:blipFill>
                <a:blip r:embed="rId6"/>
                <a:stretch>
                  <a:fillRect l="-1565" t="-10000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06F1B-4084-C49E-7E3F-3E66DFD13C98}"/>
                  </a:ext>
                </a:extLst>
              </p:cNvPr>
              <p:cNvSpPr txBox="1"/>
              <p:nvPr/>
            </p:nvSpPr>
            <p:spPr>
              <a:xfrm>
                <a:off x="4533254" y="6365313"/>
                <a:ext cx="3509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/>
                  <a:t>f = 86.85 kHz,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alt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dirty="0"/>
                  <a:t> = 0.62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𝑉</m:t>
                        </m:r>
                      </m:e>
                      <m:sub>
                        <m:r>
                          <a:rPr kumimoji="0" lang="ro-RO" altLang="ro-RO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charset="0"/>
                          </a:rPr>
                          <m:t>𝑃𝑃</m:t>
                        </m:r>
                      </m:sub>
                    </m:sSub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06F1B-4084-C49E-7E3F-3E66DFD1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54" y="6365313"/>
                <a:ext cx="3509819" cy="369332"/>
              </a:xfrm>
              <a:prstGeom prst="rect">
                <a:avLst/>
              </a:prstGeom>
              <a:blipFill>
                <a:blip r:embed="rId7"/>
                <a:stretch>
                  <a:fillRect l="-1565" t="-8197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1752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384955"/>
                  </p:ext>
                </p:extLst>
              </p:nvPr>
            </p:nvGraphicFramePr>
            <p:xfrm>
              <a:off x="381000" y="2667000"/>
              <a:ext cx="8382000" cy="2657125"/>
            </p:xfrm>
            <a:graphic>
              <a:graphicData uri="http://schemas.openxmlformats.org/drawingml/2006/table">
                <a:tbl>
                  <a:tblPr/>
                  <a:tblGrid>
                    <a:gridCol w="279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9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9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o-RO" altLang="ro-RO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 pitchFamily="34" charset="0"/>
                              <a:cs typeface="Arial" charset="0"/>
                            </a:rPr>
                            <a:t>Cerințe impuse</a:t>
                          </a:r>
                          <a:endParaRPr kumimoji="0" lang="en-US" altLang="ro-RO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o-RO" altLang="ro-RO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 pitchFamily="34" charset="0"/>
                              <a:cs typeface="Arial" charset="0"/>
                            </a:rPr>
                            <a:t>Rezultate simulări</a:t>
                          </a:r>
                          <a:endParaRPr kumimoji="0" lang="en-US" altLang="ro-RO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o-RO" altLang="ro-RO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 pitchFamily="34" charset="0"/>
                              <a:cs typeface="Arial" charset="0"/>
                            </a:rPr>
                            <a:t>Rezultate măsurători</a:t>
                          </a:r>
                          <a:endParaRPr kumimoji="0" lang="en-US" altLang="ro-RO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=48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=49.27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=48.256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=96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=96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=86.85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=0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=743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=0.62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=6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=5.99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kumimoji="0" lang="ro-RO" altLang="ro-RO" sz="18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=6.04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=0.51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=0.49</m:t>
                                </m:r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𝑜𝑓𝑓𝑠𝑒𝑡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=0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𝑜𝑓𝑓𝑠𝑒𝑡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=0.023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𝑜𝑓𝑓𝑠𝑒𝑡</m:t>
                                    </m:r>
                                  </m:sub>
                                </m:sSub>
                                <m:r>
                                  <a:rPr kumimoji="0" lang="ro-RO" altLang="ro-RO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=0</m:t>
                                </m:r>
                                <m:sSub>
                                  <m:sSubPr>
                                    <m:ctrlP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ro-RO" altLang="ro-RO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o-RO" altLang="ro-RO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0324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384955"/>
                  </p:ext>
                </p:extLst>
              </p:nvPr>
            </p:nvGraphicFramePr>
            <p:xfrm>
              <a:off x="381000" y="2667000"/>
              <a:ext cx="8382000" cy="2657125"/>
            </p:xfrm>
            <a:graphic>
              <a:graphicData uri="http://schemas.openxmlformats.org/drawingml/2006/table">
                <a:tbl>
                  <a:tblPr/>
                  <a:tblGrid>
                    <a:gridCol w="279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9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9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o-RO" altLang="ro-RO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 pitchFamily="34" charset="0"/>
                              <a:cs typeface="Arial" charset="0"/>
                            </a:rPr>
                            <a:t>Cerințe impuse</a:t>
                          </a:r>
                          <a:endParaRPr kumimoji="0" lang="en-US" altLang="ro-RO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o-RO" altLang="ro-RO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 pitchFamily="34" charset="0"/>
                              <a:cs typeface="Arial" charset="0"/>
                            </a:rPr>
                            <a:t>Rezultate simulări</a:t>
                          </a:r>
                          <a:endParaRPr kumimoji="0" lang="en-US" altLang="ro-RO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ro-RO" altLang="ro-RO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latin typeface="Calibri" pitchFamily="34" charset="0"/>
                              <a:cs typeface="Arial" charset="0"/>
                            </a:rPr>
                            <a:t>Rezultate măsurători</a:t>
                          </a:r>
                          <a:endParaRPr kumimoji="0" lang="en-US" altLang="ro-RO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libri" pitchFamily="34" charset="0"/>
                            <a:cs typeface="Arial" charset="0"/>
                          </a:endParaRPr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18" t="-108197" r="-200654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37" t="-108197" r="-10109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108197" r="-871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18" t="-208197" r="-200654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37" t="-208197" r="-10109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208197" r="-871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2694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18" t="-289231" r="-20065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37" t="-289231" r="-10109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289231" r="-8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0726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18" t="-395313" r="-200654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37" t="-395313" r="-101092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395313" r="-871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18" t="-519672" r="-200654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37" t="-519672" r="-101092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519672" r="-871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7805"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18" t="-590625" r="-200654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437" t="-590625" r="-101092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T="45725" marB="45725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000" t="-590625" r="-871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203247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 – rezultatele obținute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42875" y="144780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o-RO" altLang="ro-RO" b="1" dirty="0"/>
              <a:t>Avantaje</a:t>
            </a:r>
          </a:p>
          <a:p>
            <a:pPr algn="ctr"/>
            <a:endParaRPr lang="ro-RO" altLang="ro-R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altLang="ro-RO" dirty="0"/>
              <a:t>Frecvența minimă rezultată din măsurători a fost mai aproape de cea din cerințele de proiectare, decât cea simulată.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altLang="ro-RO" dirty="0"/>
              <a:t>Factorul de umplere și offset-ul au avut deviații neglijabile în comparație cu valorile dorite.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altLang="ro-RO" dirty="0"/>
              <a:t> Valorile amplitudinii au rămas apropiate de cele din cerință. În ceea ce privește tensiunea minimă, aceasta a ajuns la valori foarte apropiate de 0, însă am fotografiat o valoare minimă pentru care se vedea forma de undă dorită.</a:t>
            </a:r>
            <a:endParaRPr lang="ro-RO" altLang="ro-R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8C040-4189-AFD7-0063-1598BC07CA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19600" y="838200"/>
                <a:ext cx="4419600" cy="5867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ro-RO" altLang="ro-RO" b="1" dirty="0"/>
                  <a:t>Dezavantaje</a:t>
                </a:r>
              </a:p>
              <a:p>
                <a:pPr algn="ctr"/>
                <a:endParaRPr lang="ro-RO" altLang="ro-RO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o-RO" altLang="ro-RO" dirty="0"/>
                  <a:t>Frecvența maximă nu a ajuns la pragul dorit de 96kHz, fapt datorat potențiometrului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alt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altLang="ro-RO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o-RO" altLang="ro-RO" dirty="0"/>
                  <a:t> cu valoarea nominală de 10k</a:t>
                </a:r>
                <a:r>
                  <a:rPr lang="el-GR" altLang="ro-RO" dirty="0"/>
                  <a:t>Ω</a:t>
                </a:r>
                <a:r>
                  <a:rPr lang="ro-RO" altLang="ro-RO" dirty="0"/>
                  <a:t>, care, în urmă măsurătorilor, a avut valoarea maximă de 8.56k</a:t>
                </a:r>
                <a:r>
                  <a:rPr lang="el-GR" altLang="ro-RO" dirty="0"/>
                  <a:t>Ω</a:t>
                </a:r>
                <a:r>
                  <a:rPr lang="ro-RO" altLang="ro-RO" dirty="0"/>
                  <a:t>, fapt ce a condus la o eroare considerabilă, de 9.56%. O îmbunătățire ce ar putea fi adusă în acest caz, ar fi schimbarea potențiometrului și luarea în considerare a toleranței acestuia.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o-RO" altLang="ro-RO" dirty="0"/>
                  <a:t>Semnalul obținut nu a avut întocmai forma de undă perfect dreptunghiulară, fapt ce se datorează grupării de condensatoare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alt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altLang="ro-RO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alt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altLang="ro-RO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alt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alt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altLang="ro-R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altLang="ro-RO" dirty="0"/>
                  <a:t>. Corectarea ar fi putut fi făcută prin alegerea mai potrivită a valorilor acestora. </a:t>
                </a:r>
                <a:endParaRPr lang="ro-RO" altLang="ro-RO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E8C040-4189-AFD7-0063-1598BC07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838200"/>
                <a:ext cx="4419600" cy="5867400"/>
              </a:xfrm>
              <a:prstGeom prst="rect">
                <a:avLst/>
              </a:prstGeom>
              <a:blipFill>
                <a:blip r:embed="rId2"/>
                <a:stretch>
                  <a:fillRect l="-828" r="-110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90500" y="952500"/>
            <a:ext cx="8763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ro-RO" altLang="ro-RO" dirty="0"/>
          </a:p>
          <a:p>
            <a:endParaRPr lang="ro-RO" altLang="ro-RO" dirty="0"/>
          </a:p>
          <a:p>
            <a:endParaRPr lang="ro-RO" alt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alt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ro-RO" dirty="0"/>
              <a:t>Plan de depanare –</a:t>
            </a:r>
          </a:p>
          <a:p>
            <a:r>
              <a:rPr lang="ro-RO" altLang="ro-RO" dirty="0"/>
              <a:t>     organigrama</a:t>
            </a:r>
          </a:p>
          <a:p>
            <a:endParaRPr lang="ro-RO" altLang="ro-RO" dirty="0"/>
          </a:p>
          <a:p>
            <a:endParaRPr lang="ro-RO" altLang="ro-RO" dirty="0"/>
          </a:p>
          <a:p>
            <a:endParaRPr lang="ro-RO" altLang="ro-R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altLang="ro-RO" dirty="0"/>
              <a:t>Cunoștințe dobândite: Calculul și proiectarea circuitelor după anumite cerințe impuse, teoria circuitelor electronice fundamentale, depanarea circuitelor, utilizarea software-ului de proiectare OrCAD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altLang="ro-RO" dirty="0"/>
              <a:t>Consider că acest proiect a reprezentat o bună punere în practică a cunoștințelor dobândite la materiile anterioare și că am fixat mult mai bine o parte dintre noțiuni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altLang="ro-RO" dirty="0"/>
              <a:t>Modalitatea de desfășurare cred că a fost una bine structurată, însă o îmbunătățire semnificativă ar fi planificarea din timp a evaluărilor astfel încât să nu se întindă pe mai mult de 2 săptămâni și a deadline-urilor pentru încărcarea 			proiectelor pentru ca toată lumea să poată posta la timp</a:t>
            </a:r>
          </a:p>
        </p:txBody>
      </p:sp>
      <p:pic>
        <p:nvPicPr>
          <p:cNvPr id="2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C6C105EB-2A24-EF9A-F0A7-130791FF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24200" y="1038225"/>
            <a:ext cx="5715000" cy="2814637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endParaRPr lang="ro-RO" dirty="0">
              <a:latin typeface="Arial" pitchFamily="34" charset="0"/>
              <a:ea typeface="+mj-ea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Dispozitive Electronice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Circuite Integrate Analogice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Circuite Electronice Fundamentale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Tehnici CAD în realizarea modulelor electronice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pt-BR" dirty="0">
                <a:latin typeface="Arial" pitchFamily="34" charset="0"/>
                <a:ea typeface="+mj-ea"/>
                <a:cs typeface="Arial" pitchFamily="34" charset="0"/>
              </a:rPr>
              <a:t>Tehnologii de interconectare în electronică</a:t>
            </a:r>
            <a:endParaRPr lang="ro-RO" dirty="0">
              <a:latin typeface="Arial" pitchFamily="34" charset="0"/>
              <a:ea typeface="+mj-ea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Componente și circuite pasive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Bazele Electrotehnicii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  <a:endParaRPr lang="ro-RO" dirty="0">
              <a:latin typeface="Arial" pitchFamily="34" charset="0"/>
              <a:ea typeface="+mj-ea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Dispozitive Electronice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Circuite Electronice Fundamentale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Circuite Integrate Analogice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itle 1"/>
              <p:cNvSpPr txBox="1">
                <a:spLocks/>
              </p:cNvSpPr>
              <p:nvPr/>
            </p:nvSpPr>
            <p:spPr bwMode="auto">
              <a:xfrm>
                <a:off x="313267" y="1676400"/>
                <a:ext cx="8534400" cy="495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r>
                  <a:rPr lang="ro-RO" dirty="0"/>
                  <a:t>Cerințe electrice:</a:t>
                </a:r>
              </a:p>
              <a:p>
                <a:r>
                  <a:rPr lang="ro-RO" dirty="0"/>
                  <a:t>• Frecvența de oscilație,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dirty="0"/>
                  <a:t>, reglabilă în intervalul 48-96 KHz; </a:t>
                </a:r>
              </a:p>
              <a:p>
                <a:r>
                  <a:rPr lang="ro-RO" dirty="0"/>
                  <a:t>• Factor de umplere: 0.5; </a:t>
                </a:r>
              </a:p>
              <a:p>
                <a:r>
                  <a:rPr lang="ro-RO" dirty="0"/>
                  <a:t>• Sarcina la ieșire,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o-RO" dirty="0"/>
                  <a:t> : 24k</a:t>
                </a:r>
                <a:r>
                  <a:rPr lang="el-GR" dirty="0"/>
                  <a:t>Ω; </a:t>
                </a:r>
                <a:endParaRPr lang="ro-RO" dirty="0"/>
              </a:p>
              <a:p>
                <a:r>
                  <a:rPr lang="el-GR" dirty="0"/>
                  <a:t>• </a:t>
                </a:r>
                <a:r>
                  <a:rPr lang="ro-RO" dirty="0"/>
                  <a:t>Valoarea (vârf la vârf) a oscilației la ieșire,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dirty="0"/>
                  <a:t>, reglabilă în intervalul 0-6V; </a:t>
                </a:r>
              </a:p>
              <a:p>
                <a:r>
                  <a:rPr lang="ro-RO" dirty="0"/>
                  <a:t>• Semnalul la ieșire nu are componentă continuă; </a:t>
                </a:r>
              </a:p>
              <a:p>
                <a:r>
                  <a:rPr lang="ro-RO" dirty="0"/>
                  <a:t>• Domeniul temperaturilor de funcționare: -20° - 120°C</a:t>
                </a:r>
              </a:p>
              <a:p>
                <a:r>
                  <a:rPr lang="ro-RO" dirty="0"/>
                  <a:t>• Semnalizarea prezenței tensiunilor de intrare/ieșire cu o diodă de tip LED</a:t>
                </a:r>
              </a:p>
              <a:p>
                <a:endParaRPr lang="ro-RO" altLang="ro-RO" dirty="0">
                  <a:solidFill>
                    <a:srgbClr val="FF0000"/>
                  </a:solidFill>
                </a:endParaRPr>
              </a:p>
              <a:p>
                <a:r>
                  <a:rPr lang="ro-RO" altLang="ro-RO" dirty="0"/>
                  <a:t>Cerințe tehnologice: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Dimensiunile PCB: 40mm x 40mm;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Material FR4, dublu strat;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Originea (punctul de coordonate (0,0)) va fi plasat în colţul din stânga-jos al plăcii de cablaj imprimat)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Dimensiuni trasee: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Curent de 1A - 30 mil; 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Curent de sute de mA - 20 mil;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ro-RO" dirty="0"/>
                  <a:t>Semnal - 16 mil;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o-RO" dirty="0"/>
              </a:p>
            </p:txBody>
          </p:sp>
        </mc:Choice>
        <mc:Fallback xmlns="">
          <p:sp>
            <p:nvSpPr>
              <p:cNvPr id="409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67" y="1676400"/>
                <a:ext cx="8534400" cy="4953000"/>
              </a:xfrm>
              <a:prstGeom prst="rect">
                <a:avLst/>
              </a:prstGeom>
              <a:blipFill>
                <a:blip r:embed="rId2"/>
                <a:stretch>
                  <a:fillRect l="-571" t="-4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788850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6ABB92-9426-F03A-07A2-3F2A2A6357D9}"/>
              </a:ext>
            </a:extLst>
          </p:cNvPr>
          <p:cNvGrpSpPr/>
          <p:nvPr/>
        </p:nvGrpSpPr>
        <p:grpSpPr>
          <a:xfrm>
            <a:off x="5410200" y="1676400"/>
            <a:ext cx="2971800" cy="4339969"/>
            <a:chOff x="1600200" y="1600200"/>
            <a:chExt cx="2971800" cy="43399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7B9703-977C-631E-5BDE-55188934B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2971800" cy="24223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44C2C5-6D8B-EA9E-2765-C17CA534A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00200" y="4022542"/>
              <a:ext cx="2971800" cy="191762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EDABC8-1AB8-0D0F-8D1E-7E22D55A760D}"/>
              </a:ext>
            </a:extLst>
          </p:cNvPr>
          <p:cNvSpPr txBox="1"/>
          <p:nvPr/>
        </p:nvSpPr>
        <p:spPr>
          <a:xfrm>
            <a:off x="304800" y="1769052"/>
            <a:ext cx="487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Oscilatorul de relaxare este constituit dintr-un comparator inversor cu histerezis și o rețea RC pe intrarea inversoare. 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Intrarea neinversoare este conectată la un divizorul de tensiune, prin intermediul căruia de aplică o parte din semnalul de la ieșire și prin care se fixează tensiunile de prag de histerezis. 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Gruparea RC, la care se adaugă un potențiometru, setează frecvența de oscilație.</a:t>
            </a:r>
          </a:p>
          <a:p>
            <a:pPr algn="just"/>
            <a:endParaRPr lang="ro-RO" dirty="0"/>
          </a:p>
          <a:p>
            <a:pPr algn="just"/>
            <a:r>
              <a:rPr lang="ro-RO" dirty="0"/>
              <a:t>Amplificatorul operațional este alcătuit din trei etaje de amplificare.  </a:t>
            </a:r>
          </a:p>
        </p:txBody>
      </p:sp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165534" y="787281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electrică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52AF0-9E1A-3F75-8167-C65DE84B4D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5534" y="1524000"/>
            <a:ext cx="6925236" cy="45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08858B-EE83-4E52-0A26-46FAF5E759B5}"/>
              </a:ext>
            </a:extLst>
          </p:cNvPr>
          <p:cNvSpPr/>
          <p:nvPr/>
        </p:nvSpPr>
        <p:spPr>
          <a:xfrm>
            <a:off x="3581400" y="3276600"/>
            <a:ext cx="1600200" cy="1066800"/>
          </a:xfrm>
          <a:prstGeom prst="rect">
            <a:avLst/>
          </a:prstGeom>
          <a:noFill/>
          <a:ln>
            <a:solidFill>
              <a:srgbClr val="63A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B23C1-2576-99D6-342D-A6C50486AC0A}"/>
              </a:ext>
            </a:extLst>
          </p:cNvPr>
          <p:cNvSpPr txBox="1"/>
          <p:nvPr/>
        </p:nvSpPr>
        <p:spPr>
          <a:xfrm>
            <a:off x="3657600" y="4267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Gruparea RC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CF5B6-8637-3AAA-3EEB-8D58E96C118B}"/>
              </a:ext>
            </a:extLst>
          </p:cNvPr>
          <p:cNvSpPr/>
          <p:nvPr/>
        </p:nvSpPr>
        <p:spPr>
          <a:xfrm>
            <a:off x="1409700" y="3024094"/>
            <a:ext cx="457200" cy="1244600"/>
          </a:xfrm>
          <a:prstGeom prst="rect">
            <a:avLst/>
          </a:prstGeom>
          <a:noFill/>
          <a:ln>
            <a:solidFill>
              <a:srgbClr val="63A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C542D-B4DF-E945-88B4-B8F3298BF268}"/>
              </a:ext>
            </a:extLst>
          </p:cNvPr>
          <p:cNvSpPr txBox="1"/>
          <p:nvPr/>
        </p:nvSpPr>
        <p:spPr>
          <a:xfrm>
            <a:off x="268773" y="3276600"/>
            <a:ext cx="98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Divizor rezistiv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9672C-CCC6-825E-AD6D-DAB6FC015BFF}"/>
              </a:ext>
            </a:extLst>
          </p:cNvPr>
          <p:cNvSpPr/>
          <p:nvPr/>
        </p:nvSpPr>
        <p:spPr>
          <a:xfrm>
            <a:off x="1902927" y="1600200"/>
            <a:ext cx="1640373" cy="3886200"/>
          </a:xfrm>
          <a:prstGeom prst="rect">
            <a:avLst/>
          </a:prstGeom>
          <a:noFill/>
          <a:ln>
            <a:solidFill>
              <a:srgbClr val="63A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338D9-6F34-DBE9-07DB-4A4C9DAD0E67}"/>
              </a:ext>
            </a:extLst>
          </p:cNvPr>
          <p:cNvSpPr txBox="1"/>
          <p:nvPr/>
        </p:nvSpPr>
        <p:spPr>
          <a:xfrm>
            <a:off x="1896695" y="550848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Etaj diferențial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9E9E3-ECC0-0620-8593-BBD4043412F9}"/>
              </a:ext>
            </a:extLst>
          </p:cNvPr>
          <p:cNvSpPr/>
          <p:nvPr/>
        </p:nvSpPr>
        <p:spPr>
          <a:xfrm>
            <a:off x="5486400" y="1600200"/>
            <a:ext cx="762000" cy="3908283"/>
          </a:xfrm>
          <a:prstGeom prst="rect">
            <a:avLst/>
          </a:prstGeom>
          <a:noFill/>
          <a:ln>
            <a:solidFill>
              <a:srgbClr val="63A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F0825-DE97-2504-F5E8-ADB54E0AF6A3}"/>
              </a:ext>
            </a:extLst>
          </p:cNvPr>
          <p:cNvSpPr txBox="1"/>
          <p:nvPr/>
        </p:nvSpPr>
        <p:spPr>
          <a:xfrm>
            <a:off x="4450543" y="554210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o-RO" dirty="0"/>
              <a:t>Etaj de amplificare în tensiune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05C4E-0B13-EA0D-AB58-7E85FB1E8018}"/>
              </a:ext>
            </a:extLst>
          </p:cNvPr>
          <p:cNvSpPr/>
          <p:nvPr/>
        </p:nvSpPr>
        <p:spPr>
          <a:xfrm>
            <a:off x="5860617" y="2811653"/>
            <a:ext cx="692584" cy="1639332"/>
          </a:xfrm>
          <a:prstGeom prst="rect">
            <a:avLst/>
          </a:prstGeom>
          <a:noFill/>
          <a:ln>
            <a:solidFill>
              <a:srgbClr val="8EE2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4C883-32FE-5374-996B-56C12C9A855E}"/>
              </a:ext>
            </a:extLst>
          </p:cNvPr>
          <p:cNvSpPr txBox="1"/>
          <p:nvPr/>
        </p:nvSpPr>
        <p:spPr>
          <a:xfrm>
            <a:off x="6197386" y="1902976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Etaj de </a:t>
            </a:r>
          </a:p>
          <a:p>
            <a:r>
              <a:rPr lang="ro-RO" dirty="0"/>
              <a:t>amplificare</a:t>
            </a:r>
          </a:p>
          <a:p>
            <a:r>
              <a:rPr lang="ro-RO" dirty="0"/>
              <a:t>în curent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BC1B4C-390D-EDEB-9435-378D0EE13675}"/>
              </a:ext>
            </a:extLst>
          </p:cNvPr>
          <p:cNvSpPr/>
          <p:nvPr/>
        </p:nvSpPr>
        <p:spPr>
          <a:xfrm>
            <a:off x="7432266" y="1616379"/>
            <a:ext cx="587066" cy="1447800"/>
          </a:xfrm>
          <a:prstGeom prst="rect">
            <a:avLst/>
          </a:prstGeom>
          <a:noFill/>
          <a:ln>
            <a:solidFill>
              <a:srgbClr val="63A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D12947-6E6F-E5A7-6A64-8E9057A46C33}"/>
              </a:ext>
            </a:extLst>
          </p:cNvPr>
          <p:cNvSpPr txBox="1"/>
          <p:nvPr/>
        </p:nvSpPr>
        <p:spPr>
          <a:xfrm>
            <a:off x="8033620" y="238760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AA2943-E185-6154-D5B9-9770963C215C}"/>
              </a:ext>
            </a:extLst>
          </p:cNvPr>
          <p:cNvSpPr/>
          <p:nvPr/>
        </p:nvSpPr>
        <p:spPr>
          <a:xfrm>
            <a:off x="6589228" y="3205282"/>
            <a:ext cx="1300356" cy="1699936"/>
          </a:xfrm>
          <a:prstGeom prst="rect">
            <a:avLst/>
          </a:prstGeom>
          <a:noFill/>
          <a:ln>
            <a:solidFill>
              <a:srgbClr val="63A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D86B3-DD37-9C06-A86C-EE65A7639ACA}"/>
              </a:ext>
            </a:extLst>
          </p:cNvPr>
          <p:cNvSpPr txBox="1"/>
          <p:nvPr/>
        </p:nvSpPr>
        <p:spPr>
          <a:xfrm>
            <a:off x="7835824" y="3470656"/>
            <a:ext cx="1274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Rezistența</a:t>
            </a:r>
          </a:p>
          <a:p>
            <a:r>
              <a:rPr lang="ro-RO" dirty="0"/>
              <a:t>de</a:t>
            </a:r>
          </a:p>
          <a:p>
            <a:r>
              <a:rPr lang="ro-RO" dirty="0"/>
              <a:t>sarcină</a:t>
            </a:r>
          </a:p>
        </p:txBody>
      </p:sp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2F4F6468-CBCB-FC5E-17F2-95870334FC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1600200"/>
            <a:ext cx="7162800" cy="455295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91733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D763D-B8A1-C149-C56B-A10D59BAF0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20892"/>
            <a:ext cx="7239000" cy="2349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0D82E-FB00-2AF5-06B0-5FF6632A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0" y="1303867"/>
            <a:ext cx="7162800" cy="23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3580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373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b="1" dirty="0">
                <a:ea typeface="+mj-ea"/>
              </a:rPr>
              <a:t>V</a:t>
            </a:r>
            <a:r>
              <a:rPr lang="ro-RO" b="1" dirty="0">
                <a:ea typeface="+mj-ea"/>
              </a:rPr>
              <a:t>edere Top</a:t>
            </a:r>
          </a:p>
          <a:p>
            <a:pPr>
              <a:defRPr/>
            </a:pPr>
            <a:endParaRPr lang="ro-RO" b="1" dirty="0">
              <a:ea typeface="+mj-ea"/>
            </a:endParaRPr>
          </a:p>
          <a:p>
            <a:pPr algn="just">
              <a:defRPr/>
            </a:pPr>
            <a:br>
              <a:rPr lang="ro-RO" dirty="0">
                <a:ea typeface="+mj-ea"/>
              </a:rPr>
            </a:br>
            <a:r>
              <a:rPr lang="ro-RO" dirty="0">
                <a:ea typeface="+mj-ea"/>
              </a:rPr>
              <a:t>Poziționarea componentelor s-a realizat pe baza următoarelor condiții:</a:t>
            </a:r>
          </a:p>
          <a:p>
            <a:pPr algn="just">
              <a:defRPr/>
            </a:pPr>
            <a:endParaRPr lang="ro-RO" dirty="0">
              <a:ea typeface="+mj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o-RO" dirty="0">
                <a:ea typeface="+mj-ea"/>
              </a:rPr>
              <a:t>Componentele pasive au fost așezate spre exteriorul plăcii, iar cele active, în mijloc.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o-RO" dirty="0">
                <a:ea typeface="+mj-ea"/>
              </a:rPr>
              <a:t>Tranzistoarele au fost plasate cât mai aproapiate pentru a concentra distribuția căldurii. </a:t>
            </a:r>
          </a:p>
          <a:p>
            <a:pPr>
              <a:defRPr/>
            </a:pPr>
            <a:endParaRPr lang="en-US" b="1" dirty="0">
              <a:ea typeface="+mj-ea"/>
            </a:endParaRPr>
          </a:p>
        </p:txBody>
      </p:sp>
      <p:pic>
        <p:nvPicPr>
          <p:cNvPr id="3" name="Picture 2" descr="A circuit board with green lights&#10;&#10;Description automatically generated">
            <a:extLst>
              <a:ext uri="{FF2B5EF4-FFF2-40B4-BE49-F238E27FC236}">
                <a16:creationId xmlns:a16="http://schemas.microsoft.com/office/drawing/2014/main" id="{DB1DE639-0942-01AE-B4D8-336A427E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447800"/>
            <a:ext cx="4533900" cy="447380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388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b="1" dirty="0"/>
              <a:t>V</a:t>
            </a:r>
            <a:r>
              <a:rPr lang="ro-RO" b="1" dirty="0"/>
              <a:t>edere</a:t>
            </a:r>
            <a:r>
              <a:rPr lang="en-US" b="1" dirty="0"/>
              <a:t> Bottom</a:t>
            </a:r>
            <a:endParaRPr lang="ro-RO" b="1" dirty="0"/>
          </a:p>
          <a:p>
            <a:pPr>
              <a:buFont typeface="Arial" pitchFamily="34" charset="0"/>
              <a:buChar char="•"/>
              <a:defRPr/>
            </a:pPr>
            <a:endParaRPr lang="ro-RO" dirty="0">
              <a:ea typeface="+mj-ea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 Dimensiunile traseelor s-au setat în concordață cu cerințele de proiectare.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F706FC-1CCA-259C-E90B-80EE82D5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1540933"/>
            <a:ext cx="442669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4394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 descr="A machine holding a green circuit board&#10;&#10;Description automatically generated">
            <a:extLst>
              <a:ext uri="{FF2B5EF4-FFF2-40B4-BE49-F238E27FC236}">
                <a16:creationId xmlns:a16="http://schemas.microsoft.com/office/drawing/2014/main" id="{056C0CB7-EAA4-6A0F-1878-E568F48C9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7584" y="1396622"/>
            <a:ext cx="2190750" cy="2547578"/>
          </a:xfrm>
          <a:prstGeom prst="rect">
            <a:avLst/>
          </a:prstGeom>
        </p:spPr>
      </p:pic>
      <p:pic>
        <p:nvPicPr>
          <p:cNvPr id="8" name="Picture 7" descr="A green circuit board with black text&#10;&#10;Description automatically generated">
            <a:extLst>
              <a:ext uri="{FF2B5EF4-FFF2-40B4-BE49-F238E27FC236}">
                <a16:creationId xmlns:a16="http://schemas.microsoft.com/office/drawing/2014/main" id="{BD9E4067-1DF6-57D1-03B1-66FADC9F63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666" y="1489311"/>
            <a:ext cx="2439906" cy="2362200"/>
          </a:xfrm>
          <a:prstGeom prst="rect">
            <a:avLst/>
          </a:prstGeom>
        </p:spPr>
      </p:pic>
      <p:pic>
        <p:nvPicPr>
          <p:cNvPr id="10" name="Picture 9" descr="A green circuit board on a metal grate&#10;&#10;Description automatically generated">
            <a:extLst>
              <a:ext uri="{FF2B5EF4-FFF2-40B4-BE49-F238E27FC236}">
                <a16:creationId xmlns:a16="http://schemas.microsoft.com/office/drawing/2014/main" id="{2138D79B-4D9B-74D3-7911-CC216CA0E9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8527" y="3970604"/>
            <a:ext cx="2044699" cy="2726265"/>
          </a:xfrm>
          <a:prstGeom prst="rect">
            <a:avLst/>
          </a:prstGeom>
        </p:spPr>
      </p:pic>
      <p:pic>
        <p:nvPicPr>
          <p:cNvPr id="12" name="Picture 11" descr="A finger on a metal plate&#10;&#10;Description automatically generated">
            <a:extLst>
              <a:ext uri="{FF2B5EF4-FFF2-40B4-BE49-F238E27FC236}">
                <a16:creationId xmlns:a16="http://schemas.microsoft.com/office/drawing/2014/main" id="{F7545371-FD84-5E38-955E-813CAC9E1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3146" y="1573845"/>
            <a:ext cx="2546863" cy="2193132"/>
          </a:xfrm>
          <a:prstGeom prst="rect">
            <a:avLst/>
          </a:prstGeom>
        </p:spPr>
      </p:pic>
      <p:pic>
        <p:nvPicPr>
          <p:cNvPr id="14" name="Picture 13" descr="A microscope on a desk&#10;&#10;Description automatically generated">
            <a:extLst>
              <a:ext uri="{FF2B5EF4-FFF2-40B4-BE49-F238E27FC236}">
                <a16:creationId xmlns:a16="http://schemas.microsoft.com/office/drawing/2014/main" id="{07283D3B-9383-5B9E-3798-ABE9D838EC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156" y="3970604"/>
            <a:ext cx="2044699" cy="2726266"/>
          </a:xfrm>
          <a:prstGeom prst="rect">
            <a:avLst/>
          </a:prstGeom>
        </p:spPr>
      </p:pic>
      <p:pic>
        <p:nvPicPr>
          <p:cNvPr id="6" name="Picture 5" descr="A green circuit board on a marbled surface&#10;&#10;Description automatically generated">
            <a:extLst>
              <a:ext uri="{FF2B5EF4-FFF2-40B4-BE49-F238E27FC236}">
                <a16:creationId xmlns:a16="http://schemas.microsoft.com/office/drawing/2014/main" id="{7197AFF4-E185-C19A-25CF-003980B6A23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0898" y="3970605"/>
            <a:ext cx="2451102" cy="2726264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3145</TotalTime>
  <Words>894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Proiect 1 – Dispozitive și circuite electronice (DCE) </vt:lpstr>
      <vt:lpstr>Date de proiectare</vt:lpstr>
      <vt:lpstr>Schema bloc</vt:lpstr>
      <vt:lpstr>Schema electrică </vt:lpstr>
      <vt:lpstr>Simulări</vt:lpstr>
      <vt:lpstr>Simulări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Rezultate experimentale</vt:lpstr>
      <vt:lpstr>Concluzii – rezultatele obținute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Ana Nanu</cp:lastModifiedBy>
  <cp:revision>241</cp:revision>
  <dcterms:created xsi:type="dcterms:W3CDTF">2014-01-15T22:07:17Z</dcterms:created>
  <dcterms:modified xsi:type="dcterms:W3CDTF">2024-05-23T18:12:08Z</dcterms:modified>
</cp:coreProperties>
</file>