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73"/>
        <p:guide pos="380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800" y="3531870"/>
            <a:ext cx="1070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构造函数</a:t>
            </a:r>
            <a:r>
              <a:rPr lang="en-US" altLang="zh-CN" sz="1400"/>
              <a:t>A</a:t>
            </a:r>
            <a:endParaRPr lang="en-US" altLang="zh-CN" sz="1400"/>
          </a:p>
        </p:txBody>
      </p:sp>
      <p:sp>
        <p:nvSpPr>
          <p:cNvPr id="6" name="文本框 5"/>
          <p:cNvSpPr txBox="1"/>
          <p:nvPr/>
        </p:nvSpPr>
        <p:spPr>
          <a:xfrm>
            <a:off x="1955800" y="4869815"/>
            <a:ext cx="1070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A</a:t>
            </a:r>
            <a:r>
              <a:rPr lang="zh-CN" altLang="en-US" sz="1400"/>
              <a:t>的</a:t>
            </a:r>
            <a:r>
              <a:rPr lang="zh-CN" altLang="en-US" sz="1400"/>
              <a:t>实例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3801745" y="3531870"/>
            <a:ext cx="9080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原型对象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3491865" y="2174875"/>
            <a:ext cx="15278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构造函数</a:t>
            </a:r>
            <a:r>
              <a:rPr lang="en-US" altLang="zh-CN" sz="1400"/>
              <a:t>O</a:t>
            </a:r>
            <a:r>
              <a:rPr lang="en-US" altLang="zh-CN" sz="1400"/>
              <a:t>bject()</a:t>
            </a:r>
            <a:endParaRPr lang="en-US" altLang="zh-CN" sz="1400"/>
          </a:p>
        </p:txBody>
      </p:sp>
      <p:sp>
        <p:nvSpPr>
          <p:cNvPr id="9" name="文本框 8"/>
          <p:cNvSpPr txBox="1"/>
          <p:nvPr/>
        </p:nvSpPr>
        <p:spPr>
          <a:xfrm>
            <a:off x="5938520" y="2174240"/>
            <a:ext cx="9544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原型对象</a:t>
            </a:r>
            <a:endParaRPr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7299960" y="1214755"/>
            <a:ext cx="5949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null</a:t>
            </a:r>
            <a:endParaRPr lang="en-US" altLang="zh-CN" sz="1400"/>
          </a:p>
        </p:txBody>
      </p:sp>
      <p:cxnSp>
        <p:nvCxnSpPr>
          <p:cNvPr id="12" name="直接箭头连接符 11"/>
          <p:cNvCxnSpPr>
            <a:stCxn id="4" idx="3"/>
            <a:endCxn id="7" idx="1"/>
          </p:cNvCxnSpPr>
          <p:nvPr/>
        </p:nvCxnSpPr>
        <p:spPr>
          <a:xfrm>
            <a:off x="3026410" y="3685540"/>
            <a:ext cx="7753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2"/>
            <a:endCxn id="6" idx="0"/>
          </p:cNvCxnSpPr>
          <p:nvPr/>
        </p:nvCxnSpPr>
        <p:spPr>
          <a:xfrm>
            <a:off x="2491105" y="3838575"/>
            <a:ext cx="0" cy="1031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3"/>
            <a:endCxn id="7" idx="2"/>
          </p:cNvCxnSpPr>
          <p:nvPr/>
        </p:nvCxnSpPr>
        <p:spPr>
          <a:xfrm flipV="1">
            <a:off x="3026410" y="3838575"/>
            <a:ext cx="1229360" cy="1184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3"/>
            <a:endCxn id="10" idx="2"/>
          </p:cNvCxnSpPr>
          <p:nvPr/>
        </p:nvCxnSpPr>
        <p:spPr>
          <a:xfrm flipV="1">
            <a:off x="6892925" y="1521460"/>
            <a:ext cx="704850" cy="806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2"/>
            <a:endCxn id="7" idx="0"/>
          </p:cNvCxnSpPr>
          <p:nvPr/>
        </p:nvCxnSpPr>
        <p:spPr>
          <a:xfrm>
            <a:off x="4255770" y="2481580"/>
            <a:ext cx="0" cy="1050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3"/>
            <a:endCxn id="9" idx="1"/>
          </p:cNvCxnSpPr>
          <p:nvPr/>
        </p:nvCxnSpPr>
        <p:spPr>
          <a:xfrm flipV="1">
            <a:off x="5019675" y="2327910"/>
            <a:ext cx="91884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3"/>
            <a:endCxn id="9" idx="2"/>
          </p:cNvCxnSpPr>
          <p:nvPr/>
        </p:nvCxnSpPr>
        <p:spPr>
          <a:xfrm flipV="1">
            <a:off x="4709795" y="2480945"/>
            <a:ext cx="1706245" cy="1204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179820" y="3564890"/>
            <a:ext cx="56749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每个函数都</a:t>
            </a:r>
            <a:r>
              <a:rPr lang="zh-CN" altLang="en-US" sz="1400"/>
              <a:t>有一</a:t>
            </a:r>
            <a:r>
              <a:rPr lang="en-US" altLang="zh-CN" sz="1400"/>
              <a:t> prototype</a:t>
            </a:r>
            <a:r>
              <a:rPr lang="zh-CN" altLang="en-US" sz="1400"/>
              <a:t>属性指向一对象，对该对象添加的属性和方法可以被函数的</a:t>
            </a:r>
            <a:r>
              <a:rPr lang="zh-CN" altLang="en-US" sz="1400">
                <a:sym typeface="+mn-ea"/>
              </a:rPr>
              <a:t>所有</a:t>
            </a:r>
            <a:r>
              <a:rPr lang="zh-CN" altLang="en-US" sz="1400"/>
              <a:t>实例共享。该对象</a:t>
            </a:r>
            <a:r>
              <a:rPr lang="zh-CN" altLang="en-US" sz="1400"/>
              <a:t>称为实例的</a:t>
            </a:r>
            <a:r>
              <a:rPr lang="zh-CN" altLang="en-US" sz="1400"/>
              <a:t>原型。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原型对象也是对象，那它的原型对象</a:t>
            </a:r>
            <a:r>
              <a:rPr lang="zh-CN" altLang="en-US" sz="1400"/>
              <a:t>是谁？</a:t>
            </a:r>
            <a:endParaRPr lang="zh-CN" altLang="en-US" sz="1400"/>
          </a:p>
          <a:p>
            <a:r>
              <a:rPr lang="zh-CN" altLang="en-US" sz="1400"/>
              <a:t>每个函数的默认原型都是一个 Object() 的实例。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访问</a:t>
            </a:r>
            <a:r>
              <a:rPr lang="en-US" altLang="zh-CN" sz="1400"/>
              <a:t>A</a:t>
            </a:r>
            <a:r>
              <a:rPr lang="zh-CN" altLang="en-US" sz="1400"/>
              <a:t>的实例的属性或方法时，会先查找实例本身，没有则查找实例的原型，再查找原型的原型直到</a:t>
            </a:r>
            <a:r>
              <a:rPr lang="en-US" altLang="zh-CN" sz="1400"/>
              <a:t>NULL</a:t>
            </a:r>
            <a:r>
              <a:rPr lang="zh-CN" altLang="en-US" sz="1400"/>
              <a:t>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实例的同名属性会覆盖原型链上的</a:t>
            </a:r>
            <a:r>
              <a:rPr lang="zh-CN" altLang="en-US" sz="1400"/>
              <a:t>属性。</a:t>
            </a:r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2930525" y="3291205"/>
            <a:ext cx="8712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/>
                </a:solidFill>
              </a:rPr>
              <a:t>prototype</a:t>
            </a:r>
            <a:endParaRPr lang="en-US" altLang="zh-CN" sz="1200">
              <a:solidFill>
                <a:schemeClr val="accent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15690" y="4506595"/>
            <a:ext cx="8712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/>
                </a:solidFill>
              </a:rPr>
              <a:t>__proto__</a:t>
            </a:r>
            <a:endParaRPr lang="en-US" altLang="zh-CN" sz="1200">
              <a:solidFill>
                <a:schemeClr val="accent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19675" y="1955800"/>
            <a:ext cx="8712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/>
                </a:solidFill>
              </a:rPr>
              <a:t>prototype</a:t>
            </a:r>
            <a:endParaRPr lang="en-US" altLang="zh-CN" sz="1200">
              <a:solidFill>
                <a:schemeClr val="accent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308600" y="3154680"/>
            <a:ext cx="8712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/>
                </a:solidFill>
              </a:rPr>
              <a:t>__proto__</a:t>
            </a:r>
            <a:endParaRPr lang="en-US" altLang="zh-CN" sz="1200">
              <a:solidFill>
                <a:schemeClr val="accent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360920" y="1898650"/>
            <a:ext cx="8712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/>
                </a:solidFill>
              </a:rPr>
              <a:t>__proto__</a:t>
            </a:r>
            <a:endParaRPr lang="en-US" altLang="zh-CN" sz="1200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4690" y="4632325"/>
            <a:ext cx="1070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构造函数</a:t>
            </a:r>
            <a:r>
              <a:rPr lang="en-US" altLang="zh-CN" sz="1400"/>
              <a:t>A</a:t>
            </a:r>
            <a:endParaRPr lang="en-US" altLang="zh-CN" sz="1400"/>
          </a:p>
        </p:txBody>
      </p:sp>
      <p:sp>
        <p:nvSpPr>
          <p:cNvPr id="6" name="文本框 5"/>
          <p:cNvSpPr txBox="1"/>
          <p:nvPr/>
        </p:nvSpPr>
        <p:spPr>
          <a:xfrm>
            <a:off x="694690" y="5970270"/>
            <a:ext cx="1070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A</a:t>
            </a:r>
            <a:r>
              <a:rPr lang="zh-CN" altLang="en-US" sz="1400"/>
              <a:t>的</a:t>
            </a:r>
            <a:r>
              <a:rPr lang="zh-CN" altLang="en-US" sz="1400"/>
              <a:t>实例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2540635" y="4632325"/>
            <a:ext cx="9080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原型对象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448560" y="3274695"/>
            <a:ext cx="10922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构造函数</a:t>
            </a:r>
            <a:r>
              <a:rPr lang="en-US" altLang="zh-CN" sz="1400"/>
              <a:t>B</a:t>
            </a:r>
            <a:endParaRPr lang="en-US" altLang="zh-CN" sz="1400"/>
          </a:p>
        </p:txBody>
      </p:sp>
      <p:sp>
        <p:nvSpPr>
          <p:cNvPr id="9" name="文本框 8"/>
          <p:cNvSpPr txBox="1"/>
          <p:nvPr/>
        </p:nvSpPr>
        <p:spPr>
          <a:xfrm>
            <a:off x="4677410" y="3274695"/>
            <a:ext cx="9544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原型对象</a:t>
            </a:r>
            <a:endParaRPr lang="zh-CN" altLang="en-US" sz="1400"/>
          </a:p>
        </p:txBody>
      </p:sp>
      <p:cxnSp>
        <p:nvCxnSpPr>
          <p:cNvPr id="12" name="直接箭头连接符 11"/>
          <p:cNvCxnSpPr>
            <a:stCxn id="4" idx="3"/>
            <a:endCxn id="7" idx="1"/>
          </p:cNvCxnSpPr>
          <p:nvPr/>
        </p:nvCxnSpPr>
        <p:spPr>
          <a:xfrm>
            <a:off x="1765300" y="4785995"/>
            <a:ext cx="7753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2"/>
            <a:endCxn id="6" idx="0"/>
          </p:cNvCxnSpPr>
          <p:nvPr/>
        </p:nvCxnSpPr>
        <p:spPr>
          <a:xfrm>
            <a:off x="1229995" y="4939030"/>
            <a:ext cx="0" cy="1031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3"/>
            <a:endCxn id="7" idx="2"/>
          </p:cNvCxnSpPr>
          <p:nvPr/>
        </p:nvCxnSpPr>
        <p:spPr>
          <a:xfrm flipV="1">
            <a:off x="1765300" y="4939030"/>
            <a:ext cx="1229360" cy="1184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2"/>
            <a:endCxn id="7" idx="0"/>
          </p:cNvCxnSpPr>
          <p:nvPr/>
        </p:nvCxnSpPr>
        <p:spPr>
          <a:xfrm>
            <a:off x="2994660" y="3581400"/>
            <a:ext cx="0" cy="1050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3"/>
            <a:endCxn id="9" idx="2"/>
          </p:cNvCxnSpPr>
          <p:nvPr/>
        </p:nvCxnSpPr>
        <p:spPr>
          <a:xfrm flipV="1">
            <a:off x="3448685" y="3581400"/>
            <a:ext cx="1706245" cy="1204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669415" y="4391660"/>
            <a:ext cx="8712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/>
                </a:solidFill>
              </a:rPr>
              <a:t>prototype</a:t>
            </a:r>
            <a:endParaRPr lang="en-US" altLang="zh-CN" sz="1200">
              <a:solidFill>
                <a:schemeClr val="accent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354580" y="5607050"/>
            <a:ext cx="8712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/>
                </a:solidFill>
              </a:rPr>
              <a:t>__proto__</a:t>
            </a:r>
            <a:endParaRPr lang="en-US" altLang="zh-CN" sz="1200">
              <a:solidFill>
                <a:schemeClr val="accent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58565" y="3056255"/>
            <a:ext cx="8712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/>
                </a:solidFill>
              </a:rPr>
              <a:t>prototype</a:t>
            </a:r>
            <a:endParaRPr lang="en-US" altLang="zh-CN" sz="1200">
              <a:solidFill>
                <a:schemeClr val="accent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047490" y="4255135"/>
            <a:ext cx="8712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/>
                </a:solidFill>
              </a:rPr>
              <a:t>__proto__</a:t>
            </a:r>
            <a:endParaRPr lang="en-US" altLang="zh-CN" sz="1200">
              <a:solidFill>
                <a:schemeClr val="accent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90390" y="2046605"/>
            <a:ext cx="15278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构造函数</a:t>
            </a:r>
            <a:r>
              <a:rPr lang="en-US" altLang="zh-CN" sz="1400"/>
              <a:t>O</a:t>
            </a:r>
            <a:r>
              <a:rPr lang="en-US" altLang="zh-CN" sz="1400"/>
              <a:t>bject()</a:t>
            </a:r>
            <a:endParaRPr lang="en-US" altLang="zh-CN" sz="1400"/>
          </a:p>
        </p:txBody>
      </p:sp>
      <p:sp>
        <p:nvSpPr>
          <p:cNvPr id="3" name="文本框 2"/>
          <p:cNvSpPr txBox="1"/>
          <p:nvPr/>
        </p:nvSpPr>
        <p:spPr>
          <a:xfrm>
            <a:off x="6837045" y="2045970"/>
            <a:ext cx="9544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原型对象</a:t>
            </a:r>
            <a:endParaRPr lang="zh-CN" altLang="en-US" sz="1400"/>
          </a:p>
        </p:txBody>
      </p:sp>
      <p:cxnSp>
        <p:nvCxnSpPr>
          <p:cNvPr id="11" name="直接箭头连接符 10"/>
          <p:cNvCxnSpPr>
            <a:stCxn id="2" idx="3"/>
            <a:endCxn id="3" idx="1"/>
          </p:cNvCxnSpPr>
          <p:nvPr/>
        </p:nvCxnSpPr>
        <p:spPr>
          <a:xfrm flipV="1">
            <a:off x="5918200" y="2199640"/>
            <a:ext cx="91884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918200" y="1827530"/>
            <a:ext cx="8712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/>
                </a:solidFill>
              </a:rPr>
              <a:t>prototype</a:t>
            </a:r>
            <a:endParaRPr lang="en-US" altLang="zh-CN" sz="1200">
              <a:solidFill>
                <a:schemeClr val="accent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59445" y="1770380"/>
            <a:ext cx="8712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/>
                </a:solidFill>
              </a:rPr>
              <a:t>__proto__</a:t>
            </a:r>
            <a:endParaRPr lang="en-US" altLang="zh-CN" sz="1200">
              <a:solidFill>
                <a:schemeClr val="accent1"/>
              </a:solidFill>
            </a:endParaRPr>
          </a:p>
        </p:txBody>
      </p:sp>
      <p:cxnSp>
        <p:nvCxnSpPr>
          <p:cNvPr id="22" name="直接箭头连接符 21"/>
          <p:cNvCxnSpPr>
            <a:stCxn id="2" idx="2"/>
            <a:endCxn id="9" idx="0"/>
          </p:cNvCxnSpPr>
          <p:nvPr/>
        </p:nvCxnSpPr>
        <p:spPr>
          <a:xfrm>
            <a:off x="5154295" y="2353310"/>
            <a:ext cx="635" cy="921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9" idx="3"/>
            <a:endCxn id="3" idx="2"/>
          </p:cNvCxnSpPr>
          <p:nvPr/>
        </p:nvCxnSpPr>
        <p:spPr>
          <a:xfrm flipV="1">
            <a:off x="5631815" y="2352675"/>
            <a:ext cx="1682750" cy="1075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942580" y="1024890"/>
            <a:ext cx="708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null</a:t>
            </a:r>
            <a:endParaRPr lang="en-US" altLang="zh-CN"/>
          </a:p>
        </p:txBody>
      </p:sp>
      <p:cxnSp>
        <p:nvCxnSpPr>
          <p:cNvPr id="30" name="直接箭头连接符 29"/>
          <p:cNvCxnSpPr>
            <a:stCxn id="3" idx="3"/>
          </p:cNvCxnSpPr>
          <p:nvPr/>
        </p:nvCxnSpPr>
        <p:spPr>
          <a:xfrm flipV="1">
            <a:off x="7791450" y="1327150"/>
            <a:ext cx="664845" cy="872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245350" y="4083685"/>
            <a:ext cx="45085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将函数的默认原型替换成其它函数的实例就能再为原型链添加一环。终点还是</a:t>
            </a:r>
            <a:r>
              <a:rPr lang="en-US" altLang="zh-CN" sz="1400">
                <a:sym typeface="+mn-ea"/>
              </a:rPr>
              <a:t>null</a:t>
            </a:r>
            <a:r>
              <a:rPr lang="zh-CN" altLang="en-US" sz="1400">
                <a:sym typeface="+mn-ea"/>
              </a:rPr>
              <a:t>。</a:t>
            </a:r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r>
              <a:rPr lang="zh-CN" altLang="en-US" sz="1400"/>
              <a:t>构造函数</a:t>
            </a:r>
            <a:r>
              <a:rPr lang="en-US" altLang="zh-CN" sz="1400"/>
              <a:t>A</a:t>
            </a:r>
            <a:r>
              <a:rPr lang="zh-CN" altLang="en-US" sz="1400"/>
              <a:t>的</a:t>
            </a:r>
            <a:r>
              <a:rPr lang="en-US" altLang="zh-CN" sz="1400"/>
              <a:t> prototype</a:t>
            </a:r>
            <a:r>
              <a:rPr lang="zh-CN" altLang="en-US" sz="1400"/>
              <a:t>指向的对象替换成其它</a:t>
            </a:r>
            <a:r>
              <a:rPr lang="zh-CN" altLang="en-US" sz="1400">
                <a:sym typeface="+mn-ea"/>
              </a:rPr>
              <a:t>其它函数的实例要在创建</a:t>
            </a:r>
            <a:r>
              <a:rPr lang="en-US" altLang="zh-CN" sz="1400">
                <a:sym typeface="+mn-ea"/>
              </a:rPr>
              <a:t>A</a:t>
            </a:r>
            <a:r>
              <a:rPr lang="zh-CN" altLang="en-US" sz="1400">
                <a:sym typeface="+mn-ea"/>
              </a:rPr>
              <a:t>的实例之前。否则构造函数</a:t>
            </a:r>
            <a:r>
              <a:rPr lang="en-US" altLang="zh-CN" sz="1400">
                <a:sym typeface="+mn-ea"/>
              </a:rPr>
              <a:t>A</a:t>
            </a:r>
            <a:r>
              <a:rPr lang="zh-CN" altLang="en-US" sz="1400">
                <a:sym typeface="+mn-ea"/>
              </a:rPr>
              <a:t>指向的是新对象，但</a:t>
            </a:r>
            <a:r>
              <a:rPr lang="en-US" altLang="zh-CN" sz="1400">
                <a:sym typeface="+mn-ea"/>
              </a:rPr>
              <a:t>A</a:t>
            </a:r>
            <a:r>
              <a:rPr lang="zh-CN" altLang="en-US" sz="1400">
                <a:sym typeface="+mn-ea"/>
              </a:rPr>
              <a:t>的实例指向的还是默认的</a:t>
            </a:r>
            <a:r>
              <a:rPr lang="zh-CN" altLang="en-US" sz="1400">
                <a:sym typeface="+mn-ea"/>
              </a:rPr>
              <a:t> Object() 的实例。</a:t>
            </a:r>
            <a:endParaRPr lang="zh-CN" altLang="en-US" sz="1400"/>
          </a:p>
          <a:p>
            <a:endParaRPr lang="zh-CN" altLang="en-US" sz="1400"/>
          </a:p>
        </p:txBody>
      </p:sp>
      <p:cxnSp>
        <p:nvCxnSpPr>
          <p:cNvPr id="32" name="直接箭头连接符 31"/>
          <p:cNvCxnSpPr>
            <a:stCxn id="8" idx="3"/>
            <a:endCxn id="9" idx="1"/>
          </p:cNvCxnSpPr>
          <p:nvPr/>
        </p:nvCxnSpPr>
        <p:spPr>
          <a:xfrm>
            <a:off x="3540760" y="3428365"/>
            <a:ext cx="1136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589395" y="2901950"/>
            <a:ext cx="8712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/>
                </a:solidFill>
              </a:rPr>
              <a:t>__proto__</a:t>
            </a:r>
            <a:endParaRPr lang="en-US" altLang="zh-CN" sz="1200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05635" y="3072130"/>
            <a:ext cx="1070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构造函数</a:t>
            </a:r>
            <a:r>
              <a:rPr lang="en-US" altLang="zh-CN" sz="1400"/>
              <a:t>A</a:t>
            </a:r>
            <a:endParaRPr lang="en-US" altLang="zh-CN" sz="1400"/>
          </a:p>
        </p:txBody>
      </p:sp>
      <p:sp>
        <p:nvSpPr>
          <p:cNvPr id="6" name="文本框 5"/>
          <p:cNvSpPr txBox="1"/>
          <p:nvPr/>
        </p:nvSpPr>
        <p:spPr>
          <a:xfrm>
            <a:off x="1905635" y="4410075"/>
            <a:ext cx="1070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A</a:t>
            </a:r>
            <a:r>
              <a:rPr lang="zh-CN" altLang="en-US" sz="1400"/>
              <a:t>的</a:t>
            </a:r>
            <a:r>
              <a:rPr lang="zh-CN" altLang="en-US" sz="1400"/>
              <a:t>实例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3751580" y="3072130"/>
            <a:ext cx="9080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原型对象</a:t>
            </a:r>
            <a:endParaRPr lang="zh-CN" altLang="en-US" sz="1400"/>
          </a:p>
        </p:txBody>
      </p:sp>
      <p:cxnSp>
        <p:nvCxnSpPr>
          <p:cNvPr id="12" name="直接箭头连接符 11"/>
          <p:cNvCxnSpPr>
            <a:stCxn id="4" idx="3"/>
            <a:endCxn id="7" idx="1"/>
          </p:cNvCxnSpPr>
          <p:nvPr/>
        </p:nvCxnSpPr>
        <p:spPr>
          <a:xfrm>
            <a:off x="2976245" y="3225800"/>
            <a:ext cx="7753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2"/>
            <a:endCxn id="6" idx="0"/>
          </p:cNvCxnSpPr>
          <p:nvPr/>
        </p:nvCxnSpPr>
        <p:spPr>
          <a:xfrm>
            <a:off x="2440940" y="3378835"/>
            <a:ext cx="0" cy="1031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3"/>
            <a:endCxn id="7" idx="2"/>
          </p:cNvCxnSpPr>
          <p:nvPr/>
        </p:nvCxnSpPr>
        <p:spPr>
          <a:xfrm flipV="1">
            <a:off x="2976245" y="3378835"/>
            <a:ext cx="1229360" cy="1184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880360" y="2831465"/>
            <a:ext cx="8712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/>
                </a:solidFill>
              </a:rPr>
              <a:t>prototype</a:t>
            </a:r>
            <a:endParaRPr lang="en-US" altLang="zh-CN" sz="1200">
              <a:solidFill>
                <a:schemeClr val="accent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565525" y="4046855"/>
            <a:ext cx="8712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/>
                </a:solidFill>
              </a:rPr>
              <a:t>__proto__</a:t>
            </a:r>
            <a:endParaRPr lang="en-US" altLang="zh-CN" sz="1200">
              <a:solidFill>
                <a:schemeClr val="accent1"/>
              </a:solidFill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2954020" y="3373120"/>
            <a:ext cx="725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80360" y="3439160"/>
            <a:ext cx="9817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/>
                </a:solidFill>
              </a:rPr>
              <a:t>constructor</a:t>
            </a:r>
            <a:endParaRPr lang="en-US" altLang="zh-CN" sz="1200">
              <a:solidFill>
                <a:schemeClr val="accent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26530" y="3484245"/>
            <a:ext cx="1070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构造函数</a:t>
            </a:r>
            <a:r>
              <a:rPr lang="en-US" altLang="zh-CN" sz="1400"/>
              <a:t>A</a:t>
            </a:r>
            <a:endParaRPr lang="en-US" altLang="zh-CN" sz="1400"/>
          </a:p>
        </p:txBody>
      </p:sp>
      <p:sp>
        <p:nvSpPr>
          <p:cNvPr id="22" name="文本框 21"/>
          <p:cNvSpPr txBox="1"/>
          <p:nvPr/>
        </p:nvSpPr>
        <p:spPr>
          <a:xfrm>
            <a:off x="6526530" y="4822190"/>
            <a:ext cx="1070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A</a:t>
            </a:r>
            <a:r>
              <a:rPr lang="zh-CN" altLang="en-US" sz="1400"/>
              <a:t>的</a:t>
            </a:r>
            <a:r>
              <a:rPr lang="zh-CN" altLang="en-US" sz="1400"/>
              <a:t>实例</a:t>
            </a:r>
            <a:endParaRPr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8372475" y="3484245"/>
            <a:ext cx="9080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原型对象</a:t>
            </a:r>
            <a:endParaRPr lang="zh-CN" altLang="en-US" sz="1400"/>
          </a:p>
        </p:txBody>
      </p:sp>
      <p:sp>
        <p:nvSpPr>
          <p:cNvPr id="29" name="文本框 28"/>
          <p:cNvSpPr txBox="1"/>
          <p:nvPr/>
        </p:nvSpPr>
        <p:spPr>
          <a:xfrm>
            <a:off x="8280400" y="2126615"/>
            <a:ext cx="10922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构造函数</a:t>
            </a:r>
            <a:r>
              <a:rPr lang="en-US" altLang="zh-CN" sz="1400"/>
              <a:t>B</a:t>
            </a:r>
            <a:endParaRPr lang="en-US" altLang="zh-CN" sz="1400"/>
          </a:p>
        </p:txBody>
      </p:sp>
      <p:sp>
        <p:nvSpPr>
          <p:cNvPr id="30" name="文本框 29"/>
          <p:cNvSpPr txBox="1"/>
          <p:nvPr/>
        </p:nvSpPr>
        <p:spPr>
          <a:xfrm>
            <a:off x="10509250" y="2126615"/>
            <a:ext cx="9544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原型对象</a:t>
            </a:r>
            <a:endParaRPr lang="zh-CN" altLang="en-US" sz="1400"/>
          </a:p>
        </p:txBody>
      </p:sp>
      <p:cxnSp>
        <p:nvCxnSpPr>
          <p:cNvPr id="31" name="直接箭头连接符 30"/>
          <p:cNvCxnSpPr>
            <a:stCxn id="20" idx="3"/>
            <a:endCxn id="28" idx="1"/>
          </p:cNvCxnSpPr>
          <p:nvPr/>
        </p:nvCxnSpPr>
        <p:spPr>
          <a:xfrm>
            <a:off x="7597140" y="3637915"/>
            <a:ext cx="7753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0" idx="2"/>
            <a:endCxn id="22" idx="0"/>
          </p:cNvCxnSpPr>
          <p:nvPr/>
        </p:nvCxnSpPr>
        <p:spPr>
          <a:xfrm>
            <a:off x="7061835" y="3790950"/>
            <a:ext cx="0" cy="1031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2" idx="3"/>
            <a:endCxn id="28" idx="2"/>
          </p:cNvCxnSpPr>
          <p:nvPr/>
        </p:nvCxnSpPr>
        <p:spPr>
          <a:xfrm flipV="1">
            <a:off x="7597140" y="3790950"/>
            <a:ext cx="1229360" cy="1184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9" idx="2"/>
            <a:endCxn id="28" idx="0"/>
          </p:cNvCxnSpPr>
          <p:nvPr/>
        </p:nvCxnSpPr>
        <p:spPr>
          <a:xfrm>
            <a:off x="8826500" y="2433320"/>
            <a:ext cx="0" cy="1050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8" idx="3"/>
            <a:endCxn id="30" idx="2"/>
          </p:cNvCxnSpPr>
          <p:nvPr/>
        </p:nvCxnSpPr>
        <p:spPr>
          <a:xfrm flipV="1">
            <a:off x="9280525" y="2433320"/>
            <a:ext cx="1706245" cy="1204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501255" y="3243580"/>
            <a:ext cx="8712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/>
                </a:solidFill>
              </a:rPr>
              <a:t>prototype</a:t>
            </a:r>
            <a:endParaRPr lang="en-US" altLang="zh-CN" sz="1200">
              <a:solidFill>
                <a:schemeClr val="accent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186420" y="4458970"/>
            <a:ext cx="8712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/>
                </a:solidFill>
              </a:rPr>
              <a:t>__proto__</a:t>
            </a:r>
            <a:endParaRPr lang="en-US" altLang="zh-CN" sz="1200">
              <a:solidFill>
                <a:schemeClr val="accent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505315" y="1851025"/>
            <a:ext cx="8712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/>
                </a:solidFill>
              </a:rPr>
              <a:t>prototype</a:t>
            </a:r>
            <a:endParaRPr lang="en-US" altLang="zh-CN" sz="1200">
              <a:solidFill>
                <a:schemeClr val="accent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879330" y="3107055"/>
            <a:ext cx="8712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/>
                </a:solidFill>
              </a:rPr>
              <a:t>__proto__</a:t>
            </a:r>
            <a:endParaRPr lang="en-US" altLang="zh-CN" sz="1200">
              <a:solidFill>
                <a:schemeClr val="accent1"/>
              </a:solidFill>
            </a:endParaRPr>
          </a:p>
        </p:txBody>
      </p:sp>
      <p:cxnSp>
        <p:nvCxnSpPr>
          <p:cNvPr id="48" name="直接箭头连接符 47"/>
          <p:cNvCxnSpPr>
            <a:stCxn id="29" idx="3"/>
            <a:endCxn id="30" idx="1"/>
          </p:cNvCxnSpPr>
          <p:nvPr/>
        </p:nvCxnSpPr>
        <p:spPr>
          <a:xfrm>
            <a:off x="9372600" y="2280285"/>
            <a:ext cx="1136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 flipH="1" flipV="1">
            <a:off x="9368790" y="2399030"/>
            <a:ext cx="113284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444355" y="2479040"/>
            <a:ext cx="9817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/>
                </a:solidFill>
              </a:rPr>
              <a:t>constructor</a:t>
            </a:r>
            <a:endParaRPr lang="en-US" altLang="zh-CN" sz="1200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263650" y="3519170"/>
            <a:ext cx="5353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类</a:t>
            </a:r>
            <a:r>
              <a:rPr lang="en-US" altLang="zh-CN" sz="1400"/>
              <a:t>B</a:t>
            </a:r>
            <a:endParaRPr lang="en-US" altLang="zh-CN" sz="1400"/>
          </a:p>
        </p:txBody>
      </p:sp>
      <p:sp>
        <p:nvSpPr>
          <p:cNvPr id="22" name="文本框 21"/>
          <p:cNvSpPr txBox="1"/>
          <p:nvPr/>
        </p:nvSpPr>
        <p:spPr>
          <a:xfrm>
            <a:off x="996315" y="4822190"/>
            <a:ext cx="1070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B</a:t>
            </a:r>
            <a:r>
              <a:rPr lang="zh-CN" altLang="en-US" sz="1400"/>
              <a:t>的</a:t>
            </a:r>
            <a:r>
              <a:rPr lang="zh-CN" altLang="en-US" sz="1400"/>
              <a:t>实例</a:t>
            </a:r>
            <a:endParaRPr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2842260" y="3484245"/>
            <a:ext cx="9080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原型对象</a:t>
            </a:r>
            <a:endParaRPr lang="zh-CN" altLang="en-US" sz="1400"/>
          </a:p>
        </p:txBody>
      </p:sp>
      <p:sp>
        <p:nvSpPr>
          <p:cNvPr id="29" name="文本框 28"/>
          <p:cNvSpPr txBox="1"/>
          <p:nvPr/>
        </p:nvSpPr>
        <p:spPr>
          <a:xfrm>
            <a:off x="2981325" y="2127250"/>
            <a:ext cx="546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类</a:t>
            </a:r>
            <a:r>
              <a:rPr lang="en-US" altLang="zh-CN" sz="1400"/>
              <a:t>A</a:t>
            </a:r>
            <a:endParaRPr lang="en-US" altLang="zh-CN" sz="1400"/>
          </a:p>
        </p:txBody>
      </p:sp>
      <p:sp>
        <p:nvSpPr>
          <p:cNvPr id="30" name="文本框 29"/>
          <p:cNvSpPr txBox="1"/>
          <p:nvPr/>
        </p:nvSpPr>
        <p:spPr>
          <a:xfrm>
            <a:off x="4979035" y="2126615"/>
            <a:ext cx="9544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原型对象</a:t>
            </a:r>
            <a:endParaRPr lang="zh-CN" altLang="en-US" sz="1400"/>
          </a:p>
        </p:txBody>
      </p:sp>
      <p:cxnSp>
        <p:nvCxnSpPr>
          <p:cNvPr id="31" name="直接箭头连接符 30"/>
          <p:cNvCxnSpPr>
            <a:stCxn id="20" idx="3"/>
            <a:endCxn id="28" idx="1"/>
          </p:cNvCxnSpPr>
          <p:nvPr/>
        </p:nvCxnSpPr>
        <p:spPr>
          <a:xfrm flipV="1">
            <a:off x="1798955" y="3637915"/>
            <a:ext cx="1043305" cy="3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0" idx="2"/>
            <a:endCxn id="22" idx="0"/>
          </p:cNvCxnSpPr>
          <p:nvPr/>
        </p:nvCxnSpPr>
        <p:spPr>
          <a:xfrm>
            <a:off x="1531620" y="3825875"/>
            <a:ext cx="0" cy="996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2" idx="3"/>
            <a:endCxn id="28" idx="2"/>
          </p:cNvCxnSpPr>
          <p:nvPr/>
        </p:nvCxnSpPr>
        <p:spPr>
          <a:xfrm flipV="1">
            <a:off x="2066925" y="3790950"/>
            <a:ext cx="1229360" cy="1184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8" idx="3"/>
            <a:endCxn id="30" idx="2"/>
          </p:cNvCxnSpPr>
          <p:nvPr/>
        </p:nvCxnSpPr>
        <p:spPr>
          <a:xfrm flipV="1">
            <a:off x="3750310" y="2433320"/>
            <a:ext cx="1706245" cy="1204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971040" y="3243580"/>
            <a:ext cx="8712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/>
                </a:solidFill>
              </a:rPr>
              <a:t>prototype</a:t>
            </a:r>
            <a:endParaRPr lang="en-US" altLang="zh-CN" sz="1200">
              <a:solidFill>
                <a:schemeClr val="accent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656205" y="4458970"/>
            <a:ext cx="8712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/>
                </a:solidFill>
              </a:rPr>
              <a:t>__proto__</a:t>
            </a:r>
            <a:endParaRPr lang="en-US" altLang="zh-CN" sz="1200">
              <a:solidFill>
                <a:schemeClr val="accent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975100" y="1851025"/>
            <a:ext cx="8712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/>
                </a:solidFill>
              </a:rPr>
              <a:t>prototype</a:t>
            </a:r>
            <a:endParaRPr lang="en-US" altLang="zh-CN" sz="1200">
              <a:solidFill>
                <a:schemeClr val="accent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349115" y="3107055"/>
            <a:ext cx="8712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/>
                </a:solidFill>
              </a:rPr>
              <a:t>__proto__</a:t>
            </a:r>
            <a:endParaRPr lang="en-US" altLang="zh-CN" sz="1200">
              <a:solidFill>
                <a:schemeClr val="accent1"/>
              </a:solidFill>
            </a:endParaRPr>
          </a:p>
        </p:txBody>
      </p:sp>
      <p:cxnSp>
        <p:nvCxnSpPr>
          <p:cNvPr id="48" name="直接箭头连接符 47"/>
          <p:cNvCxnSpPr>
            <a:stCxn id="29" idx="3"/>
            <a:endCxn id="30" idx="1"/>
          </p:cNvCxnSpPr>
          <p:nvPr/>
        </p:nvCxnSpPr>
        <p:spPr>
          <a:xfrm flipV="1">
            <a:off x="3527425" y="2280285"/>
            <a:ext cx="145161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14140" y="2479040"/>
            <a:ext cx="9817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/>
                </a:solidFill>
              </a:rPr>
              <a:t>constructor</a:t>
            </a:r>
            <a:endParaRPr lang="en-US" altLang="zh-CN" sz="1200">
              <a:solidFill>
                <a:schemeClr val="accent1"/>
              </a:solidFill>
            </a:endParaRPr>
          </a:p>
        </p:txBody>
      </p:sp>
      <p:cxnSp>
        <p:nvCxnSpPr>
          <p:cNvPr id="9" name="直接箭头连接符 8"/>
          <p:cNvCxnSpPr>
            <a:stCxn id="20" idx="0"/>
            <a:endCxn id="29" idx="2"/>
          </p:cNvCxnSpPr>
          <p:nvPr/>
        </p:nvCxnSpPr>
        <p:spPr>
          <a:xfrm flipV="1">
            <a:off x="1531620" y="2433955"/>
            <a:ext cx="1722755" cy="1085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531620" y="2696210"/>
            <a:ext cx="8712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/>
                </a:solidFill>
              </a:rPr>
              <a:t>__proto__</a:t>
            </a:r>
            <a:endParaRPr lang="en-US" altLang="zh-CN" sz="1200">
              <a:solidFill>
                <a:schemeClr val="accent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82445" y="3980180"/>
            <a:ext cx="9817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/>
                </a:solidFill>
              </a:rPr>
              <a:t>constructor</a:t>
            </a:r>
            <a:endParaRPr lang="en-US" altLang="zh-CN" sz="1200">
              <a:solidFill>
                <a:schemeClr val="accent1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1782445" y="3817620"/>
            <a:ext cx="1007110" cy="17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3522345" y="2425700"/>
            <a:ext cx="1419225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854825" y="1858010"/>
            <a:ext cx="41294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将类</a:t>
            </a:r>
            <a:r>
              <a:rPr lang="en-US" altLang="zh-CN"/>
              <a:t>B</a:t>
            </a:r>
            <a:r>
              <a:rPr lang="zh-CN" altLang="en-US"/>
              <a:t>的原型的</a:t>
            </a:r>
            <a:r>
              <a:rPr lang="en-US" altLang="zh-CN"/>
              <a:t> __proto__</a:t>
            </a:r>
            <a:r>
              <a:rPr lang="zh-CN" altLang="en-US"/>
              <a:t>指向类</a:t>
            </a:r>
            <a:r>
              <a:rPr lang="en-US" altLang="zh-CN"/>
              <a:t>A</a:t>
            </a:r>
            <a:r>
              <a:rPr lang="zh-CN" altLang="en-US"/>
              <a:t>的原型；从而形成</a:t>
            </a:r>
            <a:r>
              <a:rPr lang="zh-CN" altLang="en-US"/>
              <a:t>原型链。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将类</a:t>
            </a:r>
            <a:r>
              <a:rPr lang="en-US" altLang="zh-CN"/>
              <a:t>B</a:t>
            </a:r>
            <a:r>
              <a:rPr lang="zh-CN" altLang="en-US"/>
              <a:t>的</a:t>
            </a:r>
            <a:r>
              <a:rPr lang="en-US" altLang="zh-CN"/>
              <a:t> __proto__</a:t>
            </a:r>
            <a:r>
              <a:rPr lang="zh-CN" altLang="en-US"/>
              <a:t>指向类</a:t>
            </a:r>
            <a:r>
              <a:rPr lang="en-US" altLang="zh-CN"/>
              <a:t>A</a:t>
            </a:r>
            <a:r>
              <a:rPr lang="zh-CN" altLang="en-US"/>
              <a:t>，从而可以继承类</a:t>
            </a:r>
            <a:r>
              <a:rPr lang="en-US" altLang="zh-CN"/>
              <a:t>A</a:t>
            </a:r>
            <a:r>
              <a:rPr lang="zh-CN" altLang="en-US"/>
              <a:t>的静态</a:t>
            </a:r>
            <a:r>
              <a:rPr lang="zh-CN" altLang="en-US"/>
              <a:t>成员。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B.prototype.__proto__ = A.prototype</a:t>
            </a:r>
            <a:endParaRPr lang="zh-CN" altLang="en-US"/>
          </a:p>
          <a:p>
            <a:r>
              <a:rPr lang="en-US" altLang="zh-CN"/>
              <a:t>B.__proto__ = A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793</Words>
  <Application>WPS 演示</Application>
  <PresentationFormat>宽屏</PresentationFormat>
  <Paragraphs>133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李子航</cp:lastModifiedBy>
  <cp:revision>175</cp:revision>
  <dcterms:created xsi:type="dcterms:W3CDTF">2019-06-19T02:08:00Z</dcterms:created>
  <dcterms:modified xsi:type="dcterms:W3CDTF">2021-06-07T06:29:39Z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2052-11.1.0.10577</vt:lpwstr>
  </property>
  <property fmtid="{D5CDD505-2E9C-101B-9397-08002B2CF9AE}" pid="3" name="ICV">
    <vt:lpwstr>A1E51DF0E7FC4BB597412504E7F1D5E1</vt:lpwstr>
  </property>
</Properties>
</file>