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4C71EC6-210F-42DE-9C53-41977AD35B3D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DFS </a:t>
            </a:r>
            <a:r>
              <a:rPr lang="en-US" dirty="0"/>
              <a:t>(Depth-first search)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51720" y="3933056"/>
            <a:ext cx="5712179" cy="1524000"/>
          </a:xfrm>
        </p:spPr>
        <p:txBody>
          <a:bodyPr/>
          <a:lstStyle/>
          <a:p>
            <a:pPr algn="r"/>
            <a:r>
              <a:rPr lang="ru-RU" dirty="0" smtClean="0"/>
              <a:t>Павлова А.Д.</a:t>
            </a:r>
          </a:p>
          <a:p>
            <a:pPr algn="r"/>
            <a:r>
              <a:rPr lang="ru-RU" dirty="0" smtClean="0"/>
              <a:t>БИВТ-23-2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439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252520" cy="7101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188640" y="-315416"/>
            <a:ext cx="6965245" cy="1202485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Поиск всех путей</a:t>
            </a:r>
            <a:endParaRPr lang="ru-RU" sz="40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833" y="3140968"/>
            <a:ext cx="2915057" cy="182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012" y="5373216"/>
            <a:ext cx="3060700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51520" y="523234"/>
            <a:ext cx="660648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ascadia Mono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ascadia Mono"/>
              </a:rPr>
              <a:t>DFS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(graph, start, end, done, way, </a:t>
            </a:r>
            <a:r>
              <a:rPr lang="en-US" sz="1400" dirty="0" err="1">
                <a:solidFill>
                  <a:srgbClr val="000000"/>
                </a:solidFill>
                <a:latin typeface="Cascadia Mono"/>
              </a:rPr>
              <a:t>all_ways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/>
              </a:rPr>
              <a:t>    done[start] = </a:t>
            </a:r>
            <a:r>
              <a:rPr lang="en-US" sz="1400" dirty="0">
                <a:solidFill>
                  <a:srgbClr val="0000FF"/>
                </a:solidFill>
                <a:latin typeface="Cascadia Mono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scadia Mono"/>
              </a:rPr>
              <a:t>way.append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(start)  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 start == end:  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scadia Mono"/>
              </a:rPr>
              <a:t>all_ways.append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scadia Mono"/>
              </a:rPr>
              <a:t>way.copy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())  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ascadia Mono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 u </a:t>
            </a:r>
            <a:r>
              <a:rPr lang="en-US" sz="1400" dirty="0">
                <a:solidFill>
                  <a:srgbClr val="0000FF"/>
                </a:solidFill>
                <a:latin typeface="Cascadia Mono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 graph[start]: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ascadia Mono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 not done[u]:  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/>
              </a:rPr>
              <a:t>                DFS(graph, u, end, done, way, </a:t>
            </a:r>
            <a:r>
              <a:rPr lang="en-US" sz="1400" dirty="0" err="1">
                <a:solidFill>
                  <a:srgbClr val="000000"/>
                </a:solidFill>
                <a:latin typeface="Cascadia Mono"/>
              </a:rPr>
              <a:t>all_ways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)  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scadia Mono"/>
              </a:rPr>
              <a:t>way.pop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()  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/>
              </a:rPr>
              <a:t>    done[start] = </a:t>
            </a:r>
            <a:r>
              <a:rPr lang="en-US" sz="1400" dirty="0">
                <a:solidFill>
                  <a:srgbClr val="0000FF"/>
                </a:solidFill>
                <a:latin typeface="Cascadia Mono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  </a:t>
            </a:r>
          </a:p>
          <a:p>
            <a:endParaRPr lang="ru-RU" sz="1400" dirty="0">
              <a:solidFill>
                <a:srgbClr val="000000"/>
              </a:solidFill>
              <a:latin typeface="Cascadia Mono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/>
              </a:rPr>
              <a:t>graph </a:t>
            </a:r>
            <a:r>
              <a:rPr lang="en-US" sz="1400" dirty="0" smtClean="0">
                <a:solidFill>
                  <a:srgbClr val="000000"/>
                </a:solidFill>
                <a:latin typeface="Cascadia Mono"/>
              </a:rPr>
              <a:t>=</a:t>
            </a:r>
            <a:r>
              <a:rPr lang="ru-RU" sz="1400" dirty="0">
                <a:solidFill>
                  <a:srgbClr val="000000"/>
                </a:solidFill>
                <a:latin typeface="Cascadia Mon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ascadia Mono"/>
              </a:rPr>
              <a:t>[…</a:t>
            </a:r>
            <a:r>
              <a:rPr lang="ru-RU" sz="1400" dirty="0" smtClean="0">
                <a:solidFill>
                  <a:srgbClr val="000000"/>
                </a:solidFill>
                <a:latin typeface="Cascadia Mono"/>
              </a:rPr>
              <a:t>]</a:t>
            </a:r>
            <a:endParaRPr lang="ru-RU" sz="1400" dirty="0">
              <a:solidFill>
                <a:srgbClr val="000000"/>
              </a:solidFill>
              <a:latin typeface="Cascadia Mono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/>
              </a:rPr>
              <a:t>start = </a:t>
            </a:r>
            <a:r>
              <a:rPr lang="en-US" sz="1400" dirty="0" err="1">
                <a:solidFill>
                  <a:srgbClr val="2B91AF"/>
                </a:solidFill>
                <a:latin typeface="Cascadia Mono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scadia Mono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ascadia Mono"/>
              </a:rPr>
              <a:t>Вершина отправления: "</a:t>
            </a:r>
            <a:r>
              <a:rPr lang="ru-RU" sz="1400" dirty="0">
                <a:solidFill>
                  <a:srgbClr val="000000"/>
                </a:solidFill>
                <a:latin typeface="Cascadia Mono"/>
              </a:rPr>
              <a:t>))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/>
              </a:rPr>
              <a:t>end = </a:t>
            </a:r>
            <a:r>
              <a:rPr lang="en-US" sz="1400" dirty="0" err="1">
                <a:solidFill>
                  <a:srgbClr val="2B91AF"/>
                </a:solidFill>
                <a:latin typeface="Cascadia Mono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scadia Mono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ascadia Mono"/>
              </a:rPr>
              <a:t>Вершина прибытия: "</a:t>
            </a:r>
            <a:r>
              <a:rPr lang="ru-RU" sz="1400" dirty="0">
                <a:solidFill>
                  <a:srgbClr val="000000"/>
                </a:solidFill>
                <a:latin typeface="Cascadia Mono"/>
              </a:rPr>
              <a:t>))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/>
              </a:rPr>
              <a:t>done = [</a:t>
            </a:r>
            <a:r>
              <a:rPr lang="en-US" sz="1400" dirty="0">
                <a:solidFill>
                  <a:srgbClr val="0000FF"/>
                </a:solidFill>
                <a:latin typeface="Cascadia Mono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] * </a:t>
            </a:r>
            <a:r>
              <a:rPr lang="en-US" sz="1400" dirty="0" err="1">
                <a:solidFill>
                  <a:srgbClr val="0000FF"/>
                </a:solidFill>
                <a:latin typeface="Cascadia Mono"/>
              </a:rPr>
              <a:t>len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(graph)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/>
              </a:rPr>
              <a:t>way = []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ascadia Mono"/>
              </a:rPr>
              <a:t>all_ways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 = </a:t>
            </a:r>
            <a:r>
              <a:rPr lang="en-US" sz="1400" dirty="0" smtClean="0">
                <a:solidFill>
                  <a:srgbClr val="000000"/>
                </a:solidFill>
                <a:latin typeface="Cascadia Mono"/>
              </a:rPr>
              <a:t>[]</a:t>
            </a:r>
            <a:endParaRPr lang="ru-RU" sz="1400" dirty="0">
              <a:solidFill>
                <a:srgbClr val="000000"/>
              </a:solidFill>
              <a:latin typeface="Cascadia Mono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/>
              </a:rPr>
              <a:t>DFS(graph, start, end, done, way, </a:t>
            </a:r>
            <a:r>
              <a:rPr lang="en-US" sz="1400" dirty="0" err="1">
                <a:solidFill>
                  <a:srgbClr val="000000"/>
                </a:solidFill>
                <a:latin typeface="Cascadia Mono"/>
              </a:rPr>
              <a:t>all_ways</a:t>
            </a:r>
            <a:r>
              <a:rPr lang="en-US" sz="1400" dirty="0" smtClean="0">
                <a:solidFill>
                  <a:srgbClr val="000000"/>
                </a:solidFill>
                <a:latin typeface="Cascadia Mono"/>
              </a:rPr>
              <a:t>)</a:t>
            </a:r>
            <a:endParaRPr lang="ru-RU" sz="1400" dirty="0">
              <a:solidFill>
                <a:srgbClr val="000000"/>
              </a:solidFill>
              <a:latin typeface="Cascadia Mono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/>
              </a:rPr>
              <a:t>all_ways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/>
              </a:rPr>
              <a:t>    number = 1  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 p </a:t>
            </a:r>
            <a:r>
              <a:rPr lang="en-US" sz="1400" dirty="0">
                <a:solidFill>
                  <a:srgbClr val="0000FF"/>
                </a:solidFill>
                <a:latin typeface="Cascadia Mono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/>
              </a:rPr>
              <a:t>all_ways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ascadia Mono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ascadia Mono"/>
              </a:rPr>
              <a:t>Путь"</a:t>
            </a:r>
            <a:r>
              <a:rPr lang="ru-RU" sz="1400" dirty="0">
                <a:solidFill>
                  <a:srgbClr val="000000"/>
                </a:solidFill>
                <a:latin typeface="Cascadia Mono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number, </a:t>
            </a:r>
            <a:r>
              <a:rPr lang="en-US" sz="1400" dirty="0">
                <a:solidFill>
                  <a:srgbClr val="A31515"/>
                </a:solidFill>
                <a:latin typeface="Cascadia Mono"/>
              </a:rPr>
              <a:t>":"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, end=</a:t>
            </a:r>
            <a:r>
              <a:rPr lang="en-US" sz="1400" dirty="0">
                <a:solidFill>
                  <a:srgbClr val="A31515"/>
                </a:solidFill>
                <a:latin typeface="Cascadia Mono"/>
              </a:rPr>
              <a:t>' '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ascadia Mono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 v </a:t>
            </a:r>
            <a:r>
              <a:rPr lang="en-US" sz="1400" dirty="0">
                <a:solidFill>
                  <a:srgbClr val="0000FF"/>
                </a:solidFill>
                <a:latin typeface="Cascadia Mono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 p: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ascadia Mono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(v, end=</a:t>
            </a:r>
            <a:r>
              <a:rPr lang="en-US" sz="1400" dirty="0">
                <a:solidFill>
                  <a:srgbClr val="A31515"/>
                </a:solidFill>
                <a:latin typeface="Cascadia Mono"/>
              </a:rPr>
              <a:t>' '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ascadia Mono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()  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/>
              </a:rPr>
              <a:t>        number += 1  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ascadia Mono"/>
              </a:rPr>
              <a:t>Пути не найдены"</a:t>
            </a:r>
            <a:r>
              <a:rPr lang="ru-RU" sz="1400" dirty="0">
                <a:solidFill>
                  <a:srgbClr val="000000"/>
                </a:solidFill>
                <a:latin typeface="Cascadia Mono"/>
              </a:rPr>
              <a:t>)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174" y="404664"/>
            <a:ext cx="3384376" cy="173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435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711596"/>
            <a:ext cx="6912768" cy="3603812"/>
          </a:xfrm>
        </p:spPr>
        <p:txBody>
          <a:bodyPr/>
          <a:lstStyle/>
          <a:p>
            <a:pPr algn="just"/>
            <a:r>
              <a:rPr lang="ru-RU" sz="2000" i="1" dirty="0" smtClean="0"/>
              <a:t>Граф </a:t>
            </a:r>
            <a:r>
              <a:rPr lang="ru-RU" sz="2000" i="1" dirty="0"/>
              <a:t>- это </a:t>
            </a:r>
            <a:r>
              <a:rPr lang="ru-RU" sz="2000" i="1" dirty="0" err="1"/>
              <a:t>топологичекая</a:t>
            </a:r>
            <a:r>
              <a:rPr lang="ru-RU" sz="2000" i="1" dirty="0"/>
              <a:t> модель,  задается множеством </a:t>
            </a:r>
            <a:r>
              <a:rPr lang="ru-RU" sz="2000" i="1" dirty="0" smtClean="0"/>
              <a:t>вершин Х и </a:t>
            </a:r>
            <a:r>
              <a:rPr lang="ru-RU" sz="2000" i="1" dirty="0"/>
              <a:t>множеством </a:t>
            </a:r>
            <a:r>
              <a:rPr lang="ru-RU" sz="2000" i="1" dirty="0" smtClean="0"/>
              <a:t>ребер А. Обозначается </a:t>
            </a:r>
            <a:r>
              <a:rPr lang="en-US" sz="2000" i="1" dirty="0" smtClean="0"/>
              <a:t>G(</a:t>
            </a:r>
            <a:r>
              <a:rPr lang="ru-RU" sz="2000" i="1" dirty="0" smtClean="0"/>
              <a:t>Х</a:t>
            </a:r>
            <a:r>
              <a:rPr lang="ru-RU" sz="2000" i="1" dirty="0"/>
              <a:t>, А).</a:t>
            </a:r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b="4310"/>
          <a:stretch/>
        </p:blipFill>
        <p:spPr bwMode="auto">
          <a:xfrm>
            <a:off x="1422715" y="1906082"/>
            <a:ext cx="6408712" cy="41044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9489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836712"/>
            <a:ext cx="7056784" cy="3603812"/>
          </a:xfrm>
        </p:spPr>
        <p:txBody>
          <a:bodyPr/>
          <a:lstStyle/>
          <a:p>
            <a:pPr algn="just"/>
            <a:r>
              <a:rPr lang="ru-RU" sz="2000" i="1" dirty="0"/>
              <a:t>Компонентой связности графа 𝐺(𝑉,𝐸) называется его правильный связный подграф, не являющийся собственным подграфом никакого другого связного подграфа графа 𝐺(𝑉,𝐸).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4" b="12173"/>
          <a:stretch/>
        </p:blipFill>
        <p:spPr bwMode="auto">
          <a:xfrm>
            <a:off x="1259632" y="2636912"/>
            <a:ext cx="6840760" cy="2880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9606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908720"/>
            <a:ext cx="6984776" cy="4464496"/>
          </a:xfrm>
        </p:spPr>
        <p:txBody>
          <a:bodyPr/>
          <a:lstStyle/>
          <a:p>
            <a:pPr marL="0" indent="0">
              <a:buNone/>
            </a:pPr>
            <a:r>
              <a:rPr lang="ru-RU" sz="2000" i="1" dirty="0"/>
              <a:t>Представление графа в виде списка смежности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33669" y="1700808"/>
            <a:ext cx="3960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graph</a:t>
            </a:r>
            <a:r>
              <a:rPr lang="ru-RU" dirty="0"/>
              <a:t> = [</a:t>
            </a:r>
          </a:p>
          <a:p>
            <a:r>
              <a:rPr lang="ru-RU" dirty="0"/>
              <a:t>    [2, 3, 10],  </a:t>
            </a:r>
          </a:p>
          <a:p>
            <a:r>
              <a:rPr lang="ru-RU" dirty="0"/>
              <a:t>    [4],      </a:t>
            </a:r>
          </a:p>
          <a:p>
            <a:r>
              <a:rPr lang="ru-RU" dirty="0"/>
              <a:t>    [0, 3, 4, 6],  </a:t>
            </a:r>
          </a:p>
          <a:p>
            <a:r>
              <a:rPr lang="ru-RU" dirty="0"/>
              <a:t>    [0, 2],   </a:t>
            </a:r>
          </a:p>
          <a:p>
            <a:r>
              <a:rPr lang="ru-RU" dirty="0"/>
              <a:t>    [1, 2, 6],      </a:t>
            </a:r>
          </a:p>
          <a:p>
            <a:r>
              <a:rPr lang="ru-RU" dirty="0"/>
              <a:t>    [7, 8],      </a:t>
            </a:r>
          </a:p>
          <a:p>
            <a:r>
              <a:rPr lang="ru-RU" dirty="0"/>
              <a:t>    [2, 4, 10],     </a:t>
            </a:r>
          </a:p>
          <a:p>
            <a:r>
              <a:rPr lang="ru-RU" dirty="0"/>
              <a:t>    [5, 8, 9],   </a:t>
            </a:r>
          </a:p>
          <a:p>
            <a:r>
              <a:rPr lang="ru-RU" dirty="0"/>
              <a:t>    [5, 7, 9],   </a:t>
            </a:r>
          </a:p>
          <a:p>
            <a:r>
              <a:rPr lang="ru-RU" dirty="0"/>
              <a:t>    [7, 8],      </a:t>
            </a:r>
          </a:p>
          <a:p>
            <a:r>
              <a:rPr lang="ru-RU" dirty="0"/>
              <a:t>    [0, 6]       </a:t>
            </a:r>
          </a:p>
          <a:p>
            <a:r>
              <a:rPr lang="ru-RU" dirty="0"/>
              <a:t>]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204864"/>
            <a:ext cx="5496996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615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980728"/>
            <a:ext cx="74168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ascadia Mono"/>
              </a:rPr>
              <a:t>def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/>
              </a:rPr>
              <a:t>DFS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(graph, v, done): </a:t>
            </a:r>
          </a:p>
          <a:p>
            <a:r>
              <a:rPr lang="en-US" dirty="0">
                <a:solidFill>
                  <a:srgbClr val="000000"/>
                </a:solidFill>
                <a:latin typeface="Cascadia Mono"/>
              </a:rPr>
              <a:t>    done[v] = </a:t>
            </a:r>
            <a:r>
              <a:rPr lang="en-US" dirty="0">
                <a:solidFill>
                  <a:srgbClr val="0000FF"/>
                </a:solidFill>
                <a:latin typeface="Cascadia Mono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latin typeface="Cascadia Mono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(v, end = </a:t>
            </a:r>
            <a:r>
              <a:rPr lang="en-US" dirty="0">
                <a:solidFill>
                  <a:srgbClr val="A31515"/>
                </a:solidFill>
                <a:latin typeface="Cascadia Mono"/>
              </a:rPr>
              <a:t>' '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)  </a:t>
            </a:r>
          </a:p>
          <a:p>
            <a:r>
              <a:rPr lang="en-US" dirty="0">
                <a:solidFill>
                  <a:srgbClr val="000000"/>
                </a:solidFill>
                <a:latin typeface="Cascadia Mono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 u </a:t>
            </a:r>
            <a:r>
              <a:rPr lang="en-US" dirty="0">
                <a:solidFill>
                  <a:srgbClr val="0000FF"/>
                </a:solidFill>
                <a:latin typeface="Cascadia Mono"/>
              </a:rPr>
              <a:t>in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 graph[v]:  </a:t>
            </a:r>
          </a:p>
          <a:p>
            <a:r>
              <a:rPr lang="en-US" dirty="0">
                <a:solidFill>
                  <a:srgbClr val="000000"/>
                </a:solidFill>
                <a:latin typeface="Cascadia Mono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/>
              </a:rPr>
              <a:t>if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 not done[u]:  </a:t>
            </a:r>
          </a:p>
          <a:p>
            <a:r>
              <a:rPr lang="en-US" dirty="0">
                <a:solidFill>
                  <a:srgbClr val="000000"/>
                </a:solidFill>
                <a:latin typeface="Cascadia Mono"/>
              </a:rPr>
              <a:t>            DFS(graph, u, done)</a:t>
            </a:r>
          </a:p>
          <a:p>
            <a:r>
              <a:rPr lang="en-US" dirty="0">
                <a:solidFill>
                  <a:srgbClr val="000000"/>
                </a:solidFill>
                <a:latin typeface="Cascadia Mono"/>
              </a:rPr>
              <a:t>graph = </a:t>
            </a:r>
            <a:r>
              <a:rPr lang="en-US" dirty="0" smtClean="0">
                <a:solidFill>
                  <a:srgbClr val="000000"/>
                </a:solidFill>
                <a:latin typeface="Cascadia Mono"/>
              </a:rPr>
              <a:t>[</a:t>
            </a:r>
            <a:r>
              <a:rPr lang="ru-RU" dirty="0" smtClean="0">
                <a:solidFill>
                  <a:srgbClr val="000000"/>
                </a:solidFill>
                <a:latin typeface="Cascadia Mono"/>
              </a:rPr>
              <a:t>…]</a:t>
            </a:r>
            <a:endParaRPr lang="ru-RU" dirty="0">
              <a:solidFill>
                <a:srgbClr val="000000"/>
              </a:solidFill>
              <a:latin typeface="Cascadia Mono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/>
              </a:rPr>
              <a:t>done = [</a:t>
            </a:r>
            <a:r>
              <a:rPr lang="en-US" dirty="0">
                <a:solidFill>
                  <a:srgbClr val="0000FF"/>
                </a:solidFill>
                <a:latin typeface="Cascadia Mono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] * </a:t>
            </a:r>
            <a:r>
              <a:rPr lang="en-US" dirty="0" err="1">
                <a:solidFill>
                  <a:srgbClr val="0000FF"/>
                </a:solidFill>
                <a:latin typeface="Cascadia Mono"/>
              </a:rPr>
              <a:t>len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(graph) </a:t>
            </a:r>
          </a:p>
          <a:p>
            <a:r>
              <a:rPr lang="en-US" dirty="0">
                <a:solidFill>
                  <a:srgbClr val="0000FF"/>
                </a:solidFill>
                <a:latin typeface="Cascadia Mono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 v </a:t>
            </a:r>
            <a:r>
              <a:rPr lang="en-US" dirty="0">
                <a:solidFill>
                  <a:srgbClr val="0000FF"/>
                </a:solidFill>
                <a:latin typeface="Cascadia Mono"/>
              </a:rPr>
              <a:t>in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ascadia Mono"/>
              </a:rPr>
              <a:t>len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(graph)):</a:t>
            </a:r>
          </a:p>
          <a:p>
            <a:r>
              <a:rPr lang="en-US" dirty="0">
                <a:solidFill>
                  <a:srgbClr val="000000"/>
                </a:solidFill>
                <a:latin typeface="Cascadia Mono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/>
              </a:rPr>
              <a:t>if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 not done[v]:  </a:t>
            </a:r>
          </a:p>
          <a:p>
            <a:r>
              <a:rPr lang="en-US" dirty="0">
                <a:solidFill>
                  <a:srgbClr val="000000"/>
                </a:solidFill>
                <a:latin typeface="Cascadia Mono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ascadia Mono"/>
              </a:rPr>
              <a:t>        DFS(graph, v, done)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25144"/>
            <a:ext cx="6648062" cy="1319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692696"/>
            <a:ext cx="2953646" cy="151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708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620688"/>
            <a:ext cx="6965245" cy="1202485"/>
          </a:xfrm>
        </p:spPr>
        <p:txBody>
          <a:bodyPr/>
          <a:lstStyle/>
          <a:p>
            <a:r>
              <a:rPr lang="en-US" dirty="0" smtClean="0"/>
              <a:t>DFS + </a:t>
            </a:r>
            <a:r>
              <a:rPr lang="ru-RU" dirty="0" smtClean="0"/>
              <a:t>стек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628800"/>
            <a:ext cx="6196405" cy="36038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ascadia Mono"/>
              </a:rPr>
              <a:t>def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/>
              </a:rPr>
              <a:t>DFS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(graph, start, done):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scadia Mono"/>
              </a:rPr>
              <a:t>    stack = []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scadia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ascadia Mono"/>
              </a:rPr>
              <a:t>stack.append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(start)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scadia Mono"/>
              </a:rPr>
              <a:t>    done[start] = </a:t>
            </a:r>
            <a:r>
              <a:rPr lang="en-US" dirty="0">
                <a:solidFill>
                  <a:srgbClr val="0000FF"/>
                </a:solidFill>
                <a:latin typeface="Cascadia Mono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scadia Mono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 stack != []: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scadia Mono"/>
              </a:rPr>
              <a:t>        v = </a:t>
            </a:r>
            <a:r>
              <a:rPr lang="en-US" dirty="0" err="1">
                <a:solidFill>
                  <a:srgbClr val="000000"/>
                </a:solidFill>
                <a:latin typeface="Cascadia Mono"/>
              </a:rPr>
              <a:t>stack.pop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()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scadia Mono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(v, end=</a:t>
            </a:r>
            <a:r>
              <a:rPr lang="en-US" dirty="0">
                <a:solidFill>
                  <a:srgbClr val="A31515"/>
                </a:solidFill>
                <a:latin typeface="Cascadia Mono"/>
              </a:rPr>
              <a:t>' '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)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scadia Mono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 u </a:t>
            </a:r>
            <a:r>
              <a:rPr lang="en-US" dirty="0">
                <a:solidFill>
                  <a:srgbClr val="0000FF"/>
                </a:solidFill>
                <a:latin typeface="Cascadia Mono"/>
              </a:rPr>
              <a:t>in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 graph[v]: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scadia Mono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ascadia Mono"/>
              </a:rPr>
              <a:t>if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 not done[u]: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scadia Mono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ascadia Mono"/>
              </a:rPr>
              <a:t>stack.append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(u)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scadia Mono"/>
              </a:rPr>
              <a:t>                done[u] = </a:t>
            </a:r>
            <a:r>
              <a:rPr lang="en-US" dirty="0">
                <a:solidFill>
                  <a:srgbClr val="0000FF"/>
                </a:solidFill>
                <a:latin typeface="Cascadia Mono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scadia Mono"/>
              </a:rPr>
              <a:t>graph = </a:t>
            </a:r>
            <a:r>
              <a:rPr lang="en-US" dirty="0" smtClean="0">
                <a:solidFill>
                  <a:srgbClr val="000000"/>
                </a:solidFill>
                <a:latin typeface="Cascadia Mono"/>
              </a:rPr>
              <a:t>[</a:t>
            </a:r>
            <a:r>
              <a:rPr lang="ru-RU" dirty="0" smtClean="0">
                <a:solidFill>
                  <a:srgbClr val="000000"/>
                </a:solidFill>
                <a:latin typeface="Cascadia Mono"/>
              </a:rPr>
              <a:t>…]</a:t>
            </a:r>
            <a:endParaRPr lang="ru-RU" dirty="0">
              <a:solidFill>
                <a:srgbClr val="000000"/>
              </a:solidFill>
              <a:latin typeface="Cascadia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scadia Mono"/>
              </a:rPr>
              <a:t>done = [</a:t>
            </a:r>
            <a:r>
              <a:rPr lang="en-US" dirty="0">
                <a:solidFill>
                  <a:srgbClr val="0000FF"/>
                </a:solidFill>
                <a:latin typeface="Cascadia Mono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] * </a:t>
            </a:r>
            <a:r>
              <a:rPr lang="en-US" dirty="0" err="1">
                <a:solidFill>
                  <a:srgbClr val="0000FF"/>
                </a:solidFill>
                <a:latin typeface="Cascadia Mono"/>
              </a:rPr>
              <a:t>len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(graph)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ascadia Mono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 v </a:t>
            </a:r>
            <a:r>
              <a:rPr lang="en-US" dirty="0">
                <a:solidFill>
                  <a:srgbClr val="0000FF"/>
                </a:solidFill>
                <a:latin typeface="Cascadia Mono"/>
              </a:rPr>
              <a:t>in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ascadia Mono"/>
              </a:rPr>
              <a:t>len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(graph)):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scadia Mono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/>
              </a:rPr>
              <a:t>if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 not done[v]: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scadia Mono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scadia Mono"/>
              </a:rPr>
              <a:t>        DFS(graph, v, done)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628800"/>
            <a:ext cx="3384008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157192"/>
            <a:ext cx="6398151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558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268760"/>
            <a:ext cx="7128792" cy="4536504"/>
          </a:xfrm>
        </p:spPr>
        <p:txBody>
          <a:bodyPr>
            <a:normAutofit/>
          </a:bodyPr>
          <a:lstStyle/>
          <a:p>
            <a:pPr algn="just"/>
            <a:r>
              <a:rPr lang="ru-RU" sz="3200" i="1" dirty="0"/>
              <a:t>Временная сложность:</a:t>
            </a:r>
          </a:p>
          <a:p>
            <a:pPr marL="0" indent="0" algn="ctr">
              <a:buNone/>
            </a:pPr>
            <a:r>
              <a:rPr lang="ru-RU" sz="3200" i="1" dirty="0" smtClean="0"/>
              <a:t>O(V+E)</a:t>
            </a:r>
          </a:p>
          <a:p>
            <a:pPr algn="just"/>
            <a:r>
              <a:rPr lang="ru-RU" sz="3200" i="1" dirty="0" smtClean="0"/>
              <a:t>Пространственная </a:t>
            </a:r>
            <a:r>
              <a:rPr lang="ru-RU" sz="3200" i="1" dirty="0"/>
              <a:t>сложность:</a:t>
            </a:r>
          </a:p>
          <a:p>
            <a:pPr marL="0" indent="0" algn="ctr">
              <a:buNone/>
            </a:pPr>
            <a:r>
              <a:rPr lang="ru-RU" sz="3200" i="1" dirty="0"/>
              <a:t>O(V</a:t>
            </a:r>
            <a:r>
              <a:rPr lang="ru-RU" sz="3200" i="1" dirty="0" smtClean="0"/>
              <a:t>)</a:t>
            </a:r>
          </a:p>
          <a:p>
            <a:pPr marL="0" indent="0" algn="ctr">
              <a:buNone/>
            </a:pPr>
            <a:endParaRPr lang="ru-RU" sz="3200" i="1" dirty="0"/>
          </a:p>
          <a:p>
            <a:pPr marL="0" indent="0">
              <a:buNone/>
            </a:pPr>
            <a:r>
              <a:rPr lang="ru-RU" dirty="0" smtClean="0"/>
              <a:t>V</a:t>
            </a:r>
            <a:r>
              <a:rPr lang="ru-RU" dirty="0"/>
              <a:t>— количество вершин </a:t>
            </a:r>
            <a:r>
              <a:rPr lang="ru-RU" dirty="0" smtClean="0"/>
              <a:t>графа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E — количество </a:t>
            </a:r>
            <a:r>
              <a:rPr lang="ru-RU" dirty="0" smtClean="0"/>
              <a:t>рёбер</a:t>
            </a:r>
            <a:endParaRPr lang="ru-RU" dirty="0"/>
          </a:p>
          <a:p>
            <a:pPr marL="0" indent="0" algn="ctr">
              <a:buNone/>
            </a:pPr>
            <a:endParaRPr lang="ru-RU" sz="3200" i="1" dirty="0" smtClean="0"/>
          </a:p>
        </p:txBody>
      </p:sp>
    </p:spTree>
    <p:extLst>
      <p:ext uri="{BB962C8B-B14F-4D97-AF65-F5344CB8AC3E}">
        <p14:creationId xmlns:p14="http://schemas.microsoft.com/office/powerpoint/2010/main" val="413791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620688"/>
            <a:ext cx="6965245" cy="12024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DFS c </a:t>
            </a:r>
            <a:r>
              <a:rPr lang="ru-RU" dirty="0" smtClean="0"/>
              <a:t>матрицей смежности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844824"/>
            <a:ext cx="6196405" cy="36038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ascadia Mono"/>
              </a:rPr>
              <a:t>def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/>
              </a:rPr>
              <a:t>DFS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(graph, start, done):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scadia Mono"/>
              </a:rPr>
              <a:t>    stack = [start]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scadia Mono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 stack != []: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scadia Mono"/>
              </a:rPr>
              <a:t>        v = </a:t>
            </a:r>
            <a:r>
              <a:rPr lang="en-US" dirty="0" err="1">
                <a:solidFill>
                  <a:srgbClr val="000000"/>
                </a:solidFill>
                <a:latin typeface="Cascadia Mono"/>
              </a:rPr>
              <a:t>stack.pop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scadia Mono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/>
              </a:rPr>
              <a:t>if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 not done[v]: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scadia Mono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ascadia Mono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(v, end=</a:t>
            </a:r>
            <a:r>
              <a:rPr lang="en-US" dirty="0">
                <a:solidFill>
                  <a:srgbClr val="A31515"/>
                </a:solidFill>
                <a:latin typeface="Cascadia Mono"/>
              </a:rPr>
              <a:t>' '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)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scadia Mono"/>
              </a:rPr>
              <a:t>            done[v] = </a:t>
            </a:r>
            <a:r>
              <a:rPr lang="en-US" dirty="0">
                <a:solidFill>
                  <a:srgbClr val="0000FF"/>
                </a:solidFill>
                <a:latin typeface="Cascadia Mono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scadia Mono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ascadia Mono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 u </a:t>
            </a:r>
            <a:r>
              <a:rPr lang="en-US" dirty="0">
                <a:solidFill>
                  <a:srgbClr val="0000FF"/>
                </a:solidFill>
                <a:latin typeface="Cascadia Mono"/>
              </a:rPr>
              <a:t>in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ascadia Mono"/>
              </a:rPr>
              <a:t>len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(graph) - 1, -1, -1):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scadia Mono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ascadia Mono"/>
              </a:rPr>
              <a:t>if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 graph[v][u] == 1 and not done[u]: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scadia Mono"/>
              </a:rPr>
              <a:t>                    </a:t>
            </a:r>
            <a:r>
              <a:rPr lang="en-US" dirty="0" err="1">
                <a:solidFill>
                  <a:srgbClr val="000000"/>
                </a:solidFill>
                <a:latin typeface="Cascadia Mono"/>
              </a:rPr>
              <a:t>stack.append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(u)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ascadia Mono"/>
              </a:rPr>
              <a:t>graph = [</a:t>
            </a:r>
            <a:r>
              <a:rPr lang="ru-RU" dirty="0" smtClean="0">
                <a:solidFill>
                  <a:srgbClr val="000000"/>
                </a:solidFill>
                <a:latin typeface="Cascadia Mono"/>
              </a:rPr>
              <a:t>…]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ascadia Mono"/>
              </a:rPr>
              <a:t>done 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= [</a:t>
            </a:r>
            <a:r>
              <a:rPr lang="en-US" dirty="0">
                <a:solidFill>
                  <a:srgbClr val="0000FF"/>
                </a:solidFill>
                <a:latin typeface="Cascadia Mono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] * </a:t>
            </a:r>
            <a:r>
              <a:rPr lang="en-US" dirty="0" err="1">
                <a:solidFill>
                  <a:srgbClr val="0000FF"/>
                </a:solidFill>
                <a:latin typeface="Cascadia Mono"/>
              </a:rPr>
              <a:t>len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(graph)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ascadia Mono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 v </a:t>
            </a:r>
            <a:r>
              <a:rPr lang="en-US" dirty="0">
                <a:solidFill>
                  <a:srgbClr val="0000FF"/>
                </a:solidFill>
                <a:latin typeface="Cascadia Mono"/>
              </a:rPr>
              <a:t>in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ascadia Mono"/>
              </a:rPr>
              <a:t>len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(graph)):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scadia Mono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/>
              </a:rPr>
              <a:t>if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 not done[v]: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scadia Mono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ascadia Mono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scadia Mono"/>
              </a:rPr>
              <a:t>        DFS(graph, v, done)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360838"/>
            <a:ext cx="44958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67400" y="4077072"/>
            <a:ext cx="345638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scadia Mono"/>
              </a:rPr>
              <a:t>graph = [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/>
              </a:rPr>
              <a:t>    [0, 1, 1, 0, 0], 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/>
              </a:rPr>
              <a:t>    [1, 0, 1, 1, 0],  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/>
              </a:rPr>
              <a:t>    [1, 1, 0, 1, 0],  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/>
              </a:rPr>
              <a:t>    [0, 1, 1, 0, 0],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/>
              </a:rPr>
              <a:t>    [0, 0, 0, 0, 0</a:t>
            </a:r>
            <a:r>
              <a:rPr lang="ru-RU" sz="1600" dirty="0" smtClean="0">
                <a:solidFill>
                  <a:srgbClr val="000000"/>
                </a:solidFill>
                <a:latin typeface="Cascadia Mono"/>
              </a:rPr>
              <a:t>] ]</a:t>
            </a:r>
            <a:endParaRPr lang="ru-RU" sz="1600" dirty="0">
              <a:solidFill>
                <a:srgbClr val="000000"/>
              </a:solidFill>
              <a:latin typeface="Cascadia Mono"/>
            </a:endParaRPr>
          </a:p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488" y="1484784"/>
            <a:ext cx="1872208" cy="243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68852" y="1525434"/>
            <a:ext cx="3231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13882" y="3128771"/>
            <a:ext cx="4317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407290" y="3552076"/>
            <a:ext cx="3231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452320" y="1797456"/>
            <a:ext cx="3231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321455" y="2317942"/>
            <a:ext cx="54097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4 </a:t>
            </a:r>
            <a:r>
              <a:rPr lang="ru-RU" sz="2400" b="1" dirty="0" smtClean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1150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971600" y="1340768"/>
            <a:ext cx="7128792" cy="45365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3200" i="1" dirty="0" smtClean="0"/>
              <a:t>Временная сложность:</a:t>
            </a:r>
          </a:p>
          <a:p>
            <a:pPr marL="0" indent="0" algn="ctr">
              <a:buFont typeface="Brush Script MT" pitchFamily="66" charset="0"/>
              <a:buNone/>
            </a:pPr>
            <a:r>
              <a:rPr lang="ru-RU" sz="3200" i="1" dirty="0" smtClean="0"/>
              <a:t>O(V²)</a:t>
            </a:r>
          </a:p>
          <a:p>
            <a:pPr algn="just"/>
            <a:r>
              <a:rPr lang="ru-RU" sz="3200" i="1" dirty="0" smtClean="0"/>
              <a:t>Пространственная сложность:</a:t>
            </a:r>
          </a:p>
          <a:p>
            <a:pPr marL="0" indent="0" algn="ctr">
              <a:buNone/>
            </a:pPr>
            <a:r>
              <a:rPr lang="ru-RU" sz="3200" i="1" dirty="0" smtClean="0"/>
              <a:t>O(V</a:t>
            </a:r>
            <a:r>
              <a:rPr lang="ru-RU" sz="3200" i="1" dirty="0"/>
              <a:t>²</a:t>
            </a:r>
            <a:r>
              <a:rPr lang="ru-RU" sz="3200" i="1" dirty="0" smtClean="0"/>
              <a:t>)</a:t>
            </a:r>
          </a:p>
          <a:p>
            <a:pPr marL="0" indent="0" algn="ctr">
              <a:buFont typeface="Brush Script MT" pitchFamily="66" charset="0"/>
              <a:buNone/>
            </a:pPr>
            <a:endParaRPr lang="ru-RU" sz="3200" i="1" dirty="0" smtClean="0"/>
          </a:p>
          <a:p>
            <a:pPr marL="0" indent="0">
              <a:buFont typeface="Brush Script MT" pitchFamily="66" charset="0"/>
              <a:buNone/>
            </a:pPr>
            <a:r>
              <a:rPr lang="ru-RU" dirty="0" smtClean="0"/>
              <a:t>V— количество вершин графа</a:t>
            </a:r>
          </a:p>
          <a:p>
            <a:pPr marL="0" indent="0" algn="ctr">
              <a:buFont typeface="Brush Script MT" pitchFamily="66" charset="0"/>
              <a:buNone/>
            </a:pPr>
            <a:endParaRPr lang="ru-RU" sz="3200" i="1" dirty="0" smtClean="0"/>
          </a:p>
        </p:txBody>
      </p:sp>
    </p:spTree>
    <p:extLst>
      <p:ext uri="{BB962C8B-B14F-4D97-AF65-F5344CB8AC3E}">
        <p14:creationId xmlns:p14="http://schemas.microsoft.com/office/powerpoint/2010/main" val="26345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нопка">
  <a:themeElements>
    <a:clrScheme name="Другая 2">
      <a:dk1>
        <a:sysClr val="windowText" lastClr="000000"/>
      </a:dk1>
      <a:lt1>
        <a:sysClr val="window" lastClr="FFFFFF"/>
      </a:lt1>
      <a:dk2>
        <a:srgbClr val="BF6400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Кнопка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нопк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663</Words>
  <Application>Microsoft Office PowerPoint</Application>
  <PresentationFormat>Экран (4:3)</PresentationFormat>
  <Paragraphs>120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Кнопка</vt:lpstr>
      <vt:lpstr>DFS (Depth-first search)</vt:lpstr>
      <vt:lpstr>Презентация PowerPoint</vt:lpstr>
      <vt:lpstr>Презентация PowerPoint</vt:lpstr>
      <vt:lpstr>Презентация PowerPoint</vt:lpstr>
      <vt:lpstr>Презентация PowerPoint</vt:lpstr>
      <vt:lpstr>DFS + стек</vt:lpstr>
      <vt:lpstr>Презентация PowerPoint</vt:lpstr>
      <vt:lpstr>DFS c матрицей смежности</vt:lpstr>
      <vt:lpstr>Презентация PowerPoint</vt:lpstr>
      <vt:lpstr>Поиск всех путей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DFS (Depth-first search)</dc:title>
  <dc:creator>User1</dc:creator>
  <cp:lastModifiedBy>ipavlova</cp:lastModifiedBy>
  <cp:revision>4</cp:revision>
  <dcterms:created xsi:type="dcterms:W3CDTF">2024-10-24T21:40:31Z</dcterms:created>
  <dcterms:modified xsi:type="dcterms:W3CDTF">2024-10-24T22:32:58Z</dcterms:modified>
</cp:coreProperties>
</file>